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5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997">
          <p15:clr>
            <a:srgbClr val="A4A3A4"/>
          </p15:clr>
        </p15:guide>
        <p15:guide id="2" pos="295">
          <p15:clr>
            <a:srgbClr val="A4A3A4"/>
          </p15:clr>
        </p15:guide>
        <p15:guide id="3" orient="horz" pos="119">
          <p15:clr>
            <a:srgbClr val="A4A3A4"/>
          </p15:clr>
        </p15:guide>
        <p15:guide id="4" orient="horz" pos="822">
          <p15:clr>
            <a:srgbClr val="A4A3A4"/>
          </p15:clr>
        </p15:guide>
        <p15:guide id="5" orient="horz" pos="981">
          <p15:clr>
            <a:srgbClr val="A4A3A4"/>
          </p15:clr>
        </p15:guide>
        <p15:guide id="6" pos="5465">
          <p15:clr>
            <a:srgbClr val="A4A3A4"/>
          </p15:clr>
        </p15:guide>
      </p15:sldGuideLst>
    </p:ext>
    <p:ext uri="GoogleSlidesCustomDataVersion2">
      <go:slidesCustomData xmlns:go="http://customooxmlschemas.google.com/" r:id="rId65" roundtripDataSignature="AMtx7mgCAhvy/VaiWFIWi783Xy0ouNs8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C589FF7-80EE-44A2-8F29-52F48A6C8685}">
  <a:tblStyle styleId="{3C589FF7-80EE-44A2-8F29-52F48A6C8685}"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997" orient="horz"/>
        <p:guide pos="295"/>
        <p:guide pos="119" orient="horz"/>
        <p:guide pos="822" orient="horz"/>
        <p:guide pos="981" orient="horz"/>
        <p:guide pos="5465"/>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21" Type="http://schemas.openxmlformats.org/officeDocument/2006/relationships/slide" Target="slides/slide14.xml"/><Relationship Id="rId65" Type="http://customschemas.google.com/relationships/presentationmetadata" Target="metadata"/><Relationship Id="rId24" Type="http://schemas.openxmlformats.org/officeDocument/2006/relationships/slide" Target="slides/slide17.xml"/><Relationship Id="rId23" Type="http://schemas.openxmlformats.org/officeDocument/2006/relationships/slide" Target="slides/slide16.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2" y="0"/>
            <a:ext cx="2971799" cy="4572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799" cy="457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If this PowerPoint presentation contains mathematical equations, you may need to check that your computer has the following installed:</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1) MathType Plugin</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2) Math Player (free versions available)</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3) NVDA Reader (free versions available)</a:t>
            </a:r>
            <a:endParaRPr/>
          </a:p>
        </p:txBody>
      </p:sp>
      <p:sp>
        <p:nvSpPr>
          <p:cNvPr id="170" name="Google Shape;170;p1: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181" name="Google Shape;18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187" name="Google Shape;18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193" name="Google Shape;19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199" name="Google Shape;19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05" name="Google Shape;205;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11" name="Google Shape;21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flowchart is as follows. Start. Input the hours worked. Input the hourly pay rate. Calculate gross pay as hours worked multiplied by pay rate. Display the gross pay. End.</a:t>
            </a:r>
            <a:r>
              <a:rPr lang="en-US"/>
              <a:t> </a:t>
            </a:r>
            <a:endParaRPr/>
          </a:p>
        </p:txBody>
      </p:sp>
      <p:sp>
        <p:nvSpPr>
          <p:cNvPr id="218" name="Google Shape;218;p8: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24" name="Google Shape;22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30" name="Google Shape;23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37" name="Google Shape;23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43" name="Google Shape;24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51" name="Google Shape;25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57" name="Google Shape;25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63" name="Google Shape;26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1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Arial"/>
              <a:buNone/>
            </a:pPr>
            <a:r>
              <a:t/>
            </a:r>
            <a:endParaRPr/>
          </a:p>
        </p:txBody>
      </p:sp>
      <p:sp>
        <p:nvSpPr>
          <p:cNvPr id="270" name="Google Shape;270;p16: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76" name="Google Shape;27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82" name="Google Shape;28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90" name="Google Shape;29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296" name="Google Shape;29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02" name="Google Shape;30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08" name="Google Shape;30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14" name="Google Shape;31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24" name="Google Shape;32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30" name="Google Shape;33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38" name="Google Shape;338;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44" name="Google Shape;344;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52" name="Google Shape;352;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60" name="Google Shape;36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66" name="Google Shape;36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74" name="Google Shape;374;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80" name="Google Shape;38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92" name="Google Shape;392;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398" name="Google Shape;39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3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04" name="Google Shape;40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10" name="Google Shape;41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17" name="Google Shape;417;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24" name="Google Shape;424;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31" name="Google Shape;431;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4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40" name="Google Shape;440;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4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47" name="Google Shape;44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4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55" name="Google Shape;455;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4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61" name="Google Shape;461;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4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67" name="Google Shape;467;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4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76" name="Google Shape;47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4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84" name="Google Shape;484;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4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92" name="Google Shape;492;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4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499" name="Google Shape;499;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4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The lines read as follows. Line 1. greater than sign greater than sign greater than sign n u m equals 12345 period 6789. Line 2. greater than sign greater than sign greater than sign print left parenthesis f single quote The number is left brace n u m colon 12 comma  period 2 f right brace single quote right parenthesis. The number 12 in this line of code is labeled, field width equals 12. Line 3. The number is 12 comma 345 period 68. The number is 12,345.68, where 12,345.68 is entered in a block of field width equals 12.</a:t>
            </a:r>
            <a:r>
              <a:rPr lang="en-US"/>
              <a:t> </a:t>
            </a:r>
            <a:endParaRPr/>
          </a:p>
        </p:txBody>
      </p:sp>
      <p:sp>
        <p:nvSpPr>
          <p:cNvPr id="507" name="Google Shape;507;p49: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5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514" name="Google Shape;514;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5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520" name="Google Shape;52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5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528" name="Google Shape;528;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5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536" name="Google Shape;536;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5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542" name="Google Shape;542;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5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551" name="Google Shape;551;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8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None/>
            </a:pPr>
            <a:r>
              <a:t/>
            </a:r>
            <a:endParaRPr/>
          </a:p>
        </p:txBody>
      </p:sp>
      <p:sp>
        <p:nvSpPr>
          <p:cNvPr id="557" name="Google Shape;557;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3" name="Google Shape;563;p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564" name="Google Shape;564;p8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rgbClr val="000000"/>
              </a:buClr>
              <a:buSzPts val="35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Opener-add copyright">
  <p:cSld name="Chapter Opener-add copyright">
    <p:spTree>
      <p:nvGrpSpPr>
        <p:cNvPr id="14" name="Shape 14"/>
        <p:cNvGrpSpPr/>
        <p:nvPr/>
      </p:nvGrpSpPr>
      <p:grpSpPr>
        <a:xfrm>
          <a:off x="0" y="0"/>
          <a:ext cx="0" cy="0"/>
          <a:chOff x="0" y="0"/>
          <a:chExt cx="0" cy="0"/>
        </a:xfrm>
      </p:grpSpPr>
      <p:sp>
        <p:nvSpPr>
          <p:cNvPr id="15" name="Google Shape;15;p84"/>
          <p:cNvSpPr txBox="1"/>
          <p:nvPr>
            <p:ph type="title"/>
          </p:nvPr>
        </p:nvSpPr>
        <p:spPr>
          <a:xfrm>
            <a:off x="457200" y="215371"/>
            <a:ext cx="8229600" cy="622828"/>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6" name="Google Shape;16;p84"/>
          <p:cNvSpPr txBox="1"/>
          <p:nvPr>
            <p:ph idx="1" type="body"/>
          </p:nvPr>
        </p:nvSpPr>
        <p:spPr>
          <a:xfrm>
            <a:off x="457200" y="958098"/>
            <a:ext cx="8229600" cy="478970"/>
          </a:xfrm>
          <a:prstGeom prst="rect">
            <a:avLst/>
          </a:prstGeom>
          <a:noFill/>
          <a:ln>
            <a:noFill/>
          </a:ln>
        </p:spPr>
        <p:txBody>
          <a:bodyPr anchorCtr="0" anchor="ctr" bIns="91425" lIns="91425" spcFirstLastPara="1" rIns="91425" wrap="square" tIns="91425">
            <a:noAutofit/>
          </a:bodyPr>
          <a:lstStyle>
            <a:lvl1pPr indent="-228600" lvl="0" marL="457200" marR="0" algn="l">
              <a:lnSpc>
                <a:spcPct val="100000"/>
              </a:lnSpc>
              <a:spcBef>
                <a:spcPts val="0"/>
              </a:spcBef>
              <a:spcAft>
                <a:spcPts val="0"/>
              </a:spcAft>
              <a:buClr>
                <a:srgbClr val="007FA3"/>
              </a:buClr>
              <a:buSzPts val="2000"/>
              <a:buFont typeface="Arial"/>
              <a:buNone/>
              <a:defRPr b="0" i="0" sz="2000" u="none" cap="none" strike="noStrike">
                <a:solidFill>
                  <a:srgbClr val="007FA3"/>
                </a:solidFill>
                <a:latin typeface="Arial"/>
                <a:ea typeface="Arial"/>
                <a:cs typeface="Arial"/>
                <a:sym typeface="Arial"/>
              </a:defRPr>
            </a:lvl1pPr>
            <a:lvl2pPr indent="-228600" lvl="1" marL="9144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2pPr>
            <a:lvl3pPr indent="-228600" lvl="2" marL="1371600" marR="0" algn="l">
              <a:lnSpc>
                <a:spcPct val="100000"/>
              </a:lnSpc>
              <a:spcBef>
                <a:spcPts val="0"/>
              </a:spcBef>
              <a:spcAft>
                <a:spcPts val="0"/>
              </a:spcAft>
              <a:buClr>
                <a:srgbClr val="007FA3"/>
              </a:buClr>
              <a:buSzPts val="2400"/>
              <a:buFont typeface="Noto Sans Symbols"/>
              <a:buNone/>
              <a:defRPr b="0" i="0" sz="2400" u="none" cap="none" strike="noStrike">
                <a:solidFill>
                  <a:schemeClr val="lt1"/>
                </a:solidFill>
                <a:latin typeface="Arial"/>
                <a:ea typeface="Arial"/>
                <a:cs typeface="Arial"/>
                <a:sym typeface="Arial"/>
              </a:defRPr>
            </a:lvl3pPr>
            <a:lvl4pPr indent="-228600" lvl="3" marL="18288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4pPr>
            <a:lvl5pPr indent="-228600" lvl="4" marL="22860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5pPr>
            <a:lvl6pPr indent="-228600" lvl="5" marL="27432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6pPr>
            <a:lvl7pPr indent="-228600" lvl="6" marL="32004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7pPr>
            <a:lvl8pPr indent="-228600" lvl="7" marL="36576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8pPr>
            <a:lvl9pPr indent="-228600" lvl="8" marL="4114800" marR="0" algn="l">
              <a:lnSpc>
                <a:spcPct val="100000"/>
              </a:lnSpc>
              <a:spcBef>
                <a:spcPts val="0"/>
              </a:spcBef>
              <a:spcAft>
                <a:spcPts val="0"/>
              </a:spcAft>
              <a:buClr>
                <a:srgbClr val="007FA3"/>
              </a:buClr>
              <a:buSzPts val="2400"/>
              <a:buFont typeface="Arial"/>
              <a:buNone/>
              <a:defRPr b="0" i="0" sz="2400" u="none" cap="none" strike="noStrike">
                <a:solidFill>
                  <a:schemeClr val="lt1"/>
                </a:solidFill>
                <a:latin typeface="Arial"/>
                <a:ea typeface="Arial"/>
                <a:cs typeface="Arial"/>
                <a:sym typeface="Arial"/>
              </a:defRPr>
            </a:lvl9pPr>
          </a:lstStyle>
          <a:p/>
        </p:txBody>
      </p:sp>
      <p:sp>
        <p:nvSpPr>
          <p:cNvPr id="17" name="Google Shape;17;p84"/>
          <p:cNvSpPr txBox="1"/>
          <p:nvPr>
            <p:ph idx="2" type="body"/>
          </p:nvPr>
        </p:nvSpPr>
        <p:spPr>
          <a:xfrm>
            <a:off x="457200" y="1600200"/>
            <a:ext cx="4397375" cy="4525963"/>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8" name="Google Shape;18;p84"/>
          <p:cNvSpPr txBox="1"/>
          <p:nvPr>
            <p:ph idx="3" type="body"/>
          </p:nvPr>
        </p:nvSpPr>
        <p:spPr>
          <a:xfrm>
            <a:off x="5029200" y="1600200"/>
            <a:ext cx="3657600" cy="1492250"/>
          </a:xfrm>
          <a:prstGeom prst="rect">
            <a:avLst/>
          </a:prstGeom>
          <a:noFill/>
          <a:ln>
            <a:noFill/>
          </a:ln>
        </p:spPr>
        <p:txBody>
          <a:bodyPr anchorCtr="0" anchor="b" bIns="91425" lIns="91425" spcFirstLastPara="1" rIns="91425" wrap="square" tIns="91425">
            <a:noAutofit/>
          </a:bodyPr>
          <a:lstStyle>
            <a:lvl1pPr indent="-228600" lvl="0" marL="457200" algn="ctr">
              <a:lnSpc>
                <a:spcPct val="100000"/>
              </a:lnSpc>
              <a:spcBef>
                <a:spcPts val="1500"/>
              </a:spcBef>
              <a:spcAft>
                <a:spcPts val="0"/>
              </a:spcAft>
              <a:buSzPts val="3000"/>
              <a:buNone/>
              <a:defRPr b="1" sz="3000">
                <a:latin typeface="Arial"/>
                <a:ea typeface="Arial"/>
                <a:cs typeface="Arial"/>
                <a:sym typeface="Arial"/>
              </a:defRPr>
            </a:lvl1pPr>
            <a:lvl2pPr indent="-228600" lvl="1" marL="914400" algn="l">
              <a:lnSpc>
                <a:spcPct val="100000"/>
              </a:lnSpc>
              <a:spcBef>
                <a:spcPts val="600"/>
              </a:spcBef>
              <a:spcAft>
                <a:spcPts val="0"/>
              </a:spcAft>
              <a:buSzPts val="1600"/>
              <a:buNone/>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9" name="Google Shape;19;p84"/>
          <p:cNvSpPr txBox="1"/>
          <p:nvPr>
            <p:ph idx="4" type="body"/>
          </p:nvPr>
        </p:nvSpPr>
        <p:spPr>
          <a:xfrm>
            <a:off x="5029200" y="3252789"/>
            <a:ext cx="3657600" cy="1262062"/>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1500"/>
              </a:spcBef>
              <a:spcAft>
                <a:spcPts val="0"/>
              </a:spcAft>
              <a:buSzPts val="2200"/>
              <a:buNone/>
              <a:defRPr sz="2200">
                <a:latin typeface="Arial"/>
                <a:ea typeface="Arial"/>
                <a:cs typeface="Arial"/>
                <a:sym typeface="Arial"/>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20" name="Google Shape;20;p84"/>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21" name="Google Shape;21;p84"/>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 name="Google Shape;22;p84"/>
          <p:cNvSpPr/>
          <p:nvPr>
            <p:ph idx="5" type="pic"/>
          </p:nvPr>
        </p:nvSpPr>
        <p:spPr>
          <a:xfrm>
            <a:off x="457200" y="6400801"/>
            <a:ext cx="1001713" cy="228600"/>
          </a:xfrm>
          <a:prstGeom prst="rect">
            <a:avLst/>
          </a:prstGeom>
          <a:noFill/>
          <a:ln>
            <a:noFill/>
          </a:ln>
        </p:spPr>
      </p:sp>
      <p:sp>
        <p:nvSpPr>
          <p:cNvPr id="23" name="Google Shape;23;p84"/>
          <p:cNvSpPr txBox="1"/>
          <p:nvPr>
            <p:ph idx="6" type="body"/>
          </p:nvPr>
        </p:nvSpPr>
        <p:spPr>
          <a:xfrm>
            <a:off x="2097088" y="6400800"/>
            <a:ext cx="6589712" cy="228600"/>
          </a:xfrm>
          <a:prstGeom prst="rect">
            <a:avLst/>
          </a:prstGeom>
          <a:noFill/>
          <a:ln>
            <a:noFill/>
          </a:ln>
        </p:spPr>
        <p:txBody>
          <a:bodyPr anchorCtr="0" anchor="ctr" bIns="91425" lIns="91425" spcFirstLastPara="1" rIns="91425" wrap="square" tIns="91425">
            <a:noAutofit/>
          </a:bodyPr>
          <a:lstStyle>
            <a:lvl1pPr indent="-228600" lvl="0" marL="457200" algn="r">
              <a:lnSpc>
                <a:spcPct val="100000"/>
              </a:lnSpc>
              <a:spcBef>
                <a:spcPts val="1500"/>
              </a:spcBef>
              <a:spcAft>
                <a:spcPts val="0"/>
              </a:spcAft>
              <a:buSzPts val="1200"/>
              <a:buNone/>
              <a:defRPr sz="1200">
                <a:latin typeface="Verdana"/>
                <a:ea typeface="Verdana"/>
                <a:cs typeface="Verdana"/>
                <a:sym typeface="Verdana"/>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24" name="Google Shape;24;p84"/>
          <p:cNvSpPr txBox="1"/>
          <p:nvPr>
            <p:ph idx="7" type="body"/>
          </p:nvPr>
        </p:nvSpPr>
        <p:spPr>
          <a:xfrm>
            <a:off x="5400675" y="4867275"/>
            <a:ext cx="3209925" cy="100965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1500"/>
              </a:spcBef>
              <a:spcAft>
                <a:spcPts val="0"/>
              </a:spcAft>
              <a:buSzPts val="1800"/>
              <a:buChar char="•"/>
              <a:defRPr/>
            </a:lvl1pPr>
            <a:lvl2pPr indent="-342900" lvl="1" marL="914400" algn="l">
              <a:lnSpc>
                <a:spcPct val="100000"/>
              </a:lnSpc>
              <a:spcBef>
                <a:spcPts val="600"/>
              </a:spcBef>
              <a:spcAft>
                <a:spcPts val="0"/>
              </a:spcAft>
              <a:buSzPts val="1800"/>
              <a:buChar char="–"/>
              <a:defRPr/>
            </a:lvl2pPr>
            <a:lvl3pPr indent="-330200" lvl="2" marL="1371600" algn="l">
              <a:lnSpc>
                <a:spcPct val="100000"/>
              </a:lnSpc>
              <a:spcBef>
                <a:spcPts val="600"/>
              </a:spcBef>
              <a:spcAft>
                <a:spcPts val="0"/>
              </a:spcAft>
              <a:buSzPts val="1600"/>
              <a:buFont typeface="Arial"/>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Tree>
  </p:cSld>
  <p:clrMapOvr>
    <a:masterClrMapping/>
  </p:clrMapOvr>
  <p:extLst>
    <p:ext uri="{DCECCB84-F9BA-43D5-87BE-67443E8EF086}">
      <p15:sldGuideLst>
        <p15:guide id="1" orient="horz" pos="4176">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one Content">
  <p:cSld name="1_Title and one Content">
    <p:spTree>
      <p:nvGrpSpPr>
        <p:cNvPr id="32" name="Shape 32"/>
        <p:cNvGrpSpPr/>
        <p:nvPr/>
      </p:nvGrpSpPr>
      <p:grpSpPr>
        <a:xfrm>
          <a:off x="0" y="0"/>
          <a:ext cx="0" cy="0"/>
          <a:chOff x="0" y="0"/>
          <a:chExt cx="0" cy="0"/>
        </a:xfrm>
      </p:grpSpPr>
      <p:sp>
        <p:nvSpPr>
          <p:cNvPr id="33" name="Google Shape;33;p8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34" name="Google Shape;34;p86"/>
          <p:cNvSpPr txBox="1"/>
          <p:nvPr>
            <p:ph idx="1" type="body"/>
          </p:nvPr>
        </p:nvSpPr>
        <p:spPr>
          <a:xfrm>
            <a:off x="457200" y="1556327"/>
            <a:ext cx="8229600" cy="4586896"/>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35" name="Google Shape;35;p86"/>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6" name="Google Shape;36;p86"/>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37" name="Shape 37"/>
        <p:cNvGrpSpPr/>
        <p:nvPr/>
      </p:nvGrpSpPr>
      <p:grpSpPr>
        <a:xfrm>
          <a:off x="0" y="0"/>
          <a:ext cx="0" cy="0"/>
          <a:chOff x="0" y="0"/>
          <a:chExt cx="0" cy="0"/>
        </a:xfrm>
      </p:grpSpPr>
      <p:sp>
        <p:nvSpPr>
          <p:cNvPr id="38" name="Google Shape;38;p8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39" name="Google Shape;39;p87"/>
          <p:cNvSpPr txBox="1"/>
          <p:nvPr>
            <p:ph idx="1" type="body"/>
          </p:nvPr>
        </p:nvSpPr>
        <p:spPr>
          <a:xfrm>
            <a:off x="457200" y="1556327"/>
            <a:ext cx="8229600" cy="226752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0" name="Google Shape;40;p87"/>
          <p:cNvSpPr txBox="1"/>
          <p:nvPr>
            <p:ph idx="2" type="body"/>
          </p:nvPr>
        </p:nvSpPr>
        <p:spPr>
          <a:xfrm>
            <a:off x="457200" y="3971925"/>
            <a:ext cx="8229600" cy="2105025"/>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1" name="Google Shape;41;p87"/>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2" name="Google Shape;42;p87"/>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 and Three Columns">
    <p:spTree>
      <p:nvGrpSpPr>
        <p:cNvPr id="43" name="Shape 43"/>
        <p:cNvGrpSpPr/>
        <p:nvPr/>
      </p:nvGrpSpPr>
      <p:grpSpPr>
        <a:xfrm>
          <a:off x="0" y="0"/>
          <a:ext cx="0" cy="0"/>
          <a:chOff x="0" y="0"/>
          <a:chExt cx="0" cy="0"/>
        </a:xfrm>
      </p:grpSpPr>
      <p:sp>
        <p:nvSpPr>
          <p:cNvPr id="44" name="Google Shape;44;p8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45" name="Google Shape;45;p88"/>
          <p:cNvSpPr txBox="1"/>
          <p:nvPr>
            <p:ph idx="1" type="body"/>
          </p:nvPr>
        </p:nvSpPr>
        <p:spPr>
          <a:xfrm>
            <a:off x="466603" y="1552575"/>
            <a:ext cx="2595602"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6" name="Google Shape;46;p88"/>
          <p:cNvSpPr txBox="1"/>
          <p:nvPr>
            <p:ph idx="2" type="body"/>
          </p:nvPr>
        </p:nvSpPr>
        <p:spPr>
          <a:xfrm>
            <a:off x="3290555" y="1552575"/>
            <a:ext cx="2595603"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7" name="Google Shape;47;p88"/>
          <p:cNvSpPr txBox="1"/>
          <p:nvPr>
            <p:ph idx="3" type="body"/>
          </p:nvPr>
        </p:nvSpPr>
        <p:spPr>
          <a:xfrm>
            <a:off x="6091197" y="1552575"/>
            <a:ext cx="2595603"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48" name="Google Shape;48;p88"/>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49" name="Google Shape;49;p88"/>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50" name="Shape 50"/>
        <p:cNvGrpSpPr/>
        <p:nvPr/>
      </p:nvGrpSpPr>
      <p:grpSpPr>
        <a:xfrm>
          <a:off x="0" y="0"/>
          <a:ext cx="0" cy="0"/>
          <a:chOff x="0" y="0"/>
          <a:chExt cx="0" cy="0"/>
        </a:xfrm>
      </p:grpSpPr>
      <p:sp>
        <p:nvSpPr>
          <p:cNvPr id="51" name="Google Shape;51;p8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52" name="Google Shape;52;p89"/>
          <p:cNvSpPr txBox="1"/>
          <p:nvPr>
            <p:ph idx="1" type="body"/>
          </p:nvPr>
        </p:nvSpPr>
        <p:spPr>
          <a:xfrm>
            <a:off x="461030" y="1556326"/>
            <a:ext cx="3631545" cy="4520623"/>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53" name="Google Shape;53;p89"/>
          <p:cNvSpPr txBox="1"/>
          <p:nvPr>
            <p:ph idx="2" type="body"/>
          </p:nvPr>
        </p:nvSpPr>
        <p:spPr>
          <a:xfrm>
            <a:off x="4234542" y="1563574"/>
            <a:ext cx="4452258" cy="2105025"/>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54" name="Google Shape;54;p89"/>
          <p:cNvSpPr txBox="1"/>
          <p:nvPr>
            <p:ph idx="3" type="body"/>
          </p:nvPr>
        </p:nvSpPr>
        <p:spPr>
          <a:xfrm>
            <a:off x="4243595" y="3977558"/>
            <a:ext cx="4443205" cy="2112272"/>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55" name="Google Shape;55;p89"/>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56" name="Google Shape;56;p89"/>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Ten Content">
  <p:cSld name="1_Title and Ten Content">
    <p:spTree>
      <p:nvGrpSpPr>
        <p:cNvPr id="57" name="Shape 57"/>
        <p:cNvGrpSpPr/>
        <p:nvPr/>
      </p:nvGrpSpPr>
      <p:grpSpPr>
        <a:xfrm>
          <a:off x="0" y="0"/>
          <a:ext cx="0" cy="0"/>
          <a:chOff x="0" y="0"/>
          <a:chExt cx="0" cy="0"/>
        </a:xfrm>
      </p:grpSpPr>
      <p:sp>
        <p:nvSpPr>
          <p:cNvPr id="58" name="Google Shape;58;p9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59" name="Google Shape;59;p90"/>
          <p:cNvSpPr txBox="1"/>
          <p:nvPr>
            <p:ph idx="1" type="body"/>
          </p:nvPr>
        </p:nvSpPr>
        <p:spPr>
          <a:xfrm>
            <a:off x="457200" y="1552575"/>
            <a:ext cx="4011769" cy="46940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0" name="Google Shape;60;p90"/>
          <p:cNvSpPr txBox="1"/>
          <p:nvPr>
            <p:ph idx="2" type="body"/>
          </p:nvPr>
        </p:nvSpPr>
        <p:spPr>
          <a:xfrm>
            <a:off x="457200" y="2216772"/>
            <a:ext cx="4011769" cy="552186"/>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1" name="Google Shape;61;p90"/>
          <p:cNvSpPr txBox="1"/>
          <p:nvPr>
            <p:ph idx="3" type="body"/>
          </p:nvPr>
        </p:nvSpPr>
        <p:spPr>
          <a:xfrm>
            <a:off x="457200" y="2953477"/>
            <a:ext cx="4011769" cy="52536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2" name="Google Shape;62;p90"/>
          <p:cNvSpPr txBox="1"/>
          <p:nvPr>
            <p:ph idx="4" type="body"/>
          </p:nvPr>
        </p:nvSpPr>
        <p:spPr>
          <a:xfrm>
            <a:off x="457200" y="3640944"/>
            <a:ext cx="4011769" cy="52536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3" name="Google Shape;63;p90"/>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64" name="Google Shape;64;p90"/>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5" name="Google Shape;65;p90"/>
          <p:cNvSpPr txBox="1"/>
          <p:nvPr>
            <p:ph idx="5" type="body"/>
          </p:nvPr>
        </p:nvSpPr>
        <p:spPr>
          <a:xfrm>
            <a:off x="457200" y="4352925"/>
            <a:ext cx="4011769" cy="4762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6" name="Google Shape;66;p90"/>
          <p:cNvSpPr txBox="1"/>
          <p:nvPr>
            <p:ph idx="6" type="body"/>
          </p:nvPr>
        </p:nvSpPr>
        <p:spPr>
          <a:xfrm>
            <a:off x="457200" y="5010150"/>
            <a:ext cx="4011769" cy="5143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7" name="Google Shape;67;p90"/>
          <p:cNvSpPr txBox="1"/>
          <p:nvPr>
            <p:ph idx="7" type="body"/>
          </p:nvPr>
        </p:nvSpPr>
        <p:spPr>
          <a:xfrm>
            <a:off x="457200" y="5692775"/>
            <a:ext cx="4011769" cy="56673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8" name="Google Shape;68;p90"/>
          <p:cNvSpPr txBox="1"/>
          <p:nvPr>
            <p:ph idx="8" type="body"/>
          </p:nvPr>
        </p:nvSpPr>
        <p:spPr>
          <a:xfrm>
            <a:off x="4622801" y="1557338"/>
            <a:ext cx="4064000" cy="465137"/>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69" name="Google Shape;69;p90"/>
          <p:cNvSpPr txBox="1"/>
          <p:nvPr>
            <p:ph idx="9" type="body"/>
          </p:nvPr>
        </p:nvSpPr>
        <p:spPr>
          <a:xfrm>
            <a:off x="4622800" y="2216150"/>
            <a:ext cx="4064000" cy="5524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0" name="Google Shape;70;p90"/>
          <p:cNvSpPr txBox="1"/>
          <p:nvPr>
            <p:ph idx="13" type="body"/>
          </p:nvPr>
        </p:nvSpPr>
        <p:spPr>
          <a:xfrm>
            <a:off x="4622800" y="2952750"/>
            <a:ext cx="4064000" cy="525463"/>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1" name="Google Shape;71;p90"/>
          <p:cNvSpPr txBox="1"/>
          <p:nvPr>
            <p:ph idx="14" type="body"/>
          </p:nvPr>
        </p:nvSpPr>
        <p:spPr>
          <a:xfrm>
            <a:off x="4622800" y="3641725"/>
            <a:ext cx="4064000" cy="523875"/>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2" name="Google Shape;72;p90"/>
          <p:cNvSpPr txBox="1"/>
          <p:nvPr>
            <p:ph idx="15" type="body"/>
          </p:nvPr>
        </p:nvSpPr>
        <p:spPr>
          <a:xfrm>
            <a:off x="4622800" y="4352925"/>
            <a:ext cx="4064000" cy="4762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3" name="Google Shape;73;p90"/>
          <p:cNvSpPr txBox="1"/>
          <p:nvPr>
            <p:ph idx="16" type="body"/>
          </p:nvPr>
        </p:nvSpPr>
        <p:spPr>
          <a:xfrm>
            <a:off x="4713288" y="5010150"/>
            <a:ext cx="3973512" cy="5143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4" name="Google Shape;74;p90"/>
          <p:cNvSpPr txBox="1"/>
          <p:nvPr>
            <p:ph idx="17" type="body"/>
          </p:nvPr>
        </p:nvSpPr>
        <p:spPr>
          <a:xfrm>
            <a:off x="4713288" y="5692775"/>
            <a:ext cx="3973512" cy="566738"/>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Tree>
  </p:cSld>
  <p:clrMapOvr>
    <a:masterClrMapping/>
  </p:clrMapOvr>
  <p:extLst>
    <p:ext uri="{DCECCB84-F9BA-43D5-87BE-67443E8EF086}">
      <p15:sldGuideLst>
        <p15:guide id="1" orient="horz" pos="98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ntent">
  <p:cSld name="Title and Four Content">
    <p:spTree>
      <p:nvGrpSpPr>
        <p:cNvPr id="75" name="Shape 75"/>
        <p:cNvGrpSpPr/>
        <p:nvPr/>
      </p:nvGrpSpPr>
      <p:grpSpPr>
        <a:xfrm>
          <a:off x="0" y="0"/>
          <a:ext cx="0" cy="0"/>
          <a:chOff x="0" y="0"/>
          <a:chExt cx="0" cy="0"/>
        </a:xfrm>
      </p:grpSpPr>
      <p:sp>
        <p:nvSpPr>
          <p:cNvPr id="76" name="Google Shape;76;p9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77" name="Google Shape;77;p91"/>
          <p:cNvSpPr txBox="1"/>
          <p:nvPr>
            <p:ph idx="1" type="body"/>
          </p:nvPr>
        </p:nvSpPr>
        <p:spPr>
          <a:xfrm>
            <a:off x="457200"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8" name="Google Shape;78;p91"/>
          <p:cNvSpPr txBox="1"/>
          <p:nvPr>
            <p:ph idx="2" type="body"/>
          </p:nvPr>
        </p:nvSpPr>
        <p:spPr>
          <a:xfrm>
            <a:off x="2572593"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79" name="Google Shape;79;p91"/>
          <p:cNvSpPr txBox="1"/>
          <p:nvPr>
            <p:ph idx="3" type="body"/>
          </p:nvPr>
        </p:nvSpPr>
        <p:spPr>
          <a:xfrm>
            <a:off x="4687986"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80" name="Google Shape;80;p91"/>
          <p:cNvSpPr txBox="1"/>
          <p:nvPr>
            <p:ph idx="4" type="body"/>
          </p:nvPr>
        </p:nvSpPr>
        <p:spPr>
          <a:xfrm>
            <a:off x="6803378" y="1552575"/>
            <a:ext cx="188595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81" name="Google Shape;81;p91"/>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2" name="Google Shape;82;p91"/>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add copyright">
  <p:cSld name="Title Slide-add copyright">
    <p:spTree>
      <p:nvGrpSpPr>
        <p:cNvPr id="83" name="Shape 83"/>
        <p:cNvGrpSpPr/>
        <p:nvPr/>
      </p:nvGrpSpPr>
      <p:grpSpPr>
        <a:xfrm>
          <a:off x="0" y="0"/>
          <a:ext cx="0" cy="0"/>
          <a:chOff x="0" y="0"/>
          <a:chExt cx="0" cy="0"/>
        </a:xfrm>
      </p:grpSpPr>
      <p:sp>
        <p:nvSpPr>
          <p:cNvPr id="84" name="Google Shape;84;p92"/>
          <p:cNvSpPr/>
          <p:nvPr/>
        </p:nvSpPr>
        <p:spPr>
          <a:xfrm>
            <a:off x="0" y="0"/>
            <a:ext cx="9144000" cy="3886200"/>
          </a:xfrm>
          <a:prstGeom prst="rect">
            <a:avLst/>
          </a:prstGeom>
          <a:solidFill>
            <a:srgbClr val="007FA3"/>
          </a:solidFill>
          <a:ln cap="flat" cmpd="sng" w="25400">
            <a:solidFill>
              <a:srgbClr val="007FA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5" name="Google Shape;85;p92"/>
          <p:cNvSpPr txBox="1"/>
          <p:nvPr>
            <p:ph type="ctrTitle"/>
          </p:nvPr>
        </p:nvSpPr>
        <p:spPr>
          <a:xfrm>
            <a:off x="685800" y="762000"/>
            <a:ext cx="7772400" cy="2838451"/>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1"/>
              </a:buClr>
              <a:buSzPts val="3600"/>
              <a:buFont typeface="Times New Roman"/>
              <a:buNone/>
              <a:defRPr b="1" i="0" sz="3600" u="none" cap="none" strike="noStrike">
                <a:solidFill>
                  <a:schemeClr val="lt1"/>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86" name="Google Shape;86;p92"/>
          <p:cNvSpPr txBox="1"/>
          <p:nvPr>
            <p:ph idx="1" type="subTitle"/>
          </p:nvPr>
        </p:nvSpPr>
        <p:spPr>
          <a:xfrm>
            <a:off x="674687" y="3962400"/>
            <a:ext cx="7794625" cy="17526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007FA3"/>
              </a:buClr>
              <a:buSzPts val="2400"/>
              <a:buFont typeface="Arial"/>
              <a:buNone/>
              <a:defRPr b="0" i="0" sz="2400" u="none" cap="none" strike="noStrike">
                <a:solidFill>
                  <a:schemeClr val="dk1"/>
                </a:solidFill>
                <a:latin typeface="Arial"/>
                <a:ea typeface="Arial"/>
                <a:cs typeface="Arial"/>
                <a:sym typeface="Arial"/>
              </a:defRPr>
            </a:lvl1pPr>
            <a:lvl2pPr lvl="1" marR="0" algn="ctr">
              <a:lnSpc>
                <a:spcPct val="100000"/>
              </a:lnSpc>
              <a:spcBef>
                <a:spcPts val="6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2pPr>
            <a:lvl3pPr lvl="2" marR="0" algn="ctr">
              <a:lnSpc>
                <a:spcPct val="100000"/>
              </a:lnSpc>
              <a:spcBef>
                <a:spcPts val="600"/>
              </a:spcBef>
              <a:spcAft>
                <a:spcPts val="0"/>
              </a:spcAft>
              <a:buClr>
                <a:srgbClr val="007FA3"/>
              </a:buClr>
              <a:buSzPts val="1600"/>
              <a:buFont typeface="Noto Sans Symbols"/>
              <a:buNone/>
              <a:defRPr b="0" i="0" sz="1600" u="none" cap="none" strike="noStrike">
                <a:solidFill>
                  <a:srgbClr val="888888"/>
                </a:solidFill>
                <a:latin typeface="Arial"/>
                <a:ea typeface="Arial"/>
                <a:cs typeface="Arial"/>
                <a:sym typeface="Arial"/>
              </a:defRPr>
            </a:lvl3pPr>
            <a:lvl4pPr lvl="3" marR="0" algn="ctr">
              <a:lnSpc>
                <a:spcPct val="100000"/>
              </a:lnSpc>
              <a:spcBef>
                <a:spcPts val="6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4pPr>
            <a:lvl5pPr lvl="4" marR="0" algn="ctr">
              <a:lnSpc>
                <a:spcPct val="100000"/>
              </a:lnSpc>
              <a:spcBef>
                <a:spcPts val="6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5pPr>
            <a:lvl6pPr lvl="5"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6pPr>
            <a:lvl7pPr lvl="6"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7pPr>
            <a:lvl8pPr lvl="7"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8pPr>
            <a:lvl9pPr lvl="8" marR="0" algn="ctr">
              <a:lnSpc>
                <a:spcPct val="100000"/>
              </a:lnSpc>
              <a:spcBef>
                <a:spcPts val="300"/>
              </a:spcBef>
              <a:spcAft>
                <a:spcPts val="0"/>
              </a:spcAft>
              <a:buClr>
                <a:srgbClr val="007FA3"/>
              </a:buClr>
              <a:buSzPts val="1600"/>
              <a:buFont typeface="Arial"/>
              <a:buNone/>
              <a:defRPr b="0" i="0" sz="1600" u="none" cap="none" strike="noStrike">
                <a:solidFill>
                  <a:srgbClr val="888888"/>
                </a:solidFill>
                <a:latin typeface="Arial"/>
                <a:ea typeface="Arial"/>
                <a:cs typeface="Arial"/>
                <a:sym typeface="Arial"/>
              </a:defRPr>
            </a:lvl9pPr>
          </a:lstStyle>
          <a:p/>
        </p:txBody>
      </p:sp>
      <p:sp>
        <p:nvSpPr>
          <p:cNvPr id="87" name="Google Shape;87;p92"/>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88" name="Google Shape;88;p92"/>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225"/>
              <a:buFont typeface="Arial"/>
              <a:buNone/>
              <a:defRPr b="0" i="0" sz="900" u="none" cap="none" strike="noStrik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89" name="Shape 89"/>
        <p:cNvGrpSpPr/>
        <p:nvPr/>
      </p:nvGrpSpPr>
      <p:grpSpPr>
        <a:xfrm>
          <a:off x="0" y="0"/>
          <a:ext cx="0" cy="0"/>
          <a:chOff x="0" y="0"/>
          <a:chExt cx="0" cy="0"/>
        </a:xfrm>
      </p:grpSpPr>
      <p:sp>
        <p:nvSpPr>
          <p:cNvPr id="90" name="Google Shape;90;p9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91" name="Google Shape;91;p93"/>
          <p:cNvSpPr txBox="1"/>
          <p:nvPr>
            <p:ph idx="1" type="body"/>
          </p:nvPr>
        </p:nvSpPr>
        <p:spPr>
          <a:xfrm>
            <a:off x="457200" y="1552575"/>
            <a:ext cx="399197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2" name="Google Shape;92;p93"/>
          <p:cNvSpPr txBox="1"/>
          <p:nvPr>
            <p:ph idx="2" type="body"/>
          </p:nvPr>
        </p:nvSpPr>
        <p:spPr>
          <a:xfrm>
            <a:off x="4694830" y="1552575"/>
            <a:ext cx="3991970" cy="443865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3" name="Google Shape;93;p93"/>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94" name="Google Shape;94;p93"/>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20_Content_4_Text">
  <p:cSld name="2_Title and 20_Content_4_Text">
    <p:spTree>
      <p:nvGrpSpPr>
        <p:cNvPr id="95" name="Shape 95"/>
        <p:cNvGrpSpPr/>
        <p:nvPr/>
      </p:nvGrpSpPr>
      <p:grpSpPr>
        <a:xfrm>
          <a:off x="0" y="0"/>
          <a:ext cx="0" cy="0"/>
          <a:chOff x="0" y="0"/>
          <a:chExt cx="0" cy="0"/>
        </a:xfrm>
      </p:grpSpPr>
      <p:sp>
        <p:nvSpPr>
          <p:cNvPr id="96" name="Google Shape;96;p9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97" name="Google Shape;97;p94"/>
          <p:cNvSpPr txBox="1"/>
          <p:nvPr>
            <p:ph idx="1" type="body"/>
          </p:nvPr>
        </p:nvSpPr>
        <p:spPr>
          <a:xfrm>
            <a:off x="457200" y="1593309"/>
            <a:ext cx="8229600" cy="387941"/>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8" name="Google Shape;98;p94"/>
          <p:cNvSpPr txBox="1"/>
          <p:nvPr>
            <p:ph idx="2" type="body"/>
          </p:nvPr>
        </p:nvSpPr>
        <p:spPr>
          <a:xfrm>
            <a:off x="457200" y="2063853"/>
            <a:ext cx="8229600" cy="342864"/>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99" name="Google Shape;99;p94"/>
          <p:cNvSpPr txBox="1"/>
          <p:nvPr>
            <p:ph idx="3" type="body"/>
          </p:nvPr>
        </p:nvSpPr>
        <p:spPr>
          <a:xfrm>
            <a:off x="457200" y="2495832"/>
            <a:ext cx="8229600" cy="358833"/>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0" name="Google Shape;100;p94"/>
          <p:cNvSpPr txBox="1"/>
          <p:nvPr>
            <p:ph idx="4" type="body"/>
          </p:nvPr>
        </p:nvSpPr>
        <p:spPr>
          <a:xfrm>
            <a:off x="457200" y="2946415"/>
            <a:ext cx="8229600" cy="394716"/>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1" name="Google Shape;101;p94"/>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02" name="Google Shape;102;p94"/>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p94"/>
          <p:cNvSpPr txBox="1"/>
          <p:nvPr>
            <p:ph idx="5" type="body"/>
          </p:nvPr>
        </p:nvSpPr>
        <p:spPr>
          <a:xfrm>
            <a:off x="457200" y="3423855"/>
            <a:ext cx="8229600" cy="32528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4" name="Google Shape;104;p94"/>
          <p:cNvSpPr txBox="1"/>
          <p:nvPr>
            <p:ph idx="6" type="body"/>
          </p:nvPr>
        </p:nvSpPr>
        <p:spPr>
          <a:xfrm>
            <a:off x="457200" y="3857050"/>
            <a:ext cx="8229600" cy="425083"/>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5" name="Google Shape;105;p94"/>
          <p:cNvSpPr txBox="1"/>
          <p:nvPr>
            <p:ph idx="7" type="body"/>
          </p:nvPr>
        </p:nvSpPr>
        <p:spPr>
          <a:xfrm>
            <a:off x="457200" y="4338157"/>
            <a:ext cx="8229600" cy="395774"/>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6" name="Google Shape;106;p94"/>
          <p:cNvSpPr txBox="1"/>
          <p:nvPr>
            <p:ph idx="8" type="body"/>
          </p:nvPr>
        </p:nvSpPr>
        <p:spPr>
          <a:xfrm>
            <a:off x="457201" y="4837386"/>
            <a:ext cx="8229600" cy="238689"/>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7" name="Google Shape;107;p94"/>
          <p:cNvSpPr txBox="1"/>
          <p:nvPr>
            <p:ph idx="9" type="body"/>
          </p:nvPr>
        </p:nvSpPr>
        <p:spPr>
          <a:xfrm>
            <a:off x="457200" y="5211857"/>
            <a:ext cx="8229600" cy="28349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8" name="Google Shape;108;p94"/>
          <p:cNvSpPr txBox="1"/>
          <p:nvPr>
            <p:ph idx="13" type="body"/>
          </p:nvPr>
        </p:nvSpPr>
        <p:spPr>
          <a:xfrm>
            <a:off x="457200" y="5606853"/>
            <a:ext cx="8229600" cy="26964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09" name="Google Shape;109;p94"/>
          <p:cNvSpPr txBox="1"/>
          <p:nvPr>
            <p:ph idx="14" type="body"/>
          </p:nvPr>
        </p:nvSpPr>
        <p:spPr>
          <a:xfrm>
            <a:off x="457200" y="5983525"/>
            <a:ext cx="8229600" cy="268831"/>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0" name="Google Shape;110;p94"/>
          <p:cNvSpPr txBox="1"/>
          <p:nvPr>
            <p:ph idx="15" type="body"/>
          </p:nvPr>
        </p:nvSpPr>
        <p:spPr>
          <a:xfrm>
            <a:off x="457201" y="6331844"/>
            <a:ext cx="8229600" cy="244392"/>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1" name="Google Shape;111;p94"/>
          <p:cNvSpPr txBox="1"/>
          <p:nvPr>
            <p:ph idx="16" type="body"/>
          </p:nvPr>
        </p:nvSpPr>
        <p:spPr>
          <a:xfrm>
            <a:off x="457201" y="6654233"/>
            <a:ext cx="8046362" cy="263943"/>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2" name="Google Shape;112;p94"/>
          <p:cNvSpPr txBox="1"/>
          <p:nvPr>
            <p:ph idx="17" type="body"/>
          </p:nvPr>
        </p:nvSpPr>
        <p:spPr>
          <a:xfrm>
            <a:off x="457201" y="7063805"/>
            <a:ext cx="8046362" cy="290825"/>
          </a:xfrm>
          <a:prstGeom prst="rect">
            <a:avLst/>
          </a:prstGeom>
          <a:noFill/>
          <a:ln>
            <a:noFill/>
          </a:ln>
        </p:spPr>
        <p:txBody>
          <a:bodyPr anchorCtr="0" anchor="t" bIns="91425" lIns="91425" spcFirstLastPara="1" rIns="91425" wrap="square" tIns="91425">
            <a:noAutofit/>
          </a:bodyPr>
          <a:lstStyle>
            <a:lvl1pPr indent="-342900" lvl="0" marL="457200" marR="0" algn="l">
              <a:lnSpc>
                <a:spcPct val="100000"/>
              </a:lnSpc>
              <a:spcBef>
                <a:spcPts val="15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1pPr>
            <a:lvl2pPr indent="-342900" lvl="1" marL="9144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2pPr>
            <a:lvl3pPr indent="-342900" lvl="2" marL="1371600" marR="0" algn="l">
              <a:lnSpc>
                <a:spcPct val="100000"/>
              </a:lnSpc>
              <a:spcBef>
                <a:spcPts val="600"/>
              </a:spcBef>
              <a:spcAft>
                <a:spcPts val="0"/>
              </a:spcAft>
              <a:buClr>
                <a:srgbClr val="007FA3"/>
              </a:buClr>
              <a:buSzPts val="1800"/>
              <a:buFont typeface="Arial"/>
              <a:buChar char="▪"/>
              <a:defRPr b="0" i="0" sz="1800" u="none" cap="none" strike="noStrike">
                <a:solidFill>
                  <a:schemeClr val="dk1"/>
                </a:solidFill>
                <a:latin typeface="Arial"/>
                <a:ea typeface="Arial"/>
                <a:cs typeface="Arial"/>
                <a:sym typeface="Arial"/>
              </a:defRPr>
            </a:lvl3pPr>
            <a:lvl4pPr indent="-342900" lvl="3" marL="18288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600"/>
              </a:spcBef>
              <a:spcAft>
                <a:spcPts val="0"/>
              </a:spcAft>
              <a:buClr>
                <a:srgbClr val="007FA3"/>
              </a:buClr>
              <a:buSzPts val="1800"/>
              <a:buChar char="•"/>
              <a:defRPr b="0" i="0" sz="18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3" name="Google Shape;113;p94"/>
          <p:cNvSpPr txBox="1"/>
          <p:nvPr>
            <p:ph idx="18" type="body"/>
          </p:nvPr>
        </p:nvSpPr>
        <p:spPr>
          <a:xfrm>
            <a:off x="457200" y="7483231"/>
            <a:ext cx="8012113" cy="21907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4" name="Google Shape;114;p94"/>
          <p:cNvSpPr txBox="1"/>
          <p:nvPr>
            <p:ph idx="19" type="body"/>
          </p:nvPr>
        </p:nvSpPr>
        <p:spPr>
          <a:xfrm>
            <a:off x="457200" y="7832725"/>
            <a:ext cx="8012113" cy="293688"/>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5" name="Google Shape;115;p94"/>
          <p:cNvSpPr txBox="1"/>
          <p:nvPr>
            <p:ph idx="20" type="body"/>
          </p:nvPr>
        </p:nvSpPr>
        <p:spPr>
          <a:xfrm>
            <a:off x="457200" y="8258175"/>
            <a:ext cx="8047038" cy="32702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6" name="Google Shape;116;p94"/>
          <p:cNvSpPr txBox="1"/>
          <p:nvPr>
            <p:ph idx="21" type="body"/>
          </p:nvPr>
        </p:nvSpPr>
        <p:spPr>
          <a:xfrm>
            <a:off x="457200" y="8609013"/>
            <a:ext cx="8012113" cy="32385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7" name="Google Shape;117;p94"/>
          <p:cNvSpPr txBox="1"/>
          <p:nvPr>
            <p:ph idx="22" type="body"/>
          </p:nvPr>
        </p:nvSpPr>
        <p:spPr>
          <a:xfrm>
            <a:off x="457200" y="9036050"/>
            <a:ext cx="8047038" cy="239713"/>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8" name="Google Shape;118;p94"/>
          <p:cNvSpPr txBox="1"/>
          <p:nvPr>
            <p:ph idx="23" type="body"/>
          </p:nvPr>
        </p:nvSpPr>
        <p:spPr>
          <a:xfrm>
            <a:off x="457200" y="9466263"/>
            <a:ext cx="8047038" cy="15081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19" name="Google Shape;119;p94"/>
          <p:cNvSpPr txBox="1"/>
          <p:nvPr>
            <p:ph idx="24" type="body"/>
          </p:nvPr>
        </p:nvSpPr>
        <p:spPr>
          <a:xfrm>
            <a:off x="457200" y="9807575"/>
            <a:ext cx="8047038" cy="26352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20" name="Google Shape;120;p94"/>
          <p:cNvSpPr txBox="1"/>
          <p:nvPr>
            <p:ph idx="25" type="body"/>
          </p:nvPr>
        </p:nvSpPr>
        <p:spPr>
          <a:xfrm>
            <a:off x="457200" y="10174288"/>
            <a:ext cx="8012113" cy="32226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21" name="Google Shape;121;p94"/>
          <p:cNvSpPr txBox="1"/>
          <p:nvPr>
            <p:ph idx="26" type="body"/>
          </p:nvPr>
        </p:nvSpPr>
        <p:spPr>
          <a:xfrm>
            <a:off x="457200" y="10663977"/>
            <a:ext cx="8047038" cy="25717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22" name="Google Shape;122;p94"/>
          <p:cNvSpPr txBox="1"/>
          <p:nvPr>
            <p:ph idx="27" type="body"/>
          </p:nvPr>
        </p:nvSpPr>
        <p:spPr>
          <a:xfrm>
            <a:off x="457200" y="11063288"/>
            <a:ext cx="8047038" cy="295275"/>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atin typeface="Arial"/>
                <a:ea typeface="Arial"/>
                <a:cs typeface="Arial"/>
                <a:sym typeface="Arial"/>
              </a:defRPr>
            </a:lvl1pPr>
            <a:lvl2pPr indent="-330200" lvl="1" marL="914400" algn="l">
              <a:lnSpc>
                <a:spcPct val="100000"/>
              </a:lnSpc>
              <a:spcBef>
                <a:spcPts val="600"/>
              </a:spcBef>
              <a:spcAft>
                <a:spcPts val="0"/>
              </a:spcAft>
              <a:buSzPts val="1600"/>
              <a:buChar char="–"/>
              <a:defRPr>
                <a:latin typeface="Arial"/>
                <a:ea typeface="Arial"/>
                <a:cs typeface="Arial"/>
                <a:sym typeface="Arial"/>
              </a:defRPr>
            </a:lvl2pPr>
            <a:lvl3pPr indent="-330200" lvl="2" marL="1371600" algn="l">
              <a:lnSpc>
                <a:spcPct val="100000"/>
              </a:lnSpc>
              <a:spcBef>
                <a:spcPts val="600"/>
              </a:spcBef>
              <a:spcAft>
                <a:spcPts val="0"/>
              </a:spcAft>
              <a:buSzPts val="1600"/>
              <a:buFont typeface="Arial"/>
              <a:buChar char="▪"/>
              <a:defRPr>
                <a:latin typeface="Arial"/>
                <a:ea typeface="Arial"/>
                <a:cs typeface="Arial"/>
                <a:sym typeface="Arial"/>
              </a:defRPr>
            </a:lvl3pPr>
            <a:lvl4pPr indent="-330200" lvl="3" marL="1828800" algn="l">
              <a:lnSpc>
                <a:spcPct val="100000"/>
              </a:lnSpc>
              <a:spcBef>
                <a:spcPts val="600"/>
              </a:spcBef>
              <a:spcAft>
                <a:spcPts val="0"/>
              </a:spcAft>
              <a:buSzPts val="1600"/>
              <a:buChar char="–"/>
              <a:defRPr>
                <a:latin typeface="Arial"/>
                <a:ea typeface="Arial"/>
                <a:cs typeface="Arial"/>
                <a:sym typeface="Arial"/>
              </a:defRPr>
            </a:lvl4pPr>
            <a:lvl5pPr indent="-330200" lvl="4" marL="2286000" algn="l">
              <a:lnSpc>
                <a:spcPct val="100000"/>
              </a:lnSpc>
              <a:spcBef>
                <a:spcPts val="600"/>
              </a:spcBef>
              <a:spcAft>
                <a:spcPts val="0"/>
              </a:spcAft>
              <a:buSzPts val="1600"/>
              <a:buChar char="•"/>
              <a:defRPr>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Tree>
  </p:cSld>
  <p:clrMapOvr>
    <a:masterClrMapping/>
  </p:clrMapOvr>
  <p:extLst>
    <p:ext uri="{DCECCB84-F9BA-43D5-87BE-67443E8EF086}">
      <p15:sldGuideLst>
        <p15:guide id="1" orient="horz" pos="98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gure + Caption">
  <p:cSld name="1_Figure + Caption">
    <p:spTree>
      <p:nvGrpSpPr>
        <p:cNvPr id="123" name="Shape 123"/>
        <p:cNvGrpSpPr/>
        <p:nvPr/>
      </p:nvGrpSpPr>
      <p:grpSpPr>
        <a:xfrm>
          <a:off x="0" y="0"/>
          <a:ext cx="0" cy="0"/>
          <a:chOff x="0" y="0"/>
          <a:chExt cx="0" cy="0"/>
        </a:xfrm>
      </p:grpSpPr>
      <p:sp>
        <p:nvSpPr>
          <p:cNvPr id="124" name="Google Shape;124;p95"/>
          <p:cNvSpPr txBox="1"/>
          <p:nvPr>
            <p:ph type="title"/>
          </p:nvPr>
        </p:nvSpPr>
        <p:spPr>
          <a:xfrm>
            <a:off x="457200" y="241479"/>
            <a:ext cx="8229600" cy="1066799"/>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25" name="Google Shape;125;p95"/>
          <p:cNvSpPr/>
          <p:nvPr>
            <p:ph idx="2" type="pic"/>
          </p:nvPr>
        </p:nvSpPr>
        <p:spPr>
          <a:xfrm>
            <a:off x="457200" y="1564404"/>
            <a:ext cx="8232775" cy="3417887"/>
          </a:xfrm>
          <a:prstGeom prst="rect">
            <a:avLst/>
          </a:prstGeom>
          <a:noFill/>
          <a:ln>
            <a:noFill/>
          </a:ln>
        </p:spPr>
      </p:sp>
      <p:sp>
        <p:nvSpPr>
          <p:cNvPr id="126" name="Google Shape;126;p95"/>
          <p:cNvSpPr txBox="1"/>
          <p:nvPr>
            <p:ph idx="1" type="body"/>
          </p:nvPr>
        </p:nvSpPr>
        <p:spPr>
          <a:xfrm>
            <a:off x="457200" y="5102487"/>
            <a:ext cx="8229600" cy="1018367"/>
          </a:xfrm>
          <a:prstGeom prst="rect">
            <a:avLst/>
          </a:prstGeom>
          <a:noFill/>
          <a:ln>
            <a:noFill/>
          </a:ln>
        </p:spPr>
        <p:txBody>
          <a:bodyPr anchorCtr="0" anchor="b" bIns="91425" lIns="91425" spcFirstLastPara="1" rIns="91425" wrap="square" tIns="91425">
            <a:noAutofit/>
          </a:bodyPr>
          <a:lstStyle>
            <a:lvl1pPr indent="-228600" lvl="0" marL="457200" marR="0" algn="l">
              <a:lnSpc>
                <a:spcPct val="100000"/>
              </a:lnSpc>
              <a:spcBef>
                <a:spcPts val="0"/>
              </a:spcBef>
              <a:spcAft>
                <a:spcPts val="0"/>
              </a:spcAft>
              <a:buClr>
                <a:srgbClr val="007FA3"/>
              </a:buClr>
              <a:buSzPts val="1200"/>
              <a:buFont typeface="Arial"/>
              <a:buNone/>
              <a:defRPr b="0" i="0" sz="1200" u="none" cap="none" strike="noStrike">
                <a:solidFill>
                  <a:schemeClr val="dk1"/>
                </a:solidFill>
                <a:latin typeface="Arial"/>
                <a:ea typeface="Arial"/>
                <a:cs typeface="Arial"/>
                <a:sym typeface="Arial"/>
              </a:defRPr>
            </a:lvl1pPr>
            <a:lvl2pPr indent="-228600" lvl="1" marL="9144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2pPr>
            <a:lvl3pPr indent="-228600" lvl="2" marL="1371600" marR="0" algn="l">
              <a:lnSpc>
                <a:spcPct val="100000"/>
              </a:lnSpc>
              <a:spcBef>
                <a:spcPts val="0"/>
              </a:spcBef>
              <a:spcAft>
                <a:spcPts val="0"/>
              </a:spcAft>
              <a:buClr>
                <a:srgbClr val="007FA3"/>
              </a:buClr>
              <a:buSzPts val="1600"/>
              <a:buFont typeface="Noto Sans Symbols"/>
              <a:buNone/>
              <a:defRPr b="0" i="0" sz="1600" u="none" cap="none" strike="noStrike">
                <a:solidFill>
                  <a:schemeClr val="dk1"/>
                </a:solidFill>
                <a:latin typeface="Arial"/>
                <a:ea typeface="Arial"/>
                <a:cs typeface="Arial"/>
                <a:sym typeface="Arial"/>
              </a:defRPr>
            </a:lvl3pPr>
            <a:lvl4pPr indent="-228600" lvl="3" marL="18288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4pPr>
            <a:lvl5pPr indent="-228600" lvl="4" marL="22860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5pPr>
            <a:lvl6pPr indent="-228600" lvl="5" marL="27432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6pPr>
            <a:lvl7pPr indent="-228600" lvl="6" marL="32004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7pPr>
            <a:lvl8pPr indent="-228600" lvl="7" marL="36576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8pPr>
            <a:lvl9pPr indent="-228600" lvl="8" marL="4114800" marR="0" algn="l">
              <a:lnSpc>
                <a:spcPct val="100000"/>
              </a:lnSpc>
              <a:spcBef>
                <a:spcPts val="0"/>
              </a:spcBef>
              <a:spcAft>
                <a:spcPts val="0"/>
              </a:spcAft>
              <a:buClr>
                <a:srgbClr val="007FA3"/>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127" name="Google Shape;127;p95"/>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28" name="Google Shape;128;p95"/>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igure + Caption">
  <p:cSld name="2_Figure + Caption">
    <p:spTree>
      <p:nvGrpSpPr>
        <p:cNvPr id="129" name="Shape 129"/>
        <p:cNvGrpSpPr/>
        <p:nvPr/>
      </p:nvGrpSpPr>
      <p:grpSpPr>
        <a:xfrm>
          <a:off x="0" y="0"/>
          <a:ext cx="0" cy="0"/>
          <a:chOff x="0" y="0"/>
          <a:chExt cx="0" cy="0"/>
        </a:xfrm>
      </p:grpSpPr>
      <p:sp>
        <p:nvSpPr>
          <p:cNvPr id="130" name="Google Shape;130;p9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atin typeface="Arial"/>
                <a:ea typeface="Arial"/>
                <a:cs typeface="Arial"/>
                <a:sym typeface="Arial"/>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31" name="Google Shape;131;p96"/>
          <p:cNvSpPr txBox="1"/>
          <p:nvPr>
            <p:ph idx="1" type="body"/>
          </p:nvPr>
        </p:nvSpPr>
        <p:spPr>
          <a:xfrm>
            <a:off x="457200" y="1558412"/>
            <a:ext cx="4484688" cy="375443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2" name="Google Shape;132;p96"/>
          <p:cNvSpPr txBox="1"/>
          <p:nvPr>
            <p:ph idx="2" type="body"/>
          </p:nvPr>
        </p:nvSpPr>
        <p:spPr>
          <a:xfrm>
            <a:off x="5048250" y="1558412"/>
            <a:ext cx="3638550" cy="3754437"/>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15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1pPr>
            <a:lvl2pPr indent="-381000" lvl="1" marL="9144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2pPr>
            <a:lvl3pPr indent="-381000" lvl="2" marL="1371600" marR="0" algn="l">
              <a:lnSpc>
                <a:spcPct val="100000"/>
              </a:lnSpc>
              <a:spcBef>
                <a:spcPts val="600"/>
              </a:spcBef>
              <a:spcAft>
                <a:spcPts val="0"/>
              </a:spcAft>
              <a:buClr>
                <a:srgbClr val="007FA3"/>
              </a:buClr>
              <a:buSzPts val="2400"/>
              <a:buFont typeface="Arial"/>
              <a:buChar char="▪"/>
              <a:defRPr b="0" i="0" sz="2400" u="none" cap="none" strike="noStrike">
                <a:solidFill>
                  <a:schemeClr val="dk1"/>
                </a:solidFill>
                <a:latin typeface="Arial"/>
                <a:ea typeface="Arial"/>
                <a:cs typeface="Arial"/>
                <a:sym typeface="Arial"/>
              </a:defRPr>
            </a:lvl3pPr>
            <a:lvl4pPr indent="-381000" lvl="3" marL="18288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4pPr>
            <a:lvl5pPr indent="-381000" lvl="4" marL="2286000" marR="0" algn="l">
              <a:lnSpc>
                <a:spcPct val="100000"/>
              </a:lnSpc>
              <a:spcBef>
                <a:spcPts val="600"/>
              </a:spcBef>
              <a:spcAft>
                <a:spcPts val="0"/>
              </a:spcAft>
              <a:buClr>
                <a:srgbClr val="007FA3"/>
              </a:buClr>
              <a:buSzPts val="2400"/>
              <a:buChar char="•"/>
              <a:defRPr b="0" i="0" sz="2400" u="none" cap="none" strike="noStrike">
                <a:solidFill>
                  <a:schemeClr val="dk1"/>
                </a:solidFill>
                <a:latin typeface="Arial"/>
                <a:ea typeface="Arial"/>
                <a:cs typeface="Arial"/>
                <a:sym typeface="Arial"/>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3" name="Google Shape;133;p96"/>
          <p:cNvSpPr txBox="1"/>
          <p:nvPr>
            <p:ph idx="3" type="body"/>
          </p:nvPr>
        </p:nvSpPr>
        <p:spPr>
          <a:xfrm>
            <a:off x="457200" y="5420799"/>
            <a:ext cx="8229600" cy="53340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1500"/>
              </a:spcBef>
              <a:spcAft>
                <a:spcPts val="0"/>
              </a:spcAft>
              <a:buSzPts val="1600"/>
              <a:buChar char="•"/>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4" name="Google Shape;134;p96"/>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p:txBody>
      </p:sp>
      <p:sp>
        <p:nvSpPr>
          <p:cNvPr id="135" name="Google Shape;135;p96"/>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bel Layout 1">
  <p:cSld name="Label Layout 1">
    <p:spTree>
      <p:nvGrpSpPr>
        <p:cNvPr id="136" name="Shape 136"/>
        <p:cNvGrpSpPr/>
        <p:nvPr/>
      </p:nvGrpSpPr>
      <p:grpSpPr>
        <a:xfrm>
          <a:off x="0" y="0"/>
          <a:ext cx="0" cy="0"/>
          <a:chOff x="0" y="0"/>
          <a:chExt cx="0" cy="0"/>
        </a:xfrm>
      </p:grpSpPr>
      <p:sp>
        <p:nvSpPr>
          <p:cNvPr id="137" name="Google Shape;137;p9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atin typeface="Arial"/>
                <a:ea typeface="Arial"/>
                <a:cs typeface="Arial"/>
                <a:sym typeface="Arial"/>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38" name="Google Shape;138;p97"/>
          <p:cNvSpPr txBox="1"/>
          <p:nvPr>
            <p:ph idx="1" type="body"/>
          </p:nvPr>
        </p:nvSpPr>
        <p:spPr>
          <a:xfrm>
            <a:off x="2982913" y="4359275"/>
            <a:ext cx="3482975" cy="60007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39" name="Google Shape;139;p97"/>
          <p:cNvSpPr/>
          <p:nvPr>
            <p:ph idx="2" type="pic"/>
          </p:nvPr>
        </p:nvSpPr>
        <p:spPr>
          <a:xfrm>
            <a:off x="2982912" y="1681163"/>
            <a:ext cx="3482975" cy="2559050"/>
          </a:xfrm>
          <a:prstGeom prst="rect">
            <a:avLst/>
          </a:prstGeom>
          <a:noFill/>
          <a:ln>
            <a:noFill/>
          </a:ln>
        </p:spPr>
      </p:sp>
      <p:sp>
        <p:nvSpPr>
          <p:cNvPr id="140" name="Google Shape;140;p97"/>
          <p:cNvSpPr txBox="1"/>
          <p:nvPr>
            <p:ph idx="3" type="body"/>
          </p:nvPr>
        </p:nvSpPr>
        <p:spPr>
          <a:xfrm>
            <a:off x="808109" y="1681163"/>
            <a:ext cx="1220716"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1" name="Google Shape;141;p97"/>
          <p:cNvSpPr txBox="1"/>
          <p:nvPr>
            <p:ph idx="4" type="body"/>
          </p:nvPr>
        </p:nvSpPr>
        <p:spPr>
          <a:xfrm>
            <a:off x="808109" y="2647157"/>
            <a:ext cx="1206500"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2" name="Google Shape;142;p97"/>
          <p:cNvSpPr txBox="1"/>
          <p:nvPr>
            <p:ph idx="5" type="body"/>
          </p:nvPr>
        </p:nvSpPr>
        <p:spPr>
          <a:xfrm>
            <a:off x="808109" y="3613151"/>
            <a:ext cx="1206500"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3" name="Google Shape;143;p97"/>
          <p:cNvSpPr txBox="1"/>
          <p:nvPr>
            <p:ph idx="6" type="body"/>
          </p:nvPr>
        </p:nvSpPr>
        <p:spPr>
          <a:xfrm>
            <a:off x="7381874" y="1681163"/>
            <a:ext cx="1304925" cy="627062"/>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4" name="Google Shape;144;p97"/>
          <p:cNvSpPr txBox="1"/>
          <p:nvPr>
            <p:ph idx="7" type="body"/>
          </p:nvPr>
        </p:nvSpPr>
        <p:spPr>
          <a:xfrm>
            <a:off x="7381874" y="2651590"/>
            <a:ext cx="1304925" cy="618196"/>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5" name="Google Shape;145;p97"/>
          <p:cNvSpPr txBox="1"/>
          <p:nvPr>
            <p:ph idx="8" type="body"/>
          </p:nvPr>
        </p:nvSpPr>
        <p:spPr>
          <a:xfrm>
            <a:off x="7381874" y="3613151"/>
            <a:ext cx="1304925" cy="627063"/>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46" name="Google Shape;146;p97"/>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p:txBody>
      </p:sp>
      <p:sp>
        <p:nvSpPr>
          <p:cNvPr id="147" name="Google Shape;147;p97"/>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bel Layout 2">
  <p:cSld name="Label Layout 2">
    <p:spTree>
      <p:nvGrpSpPr>
        <p:cNvPr id="148" name="Shape 148"/>
        <p:cNvGrpSpPr/>
        <p:nvPr/>
      </p:nvGrpSpPr>
      <p:grpSpPr>
        <a:xfrm>
          <a:off x="0" y="0"/>
          <a:ext cx="0" cy="0"/>
          <a:chOff x="0" y="0"/>
          <a:chExt cx="0" cy="0"/>
        </a:xfrm>
      </p:grpSpPr>
      <p:sp>
        <p:nvSpPr>
          <p:cNvPr id="149" name="Google Shape;149;p9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600"/>
              <a:buNone/>
              <a:defRPr sz="3600">
                <a:latin typeface="Arial"/>
                <a:ea typeface="Arial"/>
                <a:cs typeface="Arial"/>
                <a:sym typeface="Arial"/>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50" name="Google Shape;150;p98"/>
          <p:cNvSpPr txBox="1"/>
          <p:nvPr>
            <p:ph idx="1" type="body"/>
          </p:nvPr>
        </p:nvSpPr>
        <p:spPr>
          <a:xfrm>
            <a:off x="457201" y="4392613"/>
            <a:ext cx="2107323" cy="5048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1" name="Google Shape;151;p98"/>
          <p:cNvSpPr/>
          <p:nvPr>
            <p:ph idx="2" type="pic"/>
          </p:nvPr>
        </p:nvSpPr>
        <p:spPr>
          <a:xfrm>
            <a:off x="457200" y="1817688"/>
            <a:ext cx="2107324" cy="2386012"/>
          </a:xfrm>
          <a:prstGeom prst="rect">
            <a:avLst/>
          </a:prstGeom>
          <a:noFill/>
          <a:ln>
            <a:noFill/>
          </a:ln>
        </p:spPr>
      </p:sp>
      <p:sp>
        <p:nvSpPr>
          <p:cNvPr id="152" name="Google Shape;152;p98"/>
          <p:cNvSpPr txBox="1"/>
          <p:nvPr>
            <p:ph idx="3" type="body"/>
          </p:nvPr>
        </p:nvSpPr>
        <p:spPr>
          <a:xfrm>
            <a:off x="2774622" y="1794947"/>
            <a:ext cx="1534619" cy="59185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3" name="Google Shape;153;p98"/>
          <p:cNvSpPr txBox="1"/>
          <p:nvPr>
            <p:ph idx="4" type="body"/>
          </p:nvPr>
        </p:nvSpPr>
        <p:spPr>
          <a:xfrm>
            <a:off x="2774622" y="2707481"/>
            <a:ext cx="1534619" cy="6064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4" name="Google Shape;154;p98"/>
          <p:cNvSpPr txBox="1"/>
          <p:nvPr>
            <p:ph idx="5" type="body"/>
          </p:nvPr>
        </p:nvSpPr>
        <p:spPr>
          <a:xfrm>
            <a:off x="2774622" y="3597275"/>
            <a:ext cx="1534619" cy="6064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5" name="Google Shape;155;p98"/>
          <p:cNvSpPr txBox="1"/>
          <p:nvPr>
            <p:ph idx="6" type="body"/>
          </p:nvPr>
        </p:nvSpPr>
        <p:spPr>
          <a:xfrm>
            <a:off x="4931596" y="4347439"/>
            <a:ext cx="2107323" cy="5048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6" name="Google Shape;156;p98"/>
          <p:cNvSpPr/>
          <p:nvPr>
            <p:ph idx="7" type="pic"/>
          </p:nvPr>
        </p:nvSpPr>
        <p:spPr>
          <a:xfrm>
            <a:off x="4931596" y="1806537"/>
            <a:ext cx="2107323" cy="2397164"/>
          </a:xfrm>
          <a:prstGeom prst="rect">
            <a:avLst/>
          </a:prstGeom>
          <a:noFill/>
          <a:ln>
            <a:noFill/>
          </a:ln>
        </p:spPr>
      </p:sp>
      <p:sp>
        <p:nvSpPr>
          <p:cNvPr id="157" name="Google Shape;157;p98"/>
          <p:cNvSpPr txBox="1"/>
          <p:nvPr>
            <p:ph idx="8" type="body"/>
          </p:nvPr>
        </p:nvSpPr>
        <p:spPr>
          <a:xfrm>
            <a:off x="7304580" y="1794947"/>
            <a:ext cx="1534619" cy="608524"/>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8" name="Google Shape;158;p98"/>
          <p:cNvSpPr txBox="1"/>
          <p:nvPr>
            <p:ph idx="9" type="body"/>
          </p:nvPr>
        </p:nvSpPr>
        <p:spPr>
          <a:xfrm>
            <a:off x="7304579" y="2707481"/>
            <a:ext cx="1534619" cy="608524"/>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59" name="Google Shape;159;p98"/>
          <p:cNvSpPr txBox="1"/>
          <p:nvPr>
            <p:ph idx="13" type="body"/>
          </p:nvPr>
        </p:nvSpPr>
        <p:spPr>
          <a:xfrm>
            <a:off x="7304579" y="3579818"/>
            <a:ext cx="1534620" cy="608524"/>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1500"/>
              </a:spcBef>
              <a:spcAft>
                <a:spcPts val="0"/>
              </a:spcAft>
              <a:buSzPts val="1600"/>
              <a:buNone/>
              <a:defRPr/>
            </a:lvl1pPr>
            <a:lvl2pPr indent="-342900" lvl="1" marL="914400" algn="l">
              <a:lnSpc>
                <a:spcPct val="100000"/>
              </a:lnSpc>
              <a:spcBef>
                <a:spcPts val="600"/>
              </a:spcBef>
              <a:spcAft>
                <a:spcPts val="0"/>
              </a:spcAft>
              <a:buSzPts val="1800"/>
              <a:buChar char="–"/>
              <a:defRPr/>
            </a:lvl2pPr>
            <a:lvl3pPr indent="-342900" lvl="2" marL="1371600" algn="l">
              <a:lnSpc>
                <a:spcPct val="100000"/>
              </a:lnSpc>
              <a:spcBef>
                <a:spcPts val="600"/>
              </a:spcBef>
              <a:spcAft>
                <a:spcPts val="0"/>
              </a:spcAft>
              <a:buSzPts val="1800"/>
              <a:buChar char="▪"/>
              <a:defRPr/>
            </a:lvl3pPr>
            <a:lvl4pPr indent="-342900" lvl="3" marL="1828800" algn="l">
              <a:lnSpc>
                <a:spcPct val="100000"/>
              </a:lnSpc>
              <a:spcBef>
                <a:spcPts val="600"/>
              </a:spcBef>
              <a:spcAft>
                <a:spcPts val="0"/>
              </a:spcAft>
              <a:buSzPts val="1800"/>
              <a:buChar char="–"/>
              <a:defRPr/>
            </a:lvl4pPr>
            <a:lvl5pPr indent="-342900" lvl="4" marL="2286000" algn="l">
              <a:lnSpc>
                <a:spcPct val="100000"/>
              </a:lnSpc>
              <a:spcBef>
                <a:spcPts val="600"/>
              </a:spcBef>
              <a:spcAft>
                <a:spcPts val="0"/>
              </a:spcAft>
              <a:buSzPts val="1800"/>
              <a:buChar char="•"/>
              <a:defRPr/>
            </a:lvl5pPr>
            <a:lvl6pPr indent="-342900" lvl="5" marL="2743200" algn="l">
              <a:lnSpc>
                <a:spcPct val="100000"/>
              </a:lnSpc>
              <a:spcBef>
                <a:spcPts val="300"/>
              </a:spcBef>
              <a:spcAft>
                <a:spcPts val="0"/>
              </a:spcAft>
              <a:buSzPts val="1800"/>
              <a:buChar char="•"/>
              <a:defRPr/>
            </a:lvl6pPr>
            <a:lvl7pPr indent="-342900" lvl="6" marL="3200400" algn="l">
              <a:lnSpc>
                <a:spcPct val="100000"/>
              </a:lnSpc>
              <a:spcBef>
                <a:spcPts val="300"/>
              </a:spcBef>
              <a:spcAft>
                <a:spcPts val="0"/>
              </a:spcAft>
              <a:buSzPts val="1800"/>
              <a:buChar char="•"/>
              <a:defRPr/>
            </a:lvl7pPr>
            <a:lvl8pPr indent="-342900" lvl="7" marL="3657600" algn="l">
              <a:lnSpc>
                <a:spcPct val="100000"/>
              </a:lnSpc>
              <a:spcBef>
                <a:spcPts val="300"/>
              </a:spcBef>
              <a:spcAft>
                <a:spcPts val="0"/>
              </a:spcAft>
              <a:buSzPts val="1800"/>
              <a:buChar char="•"/>
              <a:defRPr/>
            </a:lvl8pPr>
            <a:lvl9pPr indent="-342900" lvl="8" marL="4114800" algn="l">
              <a:lnSpc>
                <a:spcPct val="100000"/>
              </a:lnSpc>
              <a:spcBef>
                <a:spcPts val="300"/>
              </a:spcBef>
              <a:spcAft>
                <a:spcPts val="0"/>
              </a:spcAft>
              <a:buSzPts val="1800"/>
              <a:buChar char="•"/>
              <a:defRPr/>
            </a:lvl9pPr>
          </a:lstStyle>
          <a:p/>
        </p:txBody>
      </p:sp>
      <p:sp>
        <p:nvSpPr>
          <p:cNvPr id="160" name="Google Shape;160;p98"/>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Clr>
                <a:schemeClr val="lt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p:txBody>
      </p:sp>
      <p:sp>
        <p:nvSpPr>
          <p:cNvPr id="161" name="Google Shape;161;p98"/>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2" name="Shape 162"/>
        <p:cNvGrpSpPr/>
        <p:nvPr/>
      </p:nvGrpSpPr>
      <p:grpSpPr>
        <a:xfrm>
          <a:off x="0" y="0"/>
          <a:ext cx="0" cy="0"/>
          <a:chOff x="0" y="0"/>
          <a:chExt cx="0" cy="0"/>
        </a:xfrm>
      </p:grpSpPr>
      <p:sp>
        <p:nvSpPr>
          <p:cNvPr id="163" name="Google Shape;163;p99"/>
          <p:cNvSpPr txBox="1"/>
          <p:nvPr>
            <p:ph type="title"/>
          </p:nvPr>
        </p:nvSpPr>
        <p:spPr>
          <a:xfrm>
            <a:off x="685800" y="1447800"/>
            <a:ext cx="7772400" cy="2152651"/>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rgbClr val="007FA3"/>
              </a:buClr>
              <a:buSzPts val="3600"/>
              <a:buFont typeface="Times New Roman"/>
              <a:buNone/>
              <a:defRPr b="1" i="0" sz="3600" u="none" cap="none" strike="noStrike">
                <a:solidFill>
                  <a:srgbClr val="007FA3"/>
                </a:solidFill>
                <a:latin typeface="Arial"/>
                <a:ea typeface="Arial"/>
                <a:cs typeface="Arial"/>
                <a:sym typeface="Arial"/>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164" name="Google Shape;164;p99"/>
          <p:cNvSpPr txBox="1"/>
          <p:nvPr>
            <p:ph idx="1" type="body"/>
          </p:nvPr>
        </p:nvSpPr>
        <p:spPr>
          <a:xfrm>
            <a:off x="674687" y="3962400"/>
            <a:ext cx="7794626" cy="1752600"/>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0"/>
              </a:spcBef>
              <a:spcAft>
                <a:spcPts val="0"/>
              </a:spcAft>
              <a:buClr>
                <a:srgbClr val="007FA3"/>
              </a:buClr>
              <a:buSzPts val="1600"/>
              <a:buFont typeface="Arial"/>
              <a:buNone/>
              <a:defRPr b="0" i="0" sz="1600" u="none" cap="none" strike="noStrike">
                <a:solidFill>
                  <a:srgbClr val="007FA3"/>
                </a:solidFill>
                <a:latin typeface="Arial"/>
                <a:ea typeface="Arial"/>
                <a:cs typeface="Arial"/>
                <a:sym typeface="Arial"/>
              </a:defRPr>
            </a:lvl1pPr>
            <a:lvl2pPr indent="-228600" lvl="1" marL="914400" marR="0" algn="l">
              <a:lnSpc>
                <a:spcPct val="100000"/>
              </a:lnSpc>
              <a:spcBef>
                <a:spcPts val="600"/>
              </a:spcBef>
              <a:spcAft>
                <a:spcPts val="0"/>
              </a:spcAft>
              <a:buClr>
                <a:srgbClr val="007FA3"/>
              </a:buClr>
              <a:buSzPts val="1800"/>
              <a:buFont typeface="Arial"/>
              <a:buNone/>
              <a:defRPr b="0" i="0" sz="1800" u="none" cap="none" strike="noStrike">
                <a:solidFill>
                  <a:srgbClr val="888888"/>
                </a:solidFill>
                <a:latin typeface="Arial"/>
                <a:ea typeface="Arial"/>
                <a:cs typeface="Arial"/>
                <a:sym typeface="Arial"/>
              </a:defRPr>
            </a:lvl2pPr>
            <a:lvl3pPr indent="-228600" lvl="2" marL="1371600" marR="0" algn="l">
              <a:lnSpc>
                <a:spcPct val="100000"/>
              </a:lnSpc>
              <a:spcBef>
                <a:spcPts val="600"/>
              </a:spcBef>
              <a:spcAft>
                <a:spcPts val="0"/>
              </a:spcAft>
              <a:buClr>
                <a:srgbClr val="007FA3"/>
              </a:buClr>
              <a:buSzPts val="1600"/>
              <a:buFont typeface="Noto Sans Symbols"/>
              <a:buNone/>
              <a:defRPr b="0" i="0" sz="1600" u="none" cap="none" strike="noStrike">
                <a:solidFill>
                  <a:srgbClr val="888888"/>
                </a:solidFill>
                <a:latin typeface="Arial"/>
                <a:ea typeface="Arial"/>
                <a:cs typeface="Arial"/>
                <a:sym typeface="Arial"/>
              </a:defRPr>
            </a:lvl3pPr>
            <a:lvl4pPr indent="-228600" lvl="3" marL="1828800" marR="0" algn="l">
              <a:lnSpc>
                <a:spcPct val="100000"/>
              </a:lnSpc>
              <a:spcBef>
                <a:spcPts val="6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4pPr>
            <a:lvl5pPr indent="-228600" lvl="4" marL="2286000" marR="0" algn="l">
              <a:lnSpc>
                <a:spcPct val="100000"/>
              </a:lnSpc>
              <a:spcBef>
                <a:spcPts val="6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5pPr>
            <a:lvl6pPr indent="-228600" lvl="5" marL="27432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6pPr>
            <a:lvl7pPr indent="-228600" lvl="6" marL="32004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7pPr>
            <a:lvl8pPr indent="-228600" lvl="7" marL="36576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8pPr>
            <a:lvl9pPr indent="-228600" lvl="8" marL="4114800" marR="0" algn="l">
              <a:lnSpc>
                <a:spcPct val="100000"/>
              </a:lnSpc>
              <a:spcBef>
                <a:spcPts val="300"/>
              </a:spcBef>
              <a:spcAft>
                <a:spcPts val="0"/>
              </a:spcAft>
              <a:buClr>
                <a:srgbClr val="007FA3"/>
              </a:buClr>
              <a:buSzPts val="1400"/>
              <a:buFont typeface="Arial"/>
              <a:buNone/>
              <a:defRPr b="0" i="0" sz="1400" u="none" cap="none" strike="noStrike">
                <a:solidFill>
                  <a:srgbClr val="888888"/>
                </a:solidFill>
                <a:latin typeface="Arial"/>
                <a:ea typeface="Arial"/>
                <a:cs typeface="Arial"/>
                <a:sym typeface="Arial"/>
              </a:defRPr>
            </a:lvl9pPr>
          </a:lstStyle>
          <a:p/>
        </p:txBody>
      </p:sp>
      <p:sp>
        <p:nvSpPr>
          <p:cNvPr id="165" name="Google Shape;165;p99"/>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66" name="Google Shape;166;p99"/>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image" Target="../media/image1.jp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7FA3"/>
              </a:buClr>
              <a:buSzPts val="3400"/>
              <a:buFont typeface="Times New Roman"/>
              <a:buNone/>
              <a:defRPr b="1" i="0" sz="3400" u="none" cap="none" strike="noStrike">
                <a:solidFill>
                  <a:srgbClr val="007FA3"/>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3"/>
          <p:cNvSpPr txBox="1"/>
          <p:nvPr>
            <p:ph idx="1" type="body"/>
          </p:nvPr>
        </p:nvSpPr>
        <p:spPr>
          <a:xfrm>
            <a:off x="457200" y="1600200"/>
            <a:ext cx="8229600" cy="4428411"/>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15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1pPr>
            <a:lvl2pPr indent="-330200" lvl="1" marL="9144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00000"/>
              </a:lnSpc>
              <a:spcBef>
                <a:spcPts val="600"/>
              </a:spcBef>
              <a:spcAft>
                <a:spcPts val="0"/>
              </a:spcAft>
              <a:buClr>
                <a:srgbClr val="007FA3"/>
              </a:buClr>
              <a:buSzPts val="1600"/>
              <a:buFont typeface="Noto Sans Symbols"/>
              <a:buChar char="▪"/>
              <a:defRPr b="0" i="0" sz="1600" u="none" cap="none" strike="noStrike">
                <a:solidFill>
                  <a:schemeClr val="dk1"/>
                </a:solidFill>
                <a:latin typeface="Arial"/>
                <a:ea typeface="Arial"/>
                <a:cs typeface="Arial"/>
                <a:sym typeface="Arial"/>
              </a:defRPr>
            </a:lvl3pPr>
            <a:lvl4pPr indent="-330200" lvl="3" marL="18288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12" name="Google Shape;12;p83"/>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83"/>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225"/>
              <a:buFont typeface="Arial"/>
              <a:buNone/>
              <a:defRPr b="0" i="0" sz="9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 name="Shape 25"/>
        <p:cNvGrpSpPr/>
        <p:nvPr/>
      </p:nvGrpSpPr>
      <p:grpSpPr>
        <a:xfrm>
          <a:off x="0" y="0"/>
          <a:ext cx="0" cy="0"/>
          <a:chOff x="0" y="0"/>
          <a:chExt cx="0" cy="0"/>
        </a:xfrm>
      </p:grpSpPr>
      <p:sp>
        <p:nvSpPr>
          <p:cNvPr id="26" name="Google Shape;26;p8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7FA3"/>
              </a:buClr>
              <a:buSzPts val="3400"/>
              <a:buFont typeface="Times New Roman"/>
              <a:buNone/>
              <a:defRPr b="1" i="0" sz="3400" u="none" cap="none" strike="noStrike">
                <a:solidFill>
                  <a:srgbClr val="007FA3"/>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800"/>
              <a:buFont typeface="Arial"/>
              <a:buNone/>
              <a:defRPr b="0" i="0" sz="1800" u="none" cap="none" strike="noStrike">
                <a:solidFill>
                  <a:srgbClr val="000000"/>
                </a:solidFill>
                <a:latin typeface="Arial"/>
                <a:ea typeface="Arial"/>
                <a:cs typeface="Arial"/>
                <a:sym typeface="Arial"/>
              </a:defRPr>
            </a:lvl9pPr>
          </a:lstStyle>
          <a:p/>
        </p:txBody>
      </p:sp>
      <p:sp>
        <p:nvSpPr>
          <p:cNvPr id="27" name="Google Shape;27;p85"/>
          <p:cNvSpPr txBox="1"/>
          <p:nvPr>
            <p:ph idx="1" type="body"/>
          </p:nvPr>
        </p:nvSpPr>
        <p:spPr>
          <a:xfrm>
            <a:off x="457200" y="1600200"/>
            <a:ext cx="8229600" cy="4428411"/>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15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1pPr>
            <a:lvl2pPr indent="-330200" lvl="1" marL="9144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100000"/>
              </a:lnSpc>
              <a:spcBef>
                <a:spcPts val="600"/>
              </a:spcBef>
              <a:spcAft>
                <a:spcPts val="0"/>
              </a:spcAft>
              <a:buClr>
                <a:srgbClr val="007FA3"/>
              </a:buClr>
              <a:buSzPts val="1600"/>
              <a:buFont typeface="Noto Sans Symbols"/>
              <a:buChar char="▪"/>
              <a:defRPr b="0" i="0" sz="1600" u="none" cap="none" strike="noStrike">
                <a:solidFill>
                  <a:schemeClr val="dk1"/>
                </a:solidFill>
                <a:latin typeface="Arial"/>
                <a:ea typeface="Arial"/>
                <a:cs typeface="Arial"/>
                <a:sym typeface="Arial"/>
              </a:defRPr>
            </a:lvl3pPr>
            <a:lvl4pPr indent="-330200" lvl="3" marL="18288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100000"/>
              </a:lnSpc>
              <a:spcBef>
                <a:spcPts val="6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lnSpc>
                <a:spcPct val="100000"/>
              </a:lnSpc>
              <a:spcBef>
                <a:spcPts val="300"/>
              </a:spcBef>
              <a:spcAft>
                <a:spcPts val="0"/>
              </a:spcAft>
              <a:buClr>
                <a:srgbClr val="007FA3"/>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28" name="Google Shape;28;p85"/>
          <p:cNvSpPr txBox="1"/>
          <p:nvPr/>
        </p:nvSpPr>
        <p:spPr>
          <a:xfrm>
            <a:off x="1600200" y="6429344"/>
            <a:ext cx="7162799" cy="200054"/>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r>
              <a:rPr b="0" i="0" lang="en-US" sz="1200" u="none" cap="none" strike="noStrike">
                <a:solidFill>
                  <a:srgbClr val="000000"/>
                </a:solidFill>
                <a:latin typeface="Verdana"/>
                <a:ea typeface="Verdana"/>
                <a:cs typeface="Verdana"/>
                <a:sym typeface="Verdana"/>
              </a:rPr>
              <a:t>Copyright © </a:t>
            </a:r>
            <a:r>
              <a:rPr b="0" i="0" lang="en-US" sz="1200" u="none" cap="none" strike="noStrike">
                <a:solidFill>
                  <a:srgbClr val="201F1E"/>
                </a:solidFill>
                <a:latin typeface="Verdana"/>
                <a:ea typeface="Verdana"/>
                <a:cs typeface="Verdana"/>
                <a:sym typeface="Verdana"/>
              </a:rPr>
              <a:t>2023, 2021, 2018</a:t>
            </a:r>
            <a:r>
              <a:rPr b="0" i="0" lang="en-US" sz="1200" u="none" cap="none" strike="noStrike">
                <a:solidFill>
                  <a:srgbClr val="000000"/>
                </a:solidFill>
                <a:latin typeface="Verdana"/>
                <a:ea typeface="Verdana"/>
                <a:cs typeface="Verdana"/>
                <a:sym typeface="Verdana"/>
              </a:rPr>
              <a:t> Pearson Education, Inc. All Rights Reserved</a:t>
            </a:r>
            <a:endParaRPr b="0" i="0" sz="1400" u="none" cap="none" strike="noStrike">
              <a:solidFill>
                <a:srgbClr val="000000"/>
              </a:solidFill>
              <a:latin typeface="Arial"/>
              <a:ea typeface="Arial"/>
              <a:cs typeface="Arial"/>
              <a:sym typeface="Arial"/>
            </a:endParaRPr>
          </a:p>
        </p:txBody>
      </p:sp>
      <p:sp>
        <p:nvSpPr>
          <p:cNvPr id="29" name="Google Shape;29;p85"/>
          <p:cNvSpPr txBox="1"/>
          <p:nvPr>
            <p:ph idx="10" type="dt"/>
          </p:nvPr>
        </p:nvSpPr>
        <p:spPr>
          <a:xfrm>
            <a:off x="6335712" y="113071"/>
            <a:ext cx="2133599" cy="182879"/>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chemeClr val="lt1"/>
              </a:buClr>
              <a:buSzPts val="900"/>
              <a:buFont typeface="Arial"/>
              <a:buNone/>
              <a:defRPr b="0" i="0" sz="9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0" name="Google Shape;30;p85"/>
          <p:cNvSpPr txBox="1"/>
          <p:nvPr>
            <p:ph idx="12" type="sldNum"/>
          </p:nvPr>
        </p:nvSpPr>
        <p:spPr>
          <a:xfrm>
            <a:off x="8469311" y="113071"/>
            <a:ext cx="551783" cy="182879"/>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225"/>
              <a:buFont typeface="Arial"/>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descr="Pearson Logo" id="31" name="Google Shape;31;p85"/>
          <p:cNvPicPr preferRelativeResize="0"/>
          <p:nvPr/>
        </p:nvPicPr>
        <p:blipFill rotWithShape="1">
          <a:blip r:embed="rId1">
            <a:alphaModFix/>
          </a:blip>
          <a:srcRect b="22151" l="0" r="0" t="22152"/>
          <a:stretch/>
        </p:blipFill>
        <p:spPr>
          <a:xfrm>
            <a:off x="315677" y="6420639"/>
            <a:ext cx="1176574" cy="29644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
          <p:cNvSpPr txBox="1"/>
          <p:nvPr>
            <p:ph type="title"/>
          </p:nvPr>
        </p:nvSpPr>
        <p:spPr>
          <a:xfrm>
            <a:off x="457200" y="215371"/>
            <a:ext cx="8229600" cy="62282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solidFill>
                  <a:schemeClr val="lt2"/>
                </a:solidFill>
              </a:rPr>
              <a:t>Starting Out with Python</a:t>
            </a:r>
            <a:endParaRPr/>
          </a:p>
        </p:txBody>
      </p:sp>
      <p:sp>
        <p:nvSpPr>
          <p:cNvPr id="173" name="Google Shape;173;p1"/>
          <p:cNvSpPr txBox="1"/>
          <p:nvPr>
            <p:ph idx="1" type="body"/>
          </p:nvPr>
        </p:nvSpPr>
        <p:spPr>
          <a:xfrm>
            <a:off x="457200" y="958098"/>
            <a:ext cx="8229600" cy="47897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7FA3"/>
              </a:buClr>
              <a:buSzPts val="2000"/>
              <a:buFont typeface="Arial"/>
              <a:buNone/>
            </a:pPr>
            <a:r>
              <a:rPr lang="en-US" sz="2000">
                <a:solidFill>
                  <a:schemeClr val="lt2"/>
                </a:solidFill>
              </a:rPr>
              <a:t>Sixth</a:t>
            </a:r>
            <a:r>
              <a:rPr lang="en-US">
                <a:solidFill>
                  <a:schemeClr val="lt2"/>
                </a:solidFill>
              </a:rPr>
              <a:t> Edition</a:t>
            </a:r>
            <a:endParaRPr/>
          </a:p>
        </p:txBody>
      </p:sp>
      <p:pic>
        <p:nvPicPr>
          <p:cNvPr descr="Front Cover: Starting Out with Python, Sixth Edition by Gaddis." id="174" name="Google Shape;174;p1"/>
          <p:cNvPicPr preferRelativeResize="0"/>
          <p:nvPr/>
        </p:nvPicPr>
        <p:blipFill rotWithShape="1">
          <a:blip r:embed="rId3">
            <a:alphaModFix/>
          </a:blip>
          <a:srcRect b="0" l="0" r="0" t="0"/>
          <a:stretch/>
        </p:blipFill>
        <p:spPr>
          <a:xfrm>
            <a:off x="554532" y="1625669"/>
            <a:ext cx="3707341" cy="4597105"/>
          </a:xfrm>
          <a:prstGeom prst="rect">
            <a:avLst/>
          </a:prstGeom>
          <a:noFill/>
          <a:ln cap="flat" cmpd="sng" w="9525">
            <a:solidFill>
              <a:schemeClr val="dk1"/>
            </a:solidFill>
            <a:prstDash val="solid"/>
            <a:round/>
            <a:headEnd len="sm" w="sm" type="none"/>
            <a:tailEnd len="sm" w="sm" type="none"/>
          </a:ln>
        </p:spPr>
      </p:pic>
      <p:sp>
        <p:nvSpPr>
          <p:cNvPr id="175" name="Google Shape;175;p1"/>
          <p:cNvSpPr txBox="1"/>
          <p:nvPr>
            <p:ph idx="3" type="body"/>
          </p:nvPr>
        </p:nvSpPr>
        <p:spPr>
          <a:xfrm>
            <a:off x="5029200" y="1901370"/>
            <a:ext cx="3657600" cy="1191079"/>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000"/>
              <a:buNone/>
            </a:pPr>
            <a:r>
              <a:rPr b="1" lang="en-US">
                <a:solidFill>
                  <a:schemeClr val="dk1"/>
                </a:solidFill>
                <a:latin typeface="Arial"/>
                <a:ea typeface="Arial"/>
                <a:cs typeface="Arial"/>
                <a:sym typeface="Arial"/>
              </a:rPr>
              <a:t>Chapter 2</a:t>
            </a:r>
            <a:endParaRPr/>
          </a:p>
        </p:txBody>
      </p:sp>
      <p:sp>
        <p:nvSpPr>
          <p:cNvPr id="176" name="Google Shape;176;p1"/>
          <p:cNvSpPr txBox="1"/>
          <p:nvPr>
            <p:ph idx="4" type="body"/>
          </p:nvPr>
        </p:nvSpPr>
        <p:spPr>
          <a:xfrm>
            <a:off x="5029200" y="3252789"/>
            <a:ext cx="3657600" cy="1262062"/>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200"/>
              <a:buNone/>
            </a:pPr>
            <a:r>
              <a:rPr lang="en-US">
                <a:solidFill>
                  <a:schemeClr val="dk1"/>
                </a:solidFill>
              </a:rPr>
              <a:t>Input, Processing, and Output</a:t>
            </a:r>
            <a:endParaRPr/>
          </a:p>
        </p:txBody>
      </p:sp>
      <p:pic>
        <p:nvPicPr>
          <p:cNvPr descr="Pearson Logo" id="177" name="Google Shape;177;p1"/>
          <p:cNvPicPr preferRelativeResize="0"/>
          <p:nvPr/>
        </p:nvPicPr>
        <p:blipFill rotWithShape="1">
          <a:blip r:embed="rId4">
            <a:alphaModFix/>
          </a:blip>
          <a:srcRect b="22151" l="0" r="0" t="22152"/>
          <a:stretch/>
        </p:blipFill>
        <p:spPr>
          <a:xfrm>
            <a:off x="315677" y="6420639"/>
            <a:ext cx="1176574" cy="296443"/>
          </a:xfrm>
          <a:prstGeom prst="rect">
            <a:avLst/>
          </a:prstGeom>
          <a:noFill/>
          <a:ln>
            <a:noFill/>
          </a:ln>
        </p:spPr>
      </p:pic>
      <p:sp>
        <p:nvSpPr>
          <p:cNvPr id="178" name="Google Shape;178;p1"/>
          <p:cNvSpPr txBox="1"/>
          <p:nvPr>
            <p:ph idx="6" type="body"/>
          </p:nvPr>
        </p:nvSpPr>
        <p:spPr>
          <a:xfrm>
            <a:off x="2173073" y="6419201"/>
            <a:ext cx="6589712" cy="228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1200"/>
              <a:buNone/>
            </a:pPr>
            <a:r>
              <a:rPr b="0" lang="en-US" sz="1200">
                <a:latin typeface="Verdana"/>
                <a:ea typeface="Verdana"/>
                <a:cs typeface="Verdana"/>
                <a:sym typeface="Verdana"/>
              </a:rPr>
              <a:t>Copyright ©</a:t>
            </a:r>
            <a:r>
              <a:rPr b="0" lang="en-US" sz="1200"/>
              <a:t> </a:t>
            </a:r>
            <a:r>
              <a:rPr b="0" i="0" lang="en-US">
                <a:solidFill>
                  <a:srgbClr val="201F1E"/>
                </a:solidFill>
              </a:rPr>
              <a:t>2023, 2021, 2018</a:t>
            </a:r>
            <a:r>
              <a:rPr lang="en-US"/>
              <a:t> </a:t>
            </a:r>
            <a:r>
              <a:rPr b="0" lang="en-US" sz="1200">
                <a:latin typeface="Verdana"/>
                <a:ea typeface="Verdana"/>
                <a:cs typeface="Verdana"/>
                <a:sym typeface="Verdana"/>
              </a:rPr>
              <a:t>Pearson Education, Inc. All Rights Reserved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Topics</a:t>
            </a:r>
            <a:endParaRPr/>
          </a:p>
        </p:txBody>
      </p:sp>
      <p:sp>
        <p:nvSpPr>
          <p:cNvPr id="184" name="Google Shape;184;p2"/>
          <p:cNvSpPr txBox="1"/>
          <p:nvPr>
            <p:ph idx="1" type="body"/>
          </p:nvPr>
        </p:nvSpPr>
        <p:spPr>
          <a:xfrm>
            <a:off x="457200" y="1556326"/>
            <a:ext cx="8229600" cy="4788911"/>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1200"/>
              </a:spcBef>
              <a:spcAft>
                <a:spcPts val="0"/>
              </a:spcAft>
              <a:buSzPts val="1600"/>
              <a:buChar char="•"/>
            </a:pPr>
            <a:r>
              <a:rPr lang="en-US" sz="1600"/>
              <a:t>Input, Processing, and Output</a:t>
            </a:r>
            <a:endParaRPr/>
          </a:p>
          <a:p>
            <a:pPr indent="-255600" lvl="0" marL="256032" rtl="0" algn="l">
              <a:lnSpc>
                <a:spcPct val="100000"/>
              </a:lnSpc>
              <a:spcBef>
                <a:spcPts val="1200"/>
              </a:spcBef>
              <a:spcAft>
                <a:spcPts val="0"/>
              </a:spcAft>
              <a:buSzPts val="1600"/>
              <a:buChar char="•"/>
            </a:pPr>
            <a:r>
              <a:rPr lang="en-US" sz="1600"/>
              <a:t>Displaying Output with </a:t>
            </a:r>
            <a:r>
              <a:rPr lang="en-US" sz="1600">
                <a:latin typeface="Courier New"/>
                <a:ea typeface="Courier New"/>
                <a:cs typeface="Courier New"/>
                <a:sym typeface="Courier New"/>
              </a:rPr>
              <a:t>print</a:t>
            </a:r>
            <a:r>
              <a:rPr lang="en-US" sz="1600"/>
              <a:t> Function</a:t>
            </a:r>
            <a:endParaRPr/>
          </a:p>
          <a:p>
            <a:pPr indent="-255600" lvl="0" marL="256032" rtl="0" algn="l">
              <a:lnSpc>
                <a:spcPct val="100000"/>
              </a:lnSpc>
              <a:spcBef>
                <a:spcPts val="1200"/>
              </a:spcBef>
              <a:spcAft>
                <a:spcPts val="0"/>
              </a:spcAft>
              <a:buSzPts val="1600"/>
              <a:buChar char="•"/>
            </a:pPr>
            <a:r>
              <a:rPr lang="en-US" sz="1600"/>
              <a:t>Comments</a:t>
            </a:r>
            <a:endParaRPr/>
          </a:p>
          <a:p>
            <a:pPr indent="-255600" lvl="0" marL="256032" rtl="0" algn="l">
              <a:lnSpc>
                <a:spcPct val="100000"/>
              </a:lnSpc>
              <a:spcBef>
                <a:spcPts val="1200"/>
              </a:spcBef>
              <a:spcAft>
                <a:spcPts val="0"/>
              </a:spcAft>
              <a:buSzPts val="1600"/>
              <a:buChar char="•"/>
            </a:pPr>
            <a:r>
              <a:rPr lang="en-US" sz="1600"/>
              <a:t>Variables</a:t>
            </a:r>
            <a:endParaRPr/>
          </a:p>
          <a:p>
            <a:pPr indent="-255600" lvl="0" marL="256032" rtl="0" algn="l">
              <a:lnSpc>
                <a:spcPct val="100000"/>
              </a:lnSpc>
              <a:spcBef>
                <a:spcPts val="1200"/>
              </a:spcBef>
              <a:spcAft>
                <a:spcPts val="0"/>
              </a:spcAft>
              <a:buSzPts val="1600"/>
              <a:buChar char="•"/>
            </a:pPr>
            <a:r>
              <a:rPr lang="en-US" sz="1600"/>
              <a:t>Reading Input from the Keyboard</a:t>
            </a:r>
            <a:endParaRPr/>
          </a:p>
          <a:p>
            <a:pPr indent="-255600" lvl="0" marL="256032" rtl="0" algn="l">
              <a:lnSpc>
                <a:spcPct val="100000"/>
              </a:lnSpc>
              <a:spcBef>
                <a:spcPts val="1200"/>
              </a:spcBef>
              <a:spcAft>
                <a:spcPts val="0"/>
              </a:spcAft>
              <a:buSzPts val="1600"/>
              <a:buChar char="•"/>
            </a:pPr>
            <a:r>
              <a:rPr lang="en-US" sz="1600"/>
              <a:t>Performing Calculations</a:t>
            </a:r>
            <a:endParaRPr/>
          </a:p>
          <a:p>
            <a:pPr indent="-255600" lvl="0" marL="256032" rtl="0" algn="l">
              <a:lnSpc>
                <a:spcPct val="100000"/>
              </a:lnSpc>
              <a:spcBef>
                <a:spcPts val="1200"/>
              </a:spcBef>
              <a:spcAft>
                <a:spcPts val="0"/>
              </a:spcAft>
              <a:buSzPts val="1600"/>
              <a:buChar char="•"/>
            </a:pPr>
            <a:r>
              <a:rPr lang="en-US" sz="1600"/>
              <a:t>String Concatenation</a:t>
            </a:r>
            <a:endParaRPr/>
          </a:p>
          <a:p>
            <a:pPr indent="-255600" lvl="0" marL="256032" rtl="0" algn="l">
              <a:lnSpc>
                <a:spcPct val="100000"/>
              </a:lnSpc>
              <a:spcBef>
                <a:spcPts val="1200"/>
              </a:spcBef>
              <a:spcAft>
                <a:spcPts val="0"/>
              </a:spcAft>
              <a:buSzPts val="1600"/>
              <a:buChar char="•"/>
            </a:pPr>
            <a:r>
              <a:rPr lang="en-US" sz="1600"/>
              <a:t>More About The </a:t>
            </a:r>
            <a:r>
              <a:rPr lang="en-US" sz="1600">
                <a:latin typeface="Courier New"/>
                <a:ea typeface="Courier New"/>
                <a:cs typeface="Courier New"/>
                <a:sym typeface="Courier New"/>
              </a:rPr>
              <a:t>print</a:t>
            </a:r>
            <a:r>
              <a:rPr lang="en-US" sz="1600"/>
              <a:t> Function</a:t>
            </a:r>
            <a:endParaRPr/>
          </a:p>
          <a:p>
            <a:pPr indent="-255600" lvl="0" marL="256032" rtl="0" algn="l">
              <a:lnSpc>
                <a:spcPct val="100000"/>
              </a:lnSpc>
              <a:spcBef>
                <a:spcPts val="1200"/>
              </a:spcBef>
              <a:spcAft>
                <a:spcPts val="0"/>
              </a:spcAft>
              <a:buSzPts val="1600"/>
              <a:buChar char="•"/>
            </a:pPr>
            <a:r>
              <a:rPr lang="en-US" sz="1600"/>
              <a:t>Displaying Formatted Output</a:t>
            </a:r>
            <a:endParaRPr/>
          </a:p>
          <a:p>
            <a:pPr indent="-255600" lvl="0" marL="256032" rtl="0" algn="l">
              <a:lnSpc>
                <a:spcPct val="100000"/>
              </a:lnSpc>
              <a:spcBef>
                <a:spcPts val="1200"/>
              </a:spcBef>
              <a:spcAft>
                <a:spcPts val="0"/>
              </a:spcAft>
              <a:buSzPts val="1600"/>
              <a:buChar char="•"/>
            </a:pPr>
            <a:r>
              <a:rPr lang="en-US" sz="1600"/>
              <a:t>Named Constants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8" name="Shape 188"/>
        <p:cNvGrpSpPr/>
        <p:nvPr/>
      </p:nvGrpSpPr>
      <p:grpSpPr>
        <a:xfrm>
          <a:off x="0" y="0"/>
          <a:ext cx="0" cy="0"/>
          <a:chOff x="0" y="0"/>
          <a:chExt cx="0" cy="0"/>
        </a:xfrm>
      </p:grpSpPr>
      <p:sp>
        <p:nvSpPr>
          <p:cNvPr id="189" name="Google Shape;189;p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Designing a Program </a:t>
            </a:r>
            <a:r>
              <a:rPr b="0" lang="en-US" sz="2000"/>
              <a:t>(1 of 3)</a:t>
            </a:r>
            <a:endParaRPr b="0" sz="2000"/>
          </a:p>
        </p:txBody>
      </p:sp>
      <p:sp>
        <p:nvSpPr>
          <p:cNvPr id="190" name="Google Shape;190;p3"/>
          <p:cNvSpPr txBox="1"/>
          <p:nvPr>
            <p:ph idx="1" type="body"/>
          </p:nvPr>
        </p:nvSpPr>
        <p:spPr>
          <a:xfrm>
            <a:off x="457200" y="1556327"/>
            <a:ext cx="8229600" cy="3375891"/>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Programs must be designed before they are written</a:t>
            </a:r>
            <a:endParaRPr/>
          </a:p>
          <a:p>
            <a:pPr indent="-255600" lvl="0" marL="256032" rtl="0" algn="l">
              <a:lnSpc>
                <a:spcPct val="100000"/>
              </a:lnSpc>
              <a:spcBef>
                <a:spcPts val="1500"/>
              </a:spcBef>
              <a:spcAft>
                <a:spcPts val="0"/>
              </a:spcAft>
              <a:buSzPts val="2400"/>
              <a:buChar char="•"/>
            </a:pPr>
            <a:r>
              <a:rPr b="1" lang="en-US"/>
              <a:t>Program development cycle:</a:t>
            </a:r>
            <a:endParaRPr/>
          </a:p>
          <a:p>
            <a:pPr indent="-284400" lvl="1" marL="742950" rtl="0" algn="l">
              <a:lnSpc>
                <a:spcPct val="100000"/>
              </a:lnSpc>
              <a:spcBef>
                <a:spcPts val="600"/>
              </a:spcBef>
              <a:spcAft>
                <a:spcPts val="0"/>
              </a:spcAft>
              <a:buSzPts val="2400"/>
              <a:buChar char="–"/>
            </a:pPr>
            <a:r>
              <a:rPr lang="en-US"/>
              <a:t>Design the program</a:t>
            </a:r>
            <a:endParaRPr/>
          </a:p>
          <a:p>
            <a:pPr indent="-284400" lvl="1" marL="742950" rtl="0" algn="l">
              <a:lnSpc>
                <a:spcPct val="100000"/>
              </a:lnSpc>
              <a:spcBef>
                <a:spcPts val="600"/>
              </a:spcBef>
              <a:spcAft>
                <a:spcPts val="0"/>
              </a:spcAft>
              <a:buSzPts val="2400"/>
              <a:buChar char="–"/>
            </a:pPr>
            <a:r>
              <a:rPr lang="en-US"/>
              <a:t>Write the code</a:t>
            </a:r>
            <a:endParaRPr/>
          </a:p>
          <a:p>
            <a:pPr indent="-284400" lvl="1" marL="742950" rtl="0" algn="l">
              <a:lnSpc>
                <a:spcPct val="100000"/>
              </a:lnSpc>
              <a:spcBef>
                <a:spcPts val="600"/>
              </a:spcBef>
              <a:spcAft>
                <a:spcPts val="0"/>
              </a:spcAft>
              <a:buSzPts val="2400"/>
              <a:buChar char="–"/>
            </a:pPr>
            <a:r>
              <a:rPr lang="en-US"/>
              <a:t>Correct syntax errors</a:t>
            </a:r>
            <a:endParaRPr/>
          </a:p>
          <a:p>
            <a:pPr indent="-284400" lvl="1" marL="742950" rtl="0" algn="l">
              <a:lnSpc>
                <a:spcPct val="100000"/>
              </a:lnSpc>
              <a:spcBef>
                <a:spcPts val="600"/>
              </a:spcBef>
              <a:spcAft>
                <a:spcPts val="0"/>
              </a:spcAft>
              <a:buSzPts val="2400"/>
              <a:buChar char="–"/>
            </a:pPr>
            <a:r>
              <a:rPr lang="en-US"/>
              <a:t>Test the program</a:t>
            </a:r>
            <a:endParaRPr/>
          </a:p>
          <a:p>
            <a:pPr indent="-284400" lvl="1" marL="742950" rtl="0" algn="l">
              <a:lnSpc>
                <a:spcPct val="100000"/>
              </a:lnSpc>
              <a:spcBef>
                <a:spcPts val="600"/>
              </a:spcBef>
              <a:spcAft>
                <a:spcPts val="0"/>
              </a:spcAft>
              <a:buSzPts val="2400"/>
              <a:buChar char="–"/>
            </a:pPr>
            <a:r>
              <a:rPr lang="en-US"/>
              <a:t>Correct logic errors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 name="Shape 194"/>
        <p:cNvGrpSpPr/>
        <p:nvPr/>
      </p:nvGrpSpPr>
      <p:grpSpPr>
        <a:xfrm>
          <a:off x="0" y="0"/>
          <a:ext cx="0" cy="0"/>
          <a:chOff x="0" y="0"/>
          <a:chExt cx="0" cy="0"/>
        </a:xfrm>
      </p:grpSpPr>
      <p:sp>
        <p:nvSpPr>
          <p:cNvPr id="195" name="Google Shape;195;p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Designing a Program </a:t>
            </a:r>
            <a:r>
              <a:rPr b="0" lang="en-US" sz="2000"/>
              <a:t>(2 of 3)</a:t>
            </a:r>
            <a:endParaRPr/>
          </a:p>
        </p:txBody>
      </p:sp>
      <p:sp>
        <p:nvSpPr>
          <p:cNvPr id="196" name="Google Shape;196;p4"/>
          <p:cNvSpPr txBox="1"/>
          <p:nvPr>
            <p:ph idx="1" type="body"/>
          </p:nvPr>
        </p:nvSpPr>
        <p:spPr>
          <a:xfrm>
            <a:off x="457200" y="1556327"/>
            <a:ext cx="8229600" cy="3583709"/>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Design is the most important part of the program development cycle</a:t>
            </a:r>
            <a:endParaRPr/>
          </a:p>
          <a:p>
            <a:pPr indent="-255600" lvl="0" marL="256032" rtl="0" algn="l">
              <a:lnSpc>
                <a:spcPct val="100000"/>
              </a:lnSpc>
              <a:spcBef>
                <a:spcPts val="1500"/>
              </a:spcBef>
              <a:spcAft>
                <a:spcPts val="0"/>
              </a:spcAft>
              <a:buSzPts val="2400"/>
              <a:buChar char="•"/>
            </a:pPr>
            <a:r>
              <a:rPr b="1" lang="en-US"/>
              <a:t>Understand the task that the program is to perform</a:t>
            </a:r>
            <a:endParaRPr/>
          </a:p>
          <a:p>
            <a:pPr indent="-284400" lvl="1" marL="742950" rtl="0" algn="l">
              <a:lnSpc>
                <a:spcPct val="100000"/>
              </a:lnSpc>
              <a:spcBef>
                <a:spcPts val="600"/>
              </a:spcBef>
              <a:spcAft>
                <a:spcPts val="0"/>
              </a:spcAft>
              <a:buSzPts val="2400"/>
              <a:buChar char="–"/>
            </a:pPr>
            <a:r>
              <a:rPr lang="en-US"/>
              <a:t>Work with customer to get a sense what the program is supposed to do</a:t>
            </a:r>
            <a:endParaRPr/>
          </a:p>
          <a:p>
            <a:pPr indent="-284400" lvl="1" marL="742950" rtl="0" algn="l">
              <a:lnSpc>
                <a:spcPct val="100000"/>
              </a:lnSpc>
              <a:spcBef>
                <a:spcPts val="600"/>
              </a:spcBef>
              <a:spcAft>
                <a:spcPts val="0"/>
              </a:spcAft>
              <a:buSzPts val="2400"/>
              <a:buChar char="–"/>
            </a:pPr>
            <a:r>
              <a:rPr lang="en-US"/>
              <a:t>Ask questions about program details</a:t>
            </a:r>
            <a:endParaRPr/>
          </a:p>
          <a:p>
            <a:pPr indent="-284400" lvl="1" marL="742950" rtl="0" algn="l">
              <a:lnSpc>
                <a:spcPct val="100000"/>
              </a:lnSpc>
              <a:spcBef>
                <a:spcPts val="600"/>
              </a:spcBef>
              <a:spcAft>
                <a:spcPts val="0"/>
              </a:spcAft>
              <a:buSzPts val="2400"/>
              <a:buChar char="–"/>
            </a:pPr>
            <a:r>
              <a:rPr lang="en-US"/>
              <a:t>Create one or more software requirements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0" name="Shape 200"/>
        <p:cNvGrpSpPr/>
        <p:nvPr/>
      </p:nvGrpSpPr>
      <p:grpSpPr>
        <a:xfrm>
          <a:off x="0" y="0"/>
          <a:ext cx="0" cy="0"/>
          <a:chOff x="0" y="0"/>
          <a:chExt cx="0" cy="0"/>
        </a:xfrm>
      </p:grpSpPr>
      <p:sp>
        <p:nvSpPr>
          <p:cNvPr id="201" name="Google Shape;201;p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Designing a Program </a:t>
            </a:r>
            <a:r>
              <a:rPr b="0" lang="en-US" sz="2000"/>
              <a:t>(3 of 3)</a:t>
            </a:r>
            <a:endParaRPr/>
          </a:p>
        </p:txBody>
      </p:sp>
      <p:sp>
        <p:nvSpPr>
          <p:cNvPr id="202" name="Google Shape;202;p5"/>
          <p:cNvSpPr txBox="1"/>
          <p:nvPr>
            <p:ph idx="1" type="body"/>
          </p:nvPr>
        </p:nvSpPr>
        <p:spPr>
          <a:xfrm>
            <a:off x="457200" y="1556327"/>
            <a:ext cx="8229600" cy="32512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Determine the steps that must be taken to perform the task</a:t>
            </a:r>
            <a:endParaRPr/>
          </a:p>
          <a:p>
            <a:pPr indent="-284400" lvl="1" marL="742950" rtl="0" algn="l">
              <a:lnSpc>
                <a:spcPct val="100000"/>
              </a:lnSpc>
              <a:spcBef>
                <a:spcPts val="600"/>
              </a:spcBef>
              <a:spcAft>
                <a:spcPts val="0"/>
              </a:spcAft>
              <a:buSzPts val="2400"/>
              <a:buChar char="–"/>
            </a:pPr>
            <a:r>
              <a:rPr lang="en-US"/>
              <a:t>Break down required task into a series of steps</a:t>
            </a:r>
            <a:endParaRPr/>
          </a:p>
          <a:p>
            <a:pPr indent="-284400" lvl="1" marL="742950" rtl="0" algn="l">
              <a:lnSpc>
                <a:spcPct val="100000"/>
              </a:lnSpc>
              <a:spcBef>
                <a:spcPts val="600"/>
              </a:spcBef>
              <a:spcAft>
                <a:spcPts val="0"/>
              </a:spcAft>
              <a:buSzPts val="2400"/>
              <a:buChar char="–"/>
            </a:pPr>
            <a:r>
              <a:rPr lang="en-US"/>
              <a:t>Create an algorithm, listing logical steps that must be taken</a:t>
            </a:r>
            <a:endParaRPr/>
          </a:p>
          <a:p>
            <a:pPr indent="-255600" lvl="0" marL="256032" rtl="0" algn="l">
              <a:lnSpc>
                <a:spcPct val="100000"/>
              </a:lnSpc>
              <a:spcBef>
                <a:spcPts val="1500"/>
              </a:spcBef>
              <a:spcAft>
                <a:spcPts val="0"/>
              </a:spcAft>
              <a:buSzPts val="2400"/>
              <a:buChar char="•"/>
            </a:pPr>
            <a:r>
              <a:rPr b="1" lang="en-US"/>
              <a:t>Algorithm: set of well-defined logical steps that must be taken to perform a task</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6" name="Shape 206"/>
        <p:cNvGrpSpPr/>
        <p:nvPr/>
      </p:nvGrpSpPr>
      <p:grpSpPr>
        <a:xfrm>
          <a:off x="0" y="0"/>
          <a:ext cx="0" cy="0"/>
          <a:chOff x="0" y="0"/>
          <a:chExt cx="0" cy="0"/>
        </a:xfrm>
      </p:grpSpPr>
      <p:sp>
        <p:nvSpPr>
          <p:cNvPr id="207" name="Google Shape;207;p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Pseudocode</a:t>
            </a:r>
            <a:endParaRPr/>
          </a:p>
        </p:txBody>
      </p:sp>
      <p:sp>
        <p:nvSpPr>
          <p:cNvPr id="208" name="Google Shape;208;p6"/>
          <p:cNvSpPr txBox="1"/>
          <p:nvPr>
            <p:ph idx="1" type="body"/>
          </p:nvPr>
        </p:nvSpPr>
        <p:spPr>
          <a:xfrm>
            <a:off x="457200" y="1556327"/>
            <a:ext cx="8229600" cy="3597564"/>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Pseudocode: fake code</a:t>
            </a:r>
            <a:endParaRPr/>
          </a:p>
          <a:p>
            <a:pPr indent="-284400" lvl="1" marL="742950" rtl="0" algn="l">
              <a:lnSpc>
                <a:spcPct val="100000"/>
              </a:lnSpc>
              <a:spcBef>
                <a:spcPts val="600"/>
              </a:spcBef>
              <a:spcAft>
                <a:spcPts val="0"/>
              </a:spcAft>
              <a:buSzPts val="2400"/>
              <a:buChar char="–"/>
            </a:pPr>
            <a:r>
              <a:rPr lang="en-US"/>
              <a:t>Informal language that has no syntax rule </a:t>
            </a:r>
            <a:endParaRPr/>
          </a:p>
          <a:p>
            <a:pPr indent="-284400" lvl="1" marL="742950" rtl="0" algn="l">
              <a:lnSpc>
                <a:spcPct val="100000"/>
              </a:lnSpc>
              <a:spcBef>
                <a:spcPts val="600"/>
              </a:spcBef>
              <a:spcAft>
                <a:spcPts val="0"/>
              </a:spcAft>
              <a:buSzPts val="2400"/>
              <a:buChar char="–"/>
            </a:pPr>
            <a:r>
              <a:rPr lang="en-US"/>
              <a:t>Not meant to be compiled or executed</a:t>
            </a:r>
            <a:endParaRPr/>
          </a:p>
          <a:p>
            <a:pPr indent="-284400" lvl="1" marL="742950" rtl="0" algn="l">
              <a:lnSpc>
                <a:spcPct val="100000"/>
              </a:lnSpc>
              <a:spcBef>
                <a:spcPts val="600"/>
              </a:spcBef>
              <a:spcAft>
                <a:spcPts val="0"/>
              </a:spcAft>
              <a:buSzPts val="2400"/>
              <a:buChar char="–"/>
            </a:pPr>
            <a:r>
              <a:rPr lang="en-US"/>
              <a:t>Used to create model program</a:t>
            </a:r>
            <a:endParaRPr/>
          </a:p>
          <a:p>
            <a:pPr indent="-230399" lvl="2" marL="1143000" rtl="0" algn="l">
              <a:lnSpc>
                <a:spcPct val="100000"/>
              </a:lnSpc>
              <a:spcBef>
                <a:spcPts val="600"/>
              </a:spcBef>
              <a:spcAft>
                <a:spcPts val="0"/>
              </a:spcAft>
              <a:buSzPts val="2400"/>
              <a:buChar char="▪"/>
            </a:pPr>
            <a:r>
              <a:rPr lang="en-US"/>
              <a:t>No need to worry about syntax errors, can focus on program’s design</a:t>
            </a:r>
            <a:endParaRPr/>
          </a:p>
          <a:p>
            <a:pPr indent="-230399" lvl="2" marL="1143000" rtl="0" algn="l">
              <a:lnSpc>
                <a:spcPct val="100000"/>
              </a:lnSpc>
              <a:spcBef>
                <a:spcPts val="600"/>
              </a:spcBef>
              <a:spcAft>
                <a:spcPts val="0"/>
              </a:spcAft>
              <a:buSzPts val="2400"/>
              <a:buChar char="▪"/>
            </a:pPr>
            <a:r>
              <a:rPr lang="en-US"/>
              <a:t>Can be translated directly into actual code in any programming language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2" name="Shape 212"/>
        <p:cNvGrpSpPr/>
        <p:nvPr/>
      </p:nvGrpSpPr>
      <p:grpSpPr>
        <a:xfrm>
          <a:off x="0" y="0"/>
          <a:ext cx="0" cy="0"/>
          <a:chOff x="0" y="0"/>
          <a:chExt cx="0" cy="0"/>
        </a:xfrm>
      </p:grpSpPr>
      <p:sp>
        <p:nvSpPr>
          <p:cNvPr id="213" name="Google Shape;213;p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Flowcharts</a:t>
            </a:r>
            <a:endParaRPr/>
          </a:p>
        </p:txBody>
      </p:sp>
      <p:sp>
        <p:nvSpPr>
          <p:cNvPr id="214" name="Google Shape;214;p7"/>
          <p:cNvSpPr txBox="1"/>
          <p:nvPr>
            <p:ph idx="1" type="body"/>
          </p:nvPr>
        </p:nvSpPr>
        <p:spPr>
          <a:xfrm>
            <a:off x="457200" y="1556327"/>
            <a:ext cx="8229600" cy="30988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Flowchart: diagram that graphically depicts the steps in a program</a:t>
            </a:r>
            <a:endParaRPr/>
          </a:p>
          <a:p>
            <a:pPr indent="-284400" lvl="1" marL="742950" rtl="0" algn="l">
              <a:lnSpc>
                <a:spcPct val="100000"/>
              </a:lnSpc>
              <a:spcBef>
                <a:spcPts val="600"/>
              </a:spcBef>
              <a:spcAft>
                <a:spcPts val="0"/>
              </a:spcAft>
              <a:buSzPts val="2400"/>
              <a:buChar char="–"/>
            </a:pPr>
            <a:r>
              <a:rPr lang="en-US"/>
              <a:t>Ovals are terminal symbols</a:t>
            </a:r>
            <a:endParaRPr/>
          </a:p>
          <a:p>
            <a:pPr indent="-284400" lvl="1" marL="742950" rtl="0" algn="l">
              <a:lnSpc>
                <a:spcPct val="100000"/>
              </a:lnSpc>
              <a:spcBef>
                <a:spcPts val="600"/>
              </a:spcBef>
              <a:spcAft>
                <a:spcPts val="0"/>
              </a:spcAft>
              <a:buSzPts val="2400"/>
              <a:buChar char="–"/>
            </a:pPr>
            <a:r>
              <a:rPr lang="en-US"/>
              <a:t>Parallelograms are input and output symbols</a:t>
            </a:r>
            <a:endParaRPr/>
          </a:p>
          <a:p>
            <a:pPr indent="-284400" lvl="1" marL="742950" rtl="0" algn="l">
              <a:lnSpc>
                <a:spcPct val="100000"/>
              </a:lnSpc>
              <a:spcBef>
                <a:spcPts val="600"/>
              </a:spcBef>
              <a:spcAft>
                <a:spcPts val="0"/>
              </a:spcAft>
              <a:buSzPts val="2400"/>
              <a:buChar char="–"/>
            </a:pPr>
            <a:r>
              <a:rPr lang="en-US"/>
              <a:t>Rectangles are processing symbols</a:t>
            </a:r>
            <a:endParaRPr/>
          </a:p>
          <a:p>
            <a:pPr indent="-284400" lvl="1" marL="742950" rtl="0" algn="l">
              <a:lnSpc>
                <a:spcPct val="100000"/>
              </a:lnSpc>
              <a:spcBef>
                <a:spcPts val="600"/>
              </a:spcBef>
              <a:spcAft>
                <a:spcPts val="0"/>
              </a:spcAft>
              <a:buSzPts val="2400"/>
              <a:buChar char="–"/>
            </a:pPr>
            <a:r>
              <a:rPr lang="en-US"/>
              <a:t>Symbols are connected by arrows that represent the flow of the program</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9" name="Shape 219"/>
        <p:cNvGrpSpPr/>
        <p:nvPr/>
      </p:nvGrpSpPr>
      <p:grpSpPr>
        <a:xfrm>
          <a:off x="0" y="0"/>
          <a:ext cx="0" cy="0"/>
          <a:chOff x="0" y="0"/>
          <a:chExt cx="0" cy="0"/>
        </a:xfrm>
      </p:grpSpPr>
      <p:sp>
        <p:nvSpPr>
          <p:cNvPr id="220" name="Google Shape;220;p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432" rtl="0" algn="l">
              <a:lnSpc>
                <a:spcPct val="100000"/>
              </a:lnSpc>
              <a:spcBef>
                <a:spcPts val="0"/>
              </a:spcBef>
              <a:spcAft>
                <a:spcPts val="0"/>
              </a:spcAft>
              <a:buSzPts val="3200"/>
              <a:buNone/>
            </a:pPr>
            <a:r>
              <a:rPr lang="en-US" sz="3200"/>
              <a:t>Figure 2-2 Flowchart for the Pay Calculating Program</a:t>
            </a:r>
            <a:endParaRPr/>
          </a:p>
        </p:txBody>
      </p:sp>
      <p:pic>
        <p:nvPicPr>
          <p:cNvPr descr="A flowchart depicts the process to calculate the pay. For long description in Notes pane, press F6." id="221" name="Google Shape;221;p8"/>
          <p:cNvPicPr preferRelativeResize="0"/>
          <p:nvPr>
            <p:ph idx="2" type="body"/>
          </p:nvPr>
        </p:nvPicPr>
        <p:blipFill rotWithShape="1">
          <a:blip r:embed="rId3">
            <a:alphaModFix/>
          </a:blip>
          <a:srcRect b="0" l="0" r="0" t="0"/>
          <a:stretch/>
        </p:blipFill>
        <p:spPr>
          <a:xfrm>
            <a:off x="3606868" y="1574687"/>
            <a:ext cx="1930263" cy="474719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Input, Processing, and Output</a:t>
            </a:r>
            <a:endParaRPr/>
          </a:p>
        </p:txBody>
      </p:sp>
      <p:sp>
        <p:nvSpPr>
          <p:cNvPr id="227" name="Google Shape;227;p9"/>
          <p:cNvSpPr txBox="1"/>
          <p:nvPr>
            <p:ph idx="1" type="body"/>
          </p:nvPr>
        </p:nvSpPr>
        <p:spPr>
          <a:xfrm>
            <a:off x="457200" y="1556327"/>
            <a:ext cx="8009906" cy="3237346"/>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Typically, computer performs three-step process</a:t>
            </a:r>
            <a:endParaRPr/>
          </a:p>
          <a:p>
            <a:pPr indent="-284400" lvl="1" marL="742950" rtl="0" algn="l">
              <a:lnSpc>
                <a:spcPct val="100000"/>
              </a:lnSpc>
              <a:spcBef>
                <a:spcPts val="600"/>
              </a:spcBef>
              <a:spcAft>
                <a:spcPts val="0"/>
              </a:spcAft>
              <a:buSzPts val="2400"/>
              <a:buChar char="–"/>
            </a:pPr>
            <a:r>
              <a:rPr lang="en-US"/>
              <a:t>Receive input</a:t>
            </a:r>
            <a:endParaRPr/>
          </a:p>
          <a:p>
            <a:pPr indent="-230399" lvl="2" marL="1143000" rtl="0" algn="l">
              <a:lnSpc>
                <a:spcPct val="100000"/>
              </a:lnSpc>
              <a:spcBef>
                <a:spcPts val="600"/>
              </a:spcBef>
              <a:spcAft>
                <a:spcPts val="0"/>
              </a:spcAft>
              <a:buSzPts val="2400"/>
              <a:buChar char="▪"/>
            </a:pPr>
            <a:r>
              <a:rPr lang="en-US"/>
              <a:t>Input: any data that the program receives while it is running</a:t>
            </a:r>
            <a:endParaRPr/>
          </a:p>
          <a:p>
            <a:pPr indent="-284400" lvl="1" marL="742950" rtl="0" algn="l">
              <a:lnSpc>
                <a:spcPct val="100000"/>
              </a:lnSpc>
              <a:spcBef>
                <a:spcPts val="600"/>
              </a:spcBef>
              <a:spcAft>
                <a:spcPts val="0"/>
              </a:spcAft>
              <a:buSzPts val="2400"/>
              <a:buChar char="–"/>
            </a:pPr>
            <a:r>
              <a:rPr lang="en-US"/>
              <a:t>Perform some process on the input</a:t>
            </a:r>
            <a:endParaRPr/>
          </a:p>
          <a:p>
            <a:pPr indent="-230399" lvl="2" marL="1143000" rtl="0" algn="l">
              <a:lnSpc>
                <a:spcPct val="100000"/>
              </a:lnSpc>
              <a:spcBef>
                <a:spcPts val="600"/>
              </a:spcBef>
              <a:spcAft>
                <a:spcPts val="0"/>
              </a:spcAft>
              <a:buSzPts val="2400"/>
              <a:buChar char="▪"/>
            </a:pPr>
            <a:r>
              <a:rPr lang="en-US"/>
              <a:t>Example: mathematical calculation</a:t>
            </a:r>
            <a:endParaRPr/>
          </a:p>
          <a:p>
            <a:pPr indent="-284400" lvl="1" marL="742950" rtl="0" algn="l">
              <a:lnSpc>
                <a:spcPct val="100000"/>
              </a:lnSpc>
              <a:spcBef>
                <a:spcPts val="600"/>
              </a:spcBef>
              <a:spcAft>
                <a:spcPts val="0"/>
              </a:spcAft>
              <a:buSzPts val="2400"/>
              <a:buChar char="–"/>
            </a:pPr>
            <a:r>
              <a:rPr lang="en-US"/>
              <a:t>Produce output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Output With the </a:t>
            </a:r>
            <a:r>
              <a:rPr lang="en-US" sz="3200">
                <a:latin typeface="Courier New"/>
                <a:ea typeface="Courier New"/>
                <a:cs typeface="Courier New"/>
                <a:sym typeface="Courier New"/>
              </a:rPr>
              <a:t>Print </a:t>
            </a:r>
            <a:r>
              <a:rPr lang="en-US" sz="3200"/>
              <a:t>Function </a:t>
            </a:r>
            <a:r>
              <a:rPr b="0" lang="en-US" sz="2000"/>
              <a:t>(1 of 2)</a:t>
            </a:r>
            <a:endParaRPr b="0" sz="2000"/>
          </a:p>
        </p:txBody>
      </p:sp>
      <p:sp>
        <p:nvSpPr>
          <p:cNvPr id="233" name="Google Shape;233;p10"/>
          <p:cNvSpPr txBox="1"/>
          <p:nvPr>
            <p:ph idx="1" type="body"/>
          </p:nvPr>
        </p:nvSpPr>
        <p:spPr>
          <a:xfrm>
            <a:off x="457200" y="1556327"/>
            <a:ext cx="8229600" cy="563418"/>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latin typeface="Courier New"/>
                <a:ea typeface="Courier New"/>
                <a:cs typeface="Courier New"/>
                <a:sym typeface="Courier New"/>
              </a:rPr>
              <a:t>print</a:t>
            </a:r>
            <a:r>
              <a:rPr b="1" lang="en-US"/>
              <a:t> function: displays output on the screen</a:t>
            </a:r>
            <a:endParaRPr b="1"/>
          </a:p>
        </p:txBody>
      </p:sp>
      <p:sp>
        <p:nvSpPr>
          <p:cNvPr id="234" name="Google Shape;234;p10"/>
          <p:cNvSpPr txBox="1"/>
          <p:nvPr>
            <p:ph idx="2" type="body"/>
          </p:nvPr>
        </p:nvSpPr>
        <p:spPr>
          <a:xfrm>
            <a:off x="1211283" y="2287608"/>
            <a:ext cx="5979226" cy="1270516"/>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&gt;&gt;&gt; print('Hello world')</a:t>
            </a:r>
            <a:endParaRPr/>
          </a:p>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Hello world</a:t>
            </a:r>
            <a:endParaRPr/>
          </a:p>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&gt;&gt;&gt;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Output With the </a:t>
            </a:r>
            <a:r>
              <a:rPr lang="en-US" sz="3200">
                <a:latin typeface="Courier New"/>
                <a:ea typeface="Courier New"/>
                <a:cs typeface="Courier New"/>
                <a:sym typeface="Courier New"/>
              </a:rPr>
              <a:t>Print </a:t>
            </a:r>
            <a:r>
              <a:rPr lang="en-US" sz="3200"/>
              <a:t>Function </a:t>
            </a:r>
            <a:r>
              <a:rPr b="0" lang="en-US" sz="2000"/>
              <a:t>(2 of 2)</a:t>
            </a:r>
            <a:endParaRPr sz="3200"/>
          </a:p>
        </p:txBody>
      </p:sp>
      <p:sp>
        <p:nvSpPr>
          <p:cNvPr id="240" name="Google Shape;240;p11"/>
          <p:cNvSpPr txBox="1"/>
          <p:nvPr>
            <p:ph idx="1" type="body"/>
          </p:nvPr>
        </p:nvSpPr>
        <p:spPr>
          <a:xfrm>
            <a:off x="457200" y="1556327"/>
            <a:ext cx="8229600" cy="3528291"/>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Function: piece of prewritten code that performs an operation</a:t>
            </a:r>
            <a:endParaRPr/>
          </a:p>
          <a:p>
            <a:pPr indent="-255600" lvl="0" marL="256032" rtl="0" algn="l">
              <a:lnSpc>
                <a:spcPct val="100000"/>
              </a:lnSpc>
              <a:spcBef>
                <a:spcPts val="1500"/>
              </a:spcBef>
              <a:spcAft>
                <a:spcPts val="0"/>
              </a:spcAft>
              <a:buSzPts val="2400"/>
              <a:buChar char="•"/>
            </a:pPr>
            <a:r>
              <a:rPr b="1" lang="en-US"/>
              <a:t>Argument: data given to a function</a:t>
            </a:r>
            <a:endParaRPr/>
          </a:p>
          <a:p>
            <a:pPr indent="-284400" lvl="1" marL="742950" rtl="0" algn="l">
              <a:lnSpc>
                <a:spcPct val="100000"/>
              </a:lnSpc>
              <a:spcBef>
                <a:spcPts val="600"/>
              </a:spcBef>
              <a:spcAft>
                <a:spcPts val="0"/>
              </a:spcAft>
              <a:buSzPts val="2400"/>
              <a:buChar char="–"/>
            </a:pPr>
            <a:r>
              <a:rPr lang="en-US"/>
              <a:t>Example: data that is printed to screen</a:t>
            </a:r>
            <a:endParaRPr/>
          </a:p>
          <a:p>
            <a:pPr indent="-255600" lvl="0" marL="256032" rtl="0" algn="l">
              <a:lnSpc>
                <a:spcPct val="100000"/>
              </a:lnSpc>
              <a:spcBef>
                <a:spcPts val="1500"/>
              </a:spcBef>
              <a:spcAft>
                <a:spcPts val="0"/>
              </a:spcAft>
              <a:buSzPts val="2400"/>
              <a:buChar char="•"/>
            </a:pPr>
            <a:r>
              <a:rPr b="1" lang="en-US"/>
              <a:t>Statements in a program execute in the order that they appear</a:t>
            </a:r>
            <a:endParaRPr/>
          </a:p>
          <a:p>
            <a:pPr indent="-284400" lvl="1" marL="742950" rtl="0" algn="l">
              <a:lnSpc>
                <a:spcPct val="100000"/>
              </a:lnSpc>
              <a:spcBef>
                <a:spcPts val="600"/>
              </a:spcBef>
              <a:spcAft>
                <a:spcPts val="0"/>
              </a:spcAft>
              <a:buSzPts val="2400"/>
              <a:buChar char="–"/>
            </a:pPr>
            <a:r>
              <a:rPr lang="en-US"/>
              <a:t>From top to bottom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Program Execution Order</a:t>
            </a:r>
            <a:endParaRPr/>
          </a:p>
        </p:txBody>
      </p:sp>
      <p:sp>
        <p:nvSpPr>
          <p:cNvPr id="246" name="Google Shape;246;p12"/>
          <p:cNvSpPr txBox="1"/>
          <p:nvPr>
            <p:ph idx="1" type="body"/>
          </p:nvPr>
        </p:nvSpPr>
        <p:spPr>
          <a:xfrm>
            <a:off x="466602" y="1552575"/>
            <a:ext cx="8209085" cy="1332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In a simple program, statements execute in the order they appear</a:t>
            </a:r>
            <a:endParaRPr/>
          </a:p>
          <a:p>
            <a:pPr indent="-284400" lvl="1" marL="742950" rtl="0" algn="l">
              <a:lnSpc>
                <a:spcPct val="100000"/>
              </a:lnSpc>
              <a:spcBef>
                <a:spcPts val="600"/>
              </a:spcBef>
              <a:spcAft>
                <a:spcPts val="0"/>
              </a:spcAft>
              <a:buSzPts val="2400"/>
              <a:buChar char="–"/>
            </a:pPr>
            <a:r>
              <a:rPr lang="en-US"/>
              <a:t>From top to bottom</a:t>
            </a:r>
            <a:endParaRPr/>
          </a:p>
        </p:txBody>
      </p:sp>
      <p:sp>
        <p:nvSpPr>
          <p:cNvPr id="247" name="Google Shape;247;p12"/>
          <p:cNvSpPr txBox="1"/>
          <p:nvPr>
            <p:ph idx="2" type="body"/>
          </p:nvPr>
        </p:nvSpPr>
        <p:spPr>
          <a:xfrm>
            <a:off x="921925" y="3049731"/>
            <a:ext cx="4405645" cy="1188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print('Programming')</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print('is')</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print('fun!')</a:t>
            </a:r>
            <a:endParaRPr/>
          </a:p>
        </p:txBody>
      </p:sp>
      <p:sp>
        <p:nvSpPr>
          <p:cNvPr id="248" name="Google Shape;248;p12"/>
          <p:cNvSpPr txBox="1"/>
          <p:nvPr>
            <p:ph idx="3" type="body"/>
          </p:nvPr>
        </p:nvSpPr>
        <p:spPr>
          <a:xfrm>
            <a:off x="921926" y="4420686"/>
            <a:ext cx="2979380" cy="1620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2400"/>
              <a:buNone/>
            </a:pPr>
            <a:r>
              <a:rPr b="1" lang="en-US">
                <a:solidFill>
                  <a:schemeClr val="dk1"/>
                </a:solidFill>
              </a:rPr>
              <a:t>Program Output</a:t>
            </a:r>
            <a:endParaRPr/>
          </a:p>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Programming</a:t>
            </a:r>
            <a:endParaRPr/>
          </a:p>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is</a:t>
            </a:r>
            <a:endParaRPr/>
          </a:p>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fun!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Strings and String Literals</a:t>
            </a:r>
            <a:endParaRPr/>
          </a:p>
        </p:txBody>
      </p:sp>
      <p:sp>
        <p:nvSpPr>
          <p:cNvPr id="254" name="Google Shape;254;p13"/>
          <p:cNvSpPr txBox="1"/>
          <p:nvPr>
            <p:ph idx="1" type="body"/>
          </p:nvPr>
        </p:nvSpPr>
        <p:spPr>
          <a:xfrm>
            <a:off x="457200" y="1556327"/>
            <a:ext cx="8128660" cy="403609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String: sequence of characters that is used as data</a:t>
            </a:r>
            <a:endParaRPr/>
          </a:p>
          <a:p>
            <a:pPr indent="-255600" lvl="0" marL="256032" rtl="0" algn="l">
              <a:lnSpc>
                <a:spcPct val="100000"/>
              </a:lnSpc>
              <a:spcBef>
                <a:spcPts val="1500"/>
              </a:spcBef>
              <a:spcAft>
                <a:spcPts val="0"/>
              </a:spcAft>
              <a:buSzPts val="2400"/>
              <a:buChar char="•"/>
            </a:pPr>
            <a:r>
              <a:rPr b="1" lang="en-US"/>
              <a:t>String literal: string that appears in actual code of a program</a:t>
            </a:r>
            <a:endParaRPr/>
          </a:p>
          <a:p>
            <a:pPr indent="-284400" lvl="1" marL="742950" rtl="0" algn="l">
              <a:lnSpc>
                <a:spcPct val="100000"/>
              </a:lnSpc>
              <a:spcBef>
                <a:spcPts val="600"/>
              </a:spcBef>
              <a:spcAft>
                <a:spcPts val="0"/>
              </a:spcAft>
              <a:buSzPts val="2400"/>
              <a:buChar char="–"/>
            </a:pPr>
            <a:r>
              <a:rPr lang="en-US"/>
              <a:t>Must be enclosed in single (') or double (") quote marks</a:t>
            </a:r>
            <a:endParaRPr/>
          </a:p>
          <a:p>
            <a:pPr indent="-284400" lvl="1" marL="742950" rtl="0" algn="l">
              <a:lnSpc>
                <a:spcPct val="100000"/>
              </a:lnSpc>
              <a:spcBef>
                <a:spcPts val="600"/>
              </a:spcBef>
              <a:spcAft>
                <a:spcPts val="0"/>
              </a:spcAft>
              <a:buSzPts val="2400"/>
              <a:buChar char="–"/>
            </a:pPr>
            <a:r>
              <a:rPr lang="en-US"/>
              <a:t>String literal can be enclosed in triple quotes (''' or </a:t>
            </a:r>
            <a:r>
              <a:rPr lang="en-US">
                <a:latin typeface="Courier New"/>
                <a:ea typeface="Courier New"/>
                <a:cs typeface="Courier New"/>
                <a:sym typeface="Courier New"/>
              </a:rPr>
              <a:t>"""</a:t>
            </a:r>
            <a:r>
              <a:rPr lang="en-US"/>
              <a:t>)</a:t>
            </a:r>
            <a:endParaRPr/>
          </a:p>
          <a:p>
            <a:pPr indent="-230399" lvl="2" marL="1143000" rtl="0" algn="l">
              <a:lnSpc>
                <a:spcPct val="100000"/>
              </a:lnSpc>
              <a:spcBef>
                <a:spcPts val="600"/>
              </a:spcBef>
              <a:spcAft>
                <a:spcPts val="0"/>
              </a:spcAft>
              <a:buSzPts val="2400"/>
              <a:buChar char="▪"/>
            </a:pPr>
            <a:r>
              <a:rPr lang="en-US"/>
              <a:t>Enclosed string can contain both single and double quotes and can have multiple lines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Comments</a:t>
            </a:r>
            <a:endParaRPr/>
          </a:p>
        </p:txBody>
      </p:sp>
      <p:sp>
        <p:nvSpPr>
          <p:cNvPr id="260" name="Google Shape;260;p14"/>
          <p:cNvSpPr txBox="1"/>
          <p:nvPr>
            <p:ph idx="1" type="body"/>
          </p:nvPr>
        </p:nvSpPr>
        <p:spPr>
          <a:xfrm>
            <a:off x="457200" y="1556327"/>
            <a:ext cx="8229600" cy="3227708"/>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Comments: notes of explanation within a program</a:t>
            </a:r>
            <a:endParaRPr/>
          </a:p>
          <a:p>
            <a:pPr indent="-284400" lvl="1" marL="742950" rtl="0" algn="l">
              <a:lnSpc>
                <a:spcPct val="100000"/>
              </a:lnSpc>
              <a:spcBef>
                <a:spcPts val="600"/>
              </a:spcBef>
              <a:spcAft>
                <a:spcPts val="0"/>
              </a:spcAft>
              <a:buSzPts val="2400"/>
              <a:buChar char="–"/>
            </a:pPr>
            <a:r>
              <a:rPr lang="en-US"/>
              <a:t>Ignored by Python interpreter</a:t>
            </a:r>
            <a:endParaRPr/>
          </a:p>
          <a:p>
            <a:pPr indent="-230399" lvl="2" marL="1143000" rtl="0" algn="l">
              <a:lnSpc>
                <a:spcPct val="100000"/>
              </a:lnSpc>
              <a:spcBef>
                <a:spcPts val="600"/>
              </a:spcBef>
              <a:spcAft>
                <a:spcPts val="0"/>
              </a:spcAft>
              <a:buSzPts val="2400"/>
              <a:buChar char="▪"/>
            </a:pPr>
            <a:r>
              <a:rPr lang="en-US"/>
              <a:t>Intended for a person reading the program’s code</a:t>
            </a:r>
            <a:endParaRPr/>
          </a:p>
          <a:p>
            <a:pPr indent="-284400" lvl="1" marL="742950" rtl="0" algn="l">
              <a:lnSpc>
                <a:spcPct val="100000"/>
              </a:lnSpc>
              <a:spcBef>
                <a:spcPts val="600"/>
              </a:spcBef>
              <a:spcAft>
                <a:spcPts val="0"/>
              </a:spcAft>
              <a:buSzPts val="2400"/>
              <a:buChar char="–"/>
            </a:pPr>
            <a:r>
              <a:rPr lang="en-US"/>
              <a:t>Begin with a # character</a:t>
            </a:r>
            <a:endParaRPr/>
          </a:p>
          <a:p>
            <a:pPr indent="-255600" lvl="0" marL="256032" rtl="0" algn="l">
              <a:lnSpc>
                <a:spcPct val="100000"/>
              </a:lnSpc>
              <a:spcBef>
                <a:spcPts val="1500"/>
              </a:spcBef>
              <a:spcAft>
                <a:spcPts val="0"/>
              </a:spcAft>
              <a:buSzPts val="2400"/>
              <a:buChar char="•"/>
            </a:pPr>
            <a:r>
              <a:rPr b="1" lang="en-US"/>
              <a:t>End-line comment: appears at the end of a line of code</a:t>
            </a:r>
            <a:endParaRPr/>
          </a:p>
          <a:p>
            <a:pPr indent="-284400" lvl="1" marL="742950" rtl="0" algn="l">
              <a:lnSpc>
                <a:spcPct val="100000"/>
              </a:lnSpc>
              <a:spcBef>
                <a:spcPts val="600"/>
              </a:spcBef>
              <a:spcAft>
                <a:spcPts val="0"/>
              </a:spcAft>
              <a:buSzPts val="2400"/>
              <a:buChar char="–"/>
            </a:pPr>
            <a:r>
              <a:rPr lang="en-US"/>
              <a:t>Typically explains the purpose of that line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Variables </a:t>
            </a:r>
            <a:r>
              <a:rPr b="0" lang="en-US" sz="2000"/>
              <a:t>(1 of 4)</a:t>
            </a:r>
            <a:endParaRPr b="0" sz="2000"/>
          </a:p>
        </p:txBody>
      </p:sp>
      <p:sp>
        <p:nvSpPr>
          <p:cNvPr id="266" name="Google Shape;266;p15"/>
          <p:cNvSpPr txBox="1"/>
          <p:nvPr>
            <p:ph idx="1" type="body"/>
          </p:nvPr>
        </p:nvSpPr>
        <p:spPr>
          <a:xfrm>
            <a:off x="457200" y="1556327"/>
            <a:ext cx="8229600" cy="442040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Variable: name that represents a value stored in the computer memory</a:t>
            </a:r>
            <a:endParaRPr/>
          </a:p>
          <a:p>
            <a:pPr indent="-284400" lvl="1" marL="742950" rtl="0" algn="l">
              <a:lnSpc>
                <a:spcPct val="100000"/>
              </a:lnSpc>
              <a:spcBef>
                <a:spcPts val="600"/>
              </a:spcBef>
              <a:spcAft>
                <a:spcPts val="0"/>
              </a:spcAft>
              <a:buSzPts val="2400"/>
              <a:buChar char="–"/>
            </a:pPr>
            <a:r>
              <a:rPr lang="en-US"/>
              <a:t>Used to access and manipulate data stored in memory</a:t>
            </a:r>
            <a:endParaRPr/>
          </a:p>
          <a:p>
            <a:pPr indent="-284400" lvl="1" marL="742950" rtl="0" algn="l">
              <a:lnSpc>
                <a:spcPct val="100000"/>
              </a:lnSpc>
              <a:spcBef>
                <a:spcPts val="600"/>
              </a:spcBef>
              <a:spcAft>
                <a:spcPts val="0"/>
              </a:spcAft>
              <a:buSzPts val="2400"/>
              <a:buChar char="–"/>
            </a:pPr>
            <a:r>
              <a:rPr lang="en-US"/>
              <a:t>A variable references the value it represents</a:t>
            </a:r>
            <a:endParaRPr/>
          </a:p>
          <a:p>
            <a:pPr indent="-255600" lvl="0" marL="256032" rtl="0" algn="l">
              <a:lnSpc>
                <a:spcPct val="100000"/>
              </a:lnSpc>
              <a:spcBef>
                <a:spcPts val="1500"/>
              </a:spcBef>
              <a:spcAft>
                <a:spcPts val="0"/>
              </a:spcAft>
              <a:buSzPts val="2400"/>
              <a:buChar char="•"/>
            </a:pPr>
            <a:r>
              <a:rPr b="1" lang="en-US"/>
              <a:t>Assignment statement: used to create a variable and make it reference data</a:t>
            </a:r>
            <a:endParaRPr/>
          </a:p>
          <a:p>
            <a:pPr indent="-284400" lvl="1" marL="742950" rtl="0" algn="l">
              <a:lnSpc>
                <a:spcPct val="100000"/>
              </a:lnSpc>
              <a:spcBef>
                <a:spcPts val="600"/>
              </a:spcBef>
              <a:spcAft>
                <a:spcPts val="0"/>
              </a:spcAft>
              <a:buSzPts val="2400"/>
              <a:buChar char="–"/>
            </a:pPr>
            <a:r>
              <a:rPr lang="en-US"/>
              <a:t>General format is </a:t>
            </a:r>
            <a:r>
              <a:rPr i="1" lang="en-US">
                <a:latin typeface="Courier New"/>
                <a:ea typeface="Courier New"/>
                <a:cs typeface="Courier New"/>
                <a:sym typeface="Courier New"/>
              </a:rPr>
              <a:t>variable</a:t>
            </a:r>
            <a:r>
              <a:rPr lang="en-US">
                <a:latin typeface="Courier New"/>
                <a:ea typeface="Courier New"/>
                <a:cs typeface="Courier New"/>
                <a:sym typeface="Courier New"/>
              </a:rPr>
              <a:t> = </a:t>
            </a:r>
            <a:r>
              <a:rPr i="1" lang="en-US">
                <a:latin typeface="Courier New"/>
                <a:ea typeface="Courier New"/>
                <a:cs typeface="Courier New"/>
                <a:sym typeface="Courier New"/>
              </a:rPr>
              <a:t>expression</a:t>
            </a:r>
            <a:endParaRPr/>
          </a:p>
          <a:p>
            <a:pPr indent="-230399" lvl="2" marL="1143000" rtl="0" algn="l">
              <a:lnSpc>
                <a:spcPct val="100000"/>
              </a:lnSpc>
              <a:spcBef>
                <a:spcPts val="600"/>
              </a:spcBef>
              <a:spcAft>
                <a:spcPts val="0"/>
              </a:spcAft>
              <a:buSzPts val="2400"/>
              <a:buChar char="▪"/>
            </a:pPr>
            <a:r>
              <a:rPr lang="en-US"/>
              <a:t>Example: </a:t>
            </a:r>
            <a:r>
              <a:rPr lang="en-US">
                <a:latin typeface="Courier New"/>
                <a:ea typeface="Courier New"/>
                <a:cs typeface="Courier New"/>
                <a:sym typeface="Courier New"/>
              </a:rPr>
              <a:t>age = 29</a:t>
            </a:r>
            <a:endParaRPr/>
          </a:p>
          <a:p>
            <a:pPr indent="-230399" lvl="2" marL="1143000" rtl="0" algn="l">
              <a:lnSpc>
                <a:spcPct val="100000"/>
              </a:lnSpc>
              <a:spcBef>
                <a:spcPts val="600"/>
              </a:spcBef>
              <a:spcAft>
                <a:spcPts val="0"/>
              </a:spcAft>
              <a:buSzPts val="2400"/>
              <a:buChar char="▪"/>
            </a:pPr>
            <a:r>
              <a:rPr b="1" lang="en-US"/>
              <a:t>Assignment operator</a:t>
            </a:r>
            <a:r>
              <a:rPr lang="en-US"/>
              <a:t>: the equal sign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Variables </a:t>
            </a:r>
            <a:r>
              <a:rPr b="0" lang="en-US" sz="2000"/>
              <a:t>(2 of 4)</a:t>
            </a:r>
            <a:endParaRPr/>
          </a:p>
        </p:txBody>
      </p:sp>
      <p:pic>
        <p:nvPicPr>
          <p:cNvPr descr="Three variables are displayed. Temperature equals 75, assigns 75 to the temperature variable. cost equals 87.99, assigns 87.99 to the cost variable. name equals single quote Monty single quote, assigns single quote Monty single quote to the name variable." id="273" name="Google Shape;273;p16"/>
          <p:cNvPicPr preferRelativeResize="0"/>
          <p:nvPr>
            <p:ph idx="1" type="body"/>
          </p:nvPr>
        </p:nvPicPr>
        <p:blipFill rotWithShape="1">
          <a:blip r:embed="rId3">
            <a:alphaModFix/>
          </a:blip>
          <a:srcRect b="0" l="0" r="0" t="0"/>
          <a:stretch/>
        </p:blipFill>
        <p:spPr>
          <a:xfrm>
            <a:off x="711831" y="1955516"/>
            <a:ext cx="7720339" cy="213734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Variables </a:t>
            </a:r>
            <a:r>
              <a:rPr b="0" lang="en-US" sz="2000"/>
              <a:t>(3 of 4)</a:t>
            </a:r>
            <a:endParaRPr/>
          </a:p>
        </p:txBody>
      </p:sp>
      <p:sp>
        <p:nvSpPr>
          <p:cNvPr id="279" name="Google Shape;279;p17"/>
          <p:cNvSpPr txBox="1"/>
          <p:nvPr>
            <p:ph idx="1" type="body"/>
          </p:nvPr>
        </p:nvSpPr>
        <p:spPr>
          <a:xfrm>
            <a:off x="457200" y="1556327"/>
            <a:ext cx="8229600" cy="3158177"/>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In assignment statement, variable receiving value must be on left side</a:t>
            </a:r>
            <a:endParaRPr/>
          </a:p>
          <a:p>
            <a:pPr indent="-255600" lvl="0" marL="256032" rtl="0" algn="l">
              <a:lnSpc>
                <a:spcPct val="100000"/>
              </a:lnSpc>
              <a:spcBef>
                <a:spcPts val="1500"/>
              </a:spcBef>
              <a:spcAft>
                <a:spcPts val="0"/>
              </a:spcAft>
              <a:buSzPts val="2400"/>
              <a:buChar char="•"/>
            </a:pPr>
            <a:r>
              <a:rPr b="1" lang="en-US"/>
              <a:t>A variable can be passed as an argument to a function</a:t>
            </a:r>
            <a:endParaRPr/>
          </a:p>
          <a:p>
            <a:pPr indent="-284400" lvl="1" marL="742950" rtl="0" algn="l">
              <a:lnSpc>
                <a:spcPct val="100000"/>
              </a:lnSpc>
              <a:spcBef>
                <a:spcPts val="600"/>
              </a:spcBef>
              <a:spcAft>
                <a:spcPts val="0"/>
              </a:spcAft>
              <a:buSzPts val="2400"/>
              <a:buChar char="–"/>
            </a:pPr>
            <a:r>
              <a:rPr lang="en-US"/>
              <a:t>Variable name should not be enclosed in quote marks</a:t>
            </a:r>
            <a:endParaRPr/>
          </a:p>
          <a:p>
            <a:pPr indent="-255600" lvl="0" marL="256032" rtl="0" algn="l">
              <a:lnSpc>
                <a:spcPct val="100000"/>
              </a:lnSpc>
              <a:spcBef>
                <a:spcPts val="1500"/>
              </a:spcBef>
              <a:spcAft>
                <a:spcPts val="0"/>
              </a:spcAft>
              <a:buSzPts val="2400"/>
              <a:buChar char="•"/>
            </a:pPr>
            <a:r>
              <a:rPr b="1" lang="en-US"/>
              <a:t>You can only use a variable if a value is assigned to it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Variables </a:t>
            </a:r>
            <a:r>
              <a:rPr b="0" lang="en-US" sz="2000"/>
              <a:t>(4 of 4)</a:t>
            </a:r>
            <a:endParaRPr/>
          </a:p>
        </p:txBody>
      </p:sp>
      <p:sp>
        <p:nvSpPr>
          <p:cNvPr id="285" name="Google Shape;285;p18"/>
          <p:cNvSpPr txBox="1"/>
          <p:nvPr>
            <p:ph idx="1" type="body"/>
          </p:nvPr>
        </p:nvSpPr>
        <p:spPr>
          <a:xfrm>
            <a:off x="461030" y="1556326"/>
            <a:ext cx="8214658" cy="756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You can assign values to multiple variables in a single statement. </a:t>
            </a:r>
            <a:endParaRPr/>
          </a:p>
        </p:txBody>
      </p:sp>
      <p:sp>
        <p:nvSpPr>
          <p:cNvPr id="286" name="Google Shape;286;p18"/>
          <p:cNvSpPr txBox="1"/>
          <p:nvPr>
            <p:ph idx="2" type="body"/>
          </p:nvPr>
        </p:nvSpPr>
        <p:spPr>
          <a:xfrm>
            <a:off x="1119812" y="2460633"/>
            <a:ext cx="2916000" cy="360000"/>
          </a:xfrm>
          <a:prstGeom prst="rect">
            <a:avLst/>
          </a:prstGeom>
          <a:noFill/>
          <a:ln>
            <a:noFill/>
          </a:ln>
        </p:spPr>
        <p:txBody>
          <a:bodyPr anchorCtr="0" anchor="t" bIns="91425" lIns="91425" spcFirstLastPara="1" rIns="91425" wrap="square" tIns="0">
            <a:noAutofit/>
          </a:bodyPr>
          <a:lstStyle/>
          <a:p>
            <a:pPr indent="0" lvl="0" marL="432" rtl="0" algn="l">
              <a:lnSpc>
                <a:spcPct val="100000"/>
              </a:lnSpc>
              <a:spcBef>
                <a:spcPts val="0"/>
              </a:spcBef>
              <a:spcAft>
                <a:spcPts val="0"/>
              </a:spcAft>
              <a:buSzPts val="2000"/>
              <a:buNone/>
            </a:pPr>
            <a:r>
              <a:rPr lang="en-US" sz="2000">
                <a:latin typeface="Courier New"/>
                <a:ea typeface="Courier New"/>
                <a:cs typeface="Courier New"/>
                <a:sym typeface="Courier New"/>
              </a:rPr>
              <a:t>x, y, z = 0, 1, 2</a:t>
            </a:r>
            <a:endParaRPr/>
          </a:p>
        </p:txBody>
      </p:sp>
      <p:sp>
        <p:nvSpPr>
          <p:cNvPr id="287" name="Google Shape;287;p18"/>
          <p:cNvSpPr txBox="1"/>
          <p:nvPr>
            <p:ph idx="3" type="body"/>
          </p:nvPr>
        </p:nvSpPr>
        <p:spPr>
          <a:xfrm>
            <a:off x="468314" y="2968940"/>
            <a:ext cx="8207374" cy="3276652"/>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000"/>
              <a:buChar char="•"/>
            </a:pPr>
            <a:r>
              <a:rPr b="1" lang="en-US" sz="2000"/>
              <a:t>This statement makes the following assignments</a:t>
            </a:r>
            <a:endParaRPr/>
          </a:p>
          <a:p>
            <a:pPr indent="-284400" lvl="1" marL="742950" rtl="0" algn="l">
              <a:lnSpc>
                <a:spcPct val="100000"/>
              </a:lnSpc>
              <a:spcBef>
                <a:spcPts val="600"/>
              </a:spcBef>
              <a:spcAft>
                <a:spcPts val="0"/>
              </a:spcAft>
              <a:buSzPts val="2000"/>
              <a:buChar char="–"/>
            </a:pPr>
            <a:r>
              <a:rPr lang="en-US" sz="2000"/>
              <a:t>x = 0</a:t>
            </a:r>
            <a:endParaRPr/>
          </a:p>
          <a:p>
            <a:pPr indent="-284400" lvl="1" marL="742950" rtl="0" algn="l">
              <a:lnSpc>
                <a:spcPct val="100000"/>
              </a:lnSpc>
              <a:spcBef>
                <a:spcPts val="600"/>
              </a:spcBef>
              <a:spcAft>
                <a:spcPts val="0"/>
              </a:spcAft>
              <a:buSzPts val="2000"/>
              <a:buChar char="–"/>
            </a:pPr>
            <a:r>
              <a:rPr lang="en-US" sz="2000"/>
              <a:t>y = 1</a:t>
            </a:r>
            <a:endParaRPr/>
          </a:p>
          <a:p>
            <a:pPr indent="-284400" lvl="1" marL="742950" rtl="0" algn="l">
              <a:lnSpc>
                <a:spcPct val="100000"/>
              </a:lnSpc>
              <a:spcBef>
                <a:spcPts val="600"/>
              </a:spcBef>
              <a:spcAft>
                <a:spcPts val="0"/>
              </a:spcAft>
              <a:buSzPts val="2000"/>
              <a:buChar char="–"/>
            </a:pPr>
            <a:r>
              <a:rPr lang="en-US" sz="2000"/>
              <a:t>z = 2</a:t>
            </a:r>
            <a:endParaRPr/>
          </a:p>
          <a:p>
            <a:pPr indent="-255600" lvl="0" marL="256032" rtl="0" algn="l">
              <a:lnSpc>
                <a:spcPct val="100000"/>
              </a:lnSpc>
              <a:spcBef>
                <a:spcPts val="1500"/>
              </a:spcBef>
              <a:spcAft>
                <a:spcPts val="0"/>
              </a:spcAft>
              <a:buSzPts val="2000"/>
              <a:buChar char="•"/>
            </a:pPr>
            <a:r>
              <a:rPr b="1" lang="en-US" sz="2000"/>
              <a:t>This is known as multiple assignment</a:t>
            </a:r>
            <a:endParaRPr/>
          </a:p>
          <a:p>
            <a:pPr indent="-255600" lvl="0" marL="256032" rtl="0" algn="l">
              <a:lnSpc>
                <a:spcPct val="100000"/>
              </a:lnSpc>
              <a:spcBef>
                <a:spcPts val="1500"/>
              </a:spcBef>
              <a:spcAft>
                <a:spcPts val="0"/>
              </a:spcAft>
              <a:buSzPts val="2000"/>
              <a:buChar char="•"/>
            </a:pPr>
            <a:r>
              <a:rPr b="1" lang="en-US" sz="2000"/>
              <a:t>Notice the variable names on the left side of the = operator are separated by commas, and the values on the right side of the = operator are separated by commas.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Variable Naming Rules</a:t>
            </a:r>
            <a:endParaRPr/>
          </a:p>
        </p:txBody>
      </p:sp>
      <p:sp>
        <p:nvSpPr>
          <p:cNvPr id="293" name="Google Shape;293;p19"/>
          <p:cNvSpPr txBox="1"/>
          <p:nvPr>
            <p:ph idx="1" type="body"/>
          </p:nvPr>
        </p:nvSpPr>
        <p:spPr>
          <a:xfrm>
            <a:off x="457200" y="1556327"/>
            <a:ext cx="8229600" cy="3757795"/>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Rules for naming variables in Python:</a:t>
            </a:r>
            <a:endParaRPr/>
          </a:p>
          <a:p>
            <a:pPr indent="-284400" lvl="1" marL="742950" rtl="0" algn="l">
              <a:lnSpc>
                <a:spcPct val="100000"/>
              </a:lnSpc>
              <a:spcBef>
                <a:spcPts val="600"/>
              </a:spcBef>
              <a:spcAft>
                <a:spcPts val="0"/>
              </a:spcAft>
              <a:buSzPts val="2400"/>
              <a:buChar char="–"/>
            </a:pPr>
            <a:r>
              <a:rPr lang="en-US"/>
              <a:t>Variable name cannot be a Python key word </a:t>
            </a:r>
            <a:endParaRPr/>
          </a:p>
          <a:p>
            <a:pPr indent="-284400" lvl="1" marL="742950" rtl="0" algn="l">
              <a:lnSpc>
                <a:spcPct val="100000"/>
              </a:lnSpc>
              <a:spcBef>
                <a:spcPts val="600"/>
              </a:spcBef>
              <a:spcAft>
                <a:spcPts val="0"/>
              </a:spcAft>
              <a:buSzPts val="2400"/>
              <a:buChar char="–"/>
            </a:pPr>
            <a:r>
              <a:rPr lang="en-US"/>
              <a:t>Variable name cannot contain spaces</a:t>
            </a:r>
            <a:endParaRPr/>
          </a:p>
          <a:p>
            <a:pPr indent="-284400" lvl="1" marL="742950" rtl="0" algn="l">
              <a:lnSpc>
                <a:spcPct val="100000"/>
              </a:lnSpc>
              <a:spcBef>
                <a:spcPts val="600"/>
              </a:spcBef>
              <a:spcAft>
                <a:spcPts val="0"/>
              </a:spcAft>
              <a:buSzPts val="2400"/>
              <a:buChar char="–"/>
            </a:pPr>
            <a:r>
              <a:rPr lang="en-US"/>
              <a:t>First character must be a letter or an underscore</a:t>
            </a:r>
            <a:endParaRPr/>
          </a:p>
          <a:p>
            <a:pPr indent="-284400" lvl="1" marL="742950" rtl="0" algn="l">
              <a:lnSpc>
                <a:spcPct val="100000"/>
              </a:lnSpc>
              <a:spcBef>
                <a:spcPts val="600"/>
              </a:spcBef>
              <a:spcAft>
                <a:spcPts val="0"/>
              </a:spcAft>
              <a:buSzPts val="2400"/>
              <a:buChar char="–"/>
            </a:pPr>
            <a:r>
              <a:rPr lang="en-US"/>
              <a:t>After first character may use letters, digits, or underscores</a:t>
            </a:r>
            <a:endParaRPr/>
          </a:p>
          <a:p>
            <a:pPr indent="-284400" lvl="1" marL="742950" rtl="0" algn="l">
              <a:lnSpc>
                <a:spcPct val="100000"/>
              </a:lnSpc>
              <a:spcBef>
                <a:spcPts val="600"/>
              </a:spcBef>
              <a:spcAft>
                <a:spcPts val="0"/>
              </a:spcAft>
              <a:buSzPts val="2400"/>
              <a:buChar char="–"/>
            </a:pPr>
            <a:r>
              <a:rPr lang="en-US"/>
              <a:t>Variable names are case sensitive</a:t>
            </a:r>
            <a:endParaRPr/>
          </a:p>
          <a:p>
            <a:pPr indent="-255600" lvl="0" marL="256032" rtl="0" algn="l">
              <a:lnSpc>
                <a:spcPct val="100000"/>
              </a:lnSpc>
              <a:spcBef>
                <a:spcPts val="1500"/>
              </a:spcBef>
              <a:spcAft>
                <a:spcPts val="0"/>
              </a:spcAft>
              <a:buSzPts val="2400"/>
              <a:buChar char="•"/>
            </a:pPr>
            <a:r>
              <a:rPr b="1" lang="en-US"/>
              <a:t>Variable name should reflect its use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Multiple Items With the </a:t>
            </a:r>
            <a:r>
              <a:rPr lang="en-US" sz="3200">
                <a:latin typeface="Courier New"/>
                <a:ea typeface="Courier New"/>
                <a:cs typeface="Courier New"/>
                <a:sym typeface="Courier New"/>
              </a:rPr>
              <a:t>print</a:t>
            </a:r>
            <a:r>
              <a:rPr lang="en-US" sz="3200"/>
              <a:t> Function</a:t>
            </a:r>
            <a:endParaRPr sz="3200"/>
          </a:p>
        </p:txBody>
      </p:sp>
      <p:sp>
        <p:nvSpPr>
          <p:cNvPr id="299" name="Google Shape;299;p20"/>
          <p:cNvSpPr txBox="1"/>
          <p:nvPr>
            <p:ph idx="1" type="body"/>
          </p:nvPr>
        </p:nvSpPr>
        <p:spPr>
          <a:xfrm>
            <a:off x="457200" y="1556327"/>
            <a:ext cx="8229600" cy="3452995"/>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Python allows one to display multiple items with a single call to </a:t>
            </a:r>
            <a:r>
              <a:rPr b="1" lang="en-US">
                <a:latin typeface="Courier New"/>
                <a:ea typeface="Courier New"/>
                <a:cs typeface="Courier New"/>
                <a:sym typeface="Courier New"/>
              </a:rPr>
              <a:t>print</a:t>
            </a:r>
            <a:endParaRPr/>
          </a:p>
          <a:p>
            <a:pPr indent="-284400" lvl="1" marL="742950" rtl="0" algn="l">
              <a:lnSpc>
                <a:spcPct val="100000"/>
              </a:lnSpc>
              <a:spcBef>
                <a:spcPts val="600"/>
              </a:spcBef>
              <a:spcAft>
                <a:spcPts val="0"/>
              </a:spcAft>
              <a:buSzPts val="2400"/>
              <a:buChar char="–"/>
            </a:pPr>
            <a:r>
              <a:rPr lang="en-US"/>
              <a:t>Items are separated by commas when passed as arguments</a:t>
            </a:r>
            <a:endParaRPr/>
          </a:p>
          <a:p>
            <a:pPr indent="-284400" lvl="1" marL="742950" rtl="0" algn="l">
              <a:lnSpc>
                <a:spcPct val="100000"/>
              </a:lnSpc>
              <a:spcBef>
                <a:spcPts val="600"/>
              </a:spcBef>
              <a:spcAft>
                <a:spcPts val="0"/>
              </a:spcAft>
              <a:buSzPts val="2400"/>
              <a:buChar char="–"/>
            </a:pPr>
            <a:r>
              <a:rPr lang="en-US"/>
              <a:t>Arguments displayed in the order they are passed to the function</a:t>
            </a:r>
            <a:endParaRPr/>
          </a:p>
          <a:p>
            <a:pPr indent="-284400" lvl="1" marL="742950" rtl="0" algn="l">
              <a:lnSpc>
                <a:spcPct val="100000"/>
              </a:lnSpc>
              <a:spcBef>
                <a:spcPts val="600"/>
              </a:spcBef>
              <a:spcAft>
                <a:spcPts val="0"/>
              </a:spcAft>
              <a:buSzPts val="2400"/>
              <a:buChar char="–"/>
            </a:pPr>
            <a:r>
              <a:rPr lang="en-US"/>
              <a:t>Items are automatically separated by a space when displayed on screen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Variable Reassignment</a:t>
            </a:r>
            <a:endParaRPr/>
          </a:p>
        </p:txBody>
      </p:sp>
      <p:sp>
        <p:nvSpPr>
          <p:cNvPr id="305" name="Google Shape;305;p21"/>
          <p:cNvSpPr txBox="1"/>
          <p:nvPr>
            <p:ph idx="1" type="body"/>
          </p:nvPr>
        </p:nvSpPr>
        <p:spPr>
          <a:xfrm>
            <a:off x="457200" y="1556327"/>
            <a:ext cx="8229600" cy="3771047"/>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Variables can reference different values while program is running</a:t>
            </a:r>
            <a:endParaRPr/>
          </a:p>
          <a:p>
            <a:pPr indent="-255600" lvl="0" marL="256032" rtl="0" algn="l">
              <a:lnSpc>
                <a:spcPct val="100000"/>
              </a:lnSpc>
              <a:spcBef>
                <a:spcPts val="1500"/>
              </a:spcBef>
              <a:spcAft>
                <a:spcPts val="0"/>
              </a:spcAft>
              <a:buSzPts val="2400"/>
              <a:buChar char="•"/>
            </a:pPr>
            <a:r>
              <a:rPr b="1" lang="en-US"/>
              <a:t>Garbage collection: removal of values that are no longer referenced by variables</a:t>
            </a:r>
            <a:endParaRPr/>
          </a:p>
          <a:p>
            <a:pPr indent="-284400" lvl="1" marL="742950" rtl="0" algn="l">
              <a:lnSpc>
                <a:spcPct val="100000"/>
              </a:lnSpc>
              <a:spcBef>
                <a:spcPts val="600"/>
              </a:spcBef>
              <a:spcAft>
                <a:spcPts val="0"/>
              </a:spcAft>
              <a:buSzPts val="2400"/>
              <a:buChar char="–"/>
            </a:pPr>
            <a:r>
              <a:rPr lang="en-US"/>
              <a:t>Carried out by Python interpreter</a:t>
            </a:r>
            <a:endParaRPr/>
          </a:p>
          <a:p>
            <a:pPr indent="-255600" lvl="0" marL="256032" rtl="0" algn="l">
              <a:lnSpc>
                <a:spcPct val="100000"/>
              </a:lnSpc>
              <a:spcBef>
                <a:spcPts val="1500"/>
              </a:spcBef>
              <a:spcAft>
                <a:spcPts val="0"/>
              </a:spcAft>
              <a:buSzPts val="2400"/>
              <a:buChar char="•"/>
            </a:pPr>
            <a:r>
              <a:rPr b="1" lang="en-US"/>
              <a:t>A variable can refer to item of any type</a:t>
            </a:r>
            <a:endParaRPr/>
          </a:p>
          <a:p>
            <a:pPr indent="-284400" lvl="1" marL="742950" rtl="0" algn="l">
              <a:lnSpc>
                <a:spcPct val="100000"/>
              </a:lnSpc>
              <a:spcBef>
                <a:spcPts val="600"/>
              </a:spcBef>
              <a:spcAft>
                <a:spcPts val="0"/>
              </a:spcAft>
              <a:buSzPts val="2400"/>
              <a:buChar char="–"/>
            </a:pPr>
            <a:r>
              <a:rPr lang="en-US"/>
              <a:t>Variable that has been assigned to one type can be reassigned to another type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Numeric Data Types, Literals, and the </a:t>
            </a:r>
            <a:r>
              <a:rPr lang="en-US" sz="3200">
                <a:latin typeface="Courier New"/>
                <a:ea typeface="Courier New"/>
                <a:cs typeface="Courier New"/>
                <a:sym typeface="Courier New"/>
              </a:rPr>
              <a:t>str</a:t>
            </a:r>
            <a:r>
              <a:rPr lang="en-US" sz="3200"/>
              <a:t> Data Type</a:t>
            </a:r>
            <a:endParaRPr sz="3200"/>
          </a:p>
        </p:txBody>
      </p:sp>
      <p:sp>
        <p:nvSpPr>
          <p:cNvPr id="311" name="Google Shape;311;p22"/>
          <p:cNvSpPr txBox="1"/>
          <p:nvPr>
            <p:ph idx="1" type="body"/>
          </p:nvPr>
        </p:nvSpPr>
        <p:spPr>
          <a:xfrm>
            <a:off x="457200" y="1556327"/>
            <a:ext cx="8229600" cy="373129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Data types: categorize value in memory</a:t>
            </a:r>
            <a:endParaRPr/>
          </a:p>
          <a:p>
            <a:pPr indent="-284400" lvl="1" marL="742950" rtl="0" algn="l">
              <a:lnSpc>
                <a:spcPct val="100000"/>
              </a:lnSpc>
              <a:spcBef>
                <a:spcPts val="600"/>
              </a:spcBef>
              <a:spcAft>
                <a:spcPts val="0"/>
              </a:spcAft>
              <a:buSzPts val="2400"/>
              <a:buChar char="–"/>
            </a:pPr>
            <a:r>
              <a:rPr lang="en-US"/>
              <a:t>e.g., int for integer, float for real number, str used for storing strings in memory</a:t>
            </a:r>
            <a:endParaRPr/>
          </a:p>
          <a:p>
            <a:pPr indent="-255600" lvl="0" marL="256032" rtl="0" algn="l">
              <a:lnSpc>
                <a:spcPct val="100000"/>
              </a:lnSpc>
              <a:spcBef>
                <a:spcPts val="1500"/>
              </a:spcBef>
              <a:spcAft>
                <a:spcPts val="0"/>
              </a:spcAft>
              <a:buSzPts val="2400"/>
              <a:buChar char="•"/>
            </a:pPr>
            <a:r>
              <a:rPr b="1" lang="en-US"/>
              <a:t>Numeric literal: number written in a program</a:t>
            </a:r>
            <a:endParaRPr/>
          </a:p>
          <a:p>
            <a:pPr indent="-284400" lvl="1" marL="742950" rtl="0" algn="l">
              <a:lnSpc>
                <a:spcPct val="100000"/>
              </a:lnSpc>
              <a:spcBef>
                <a:spcPts val="600"/>
              </a:spcBef>
              <a:spcAft>
                <a:spcPts val="0"/>
              </a:spcAft>
              <a:buSzPts val="2400"/>
              <a:buChar char="–"/>
            </a:pPr>
            <a:r>
              <a:rPr lang="en-US"/>
              <a:t>No decimal point considered int, otherwise, considered float</a:t>
            </a:r>
            <a:endParaRPr/>
          </a:p>
          <a:p>
            <a:pPr indent="-255600" lvl="0" marL="256032" rtl="0" algn="l">
              <a:lnSpc>
                <a:spcPct val="100000"/>
              </a:lnSpc>
              <a:spcBef>
                <a:spcPts val="1500"/>
              </a:spcBef>
              <a:spcAft>
                <a:spcPts val="0"/>
              </a:spcAft>
              <a:buSzPts val="2400"/>
              <a:buChar char="•"/>
            </a:pPr>
            <a:r>
              <a:rPr b="1" lang="en-US"/>
              <a:t>Some operations behave differently depending on data type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Reassigning a Variable to a Different Type</a:t>
            </a:r>
            <a:endParaRPr sz="3200"/>
          </a:p>
        </p:txBody>
      </p:sp>
      <p:sp>
        <p:nvSpPr>
          <p:cNvPr id="317" name="Google Shape;317;p23"/>
          <p:cNvSpPr txBox="1"/>
          <p:nvPr>
            <p:ph idx="1" type="body"/>
          </p:nvPr>
        </p:nvSpPr>
        <p:spPr>
          <a:xfrm>
            <a:off x="457200" y="1552575"/>
            <a:ext cx="8218488"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lang="en-US"/>
              <a:t>A variable in Python can refer to items of any type</a:t>
            </a:r>
            <a:endParaRPr/>
          </a:p>
        </p:txBody>
      </p:sp>
      <p:sp>
        <p:nvSpPr>
          <p:cNvPr id="318" name="Google Shape;318;p23"/>
          <p:cNvSpPr txBox="1"/>
          <p:nvPr>
            <p:ph idx="3" type="body"/>
          </p:nvPr>
        </p:nvSpPr>
        <p:spPr>
          <a:xfrm>
            <a:off x="457200" y="2280377"/>
            <a:ext cx="6660000" cy="396000"/>
          </a:xfrm>
          <a:prstGeom prst="rect">
            <a:avLst/>
          </a:prstGeom>
          <a:noFill/>
          <a:ln>
            <a:noFill/>
          </a:ln>
        </p:spPr>
        <p:txBody>
          <a:bodyPr anchorCtr="0" anchor="t" bIns="91425" lIns="91425" spcFirstLastPara="1" rIns="91425" wrap="square" tIns="0">
            <a:noAutofit/>
          </a:bodyPr>
          <a:lstStyle/>
          <a:p>
            <a:pPr indent="0" lvl="0" marL="432" rtl="0" algn="l">
              <a:lnSpc>
                <a:spcPct val="100000"/>
              </a:lnSpc>
              <a:spcBef>
                <a:spcPts val="0"/>
              </a:spcBef>
              <a:spcAft>
                <a:spcPts val="0"/>
              </a:spcAft>
              <a:buSzPts val="2400"/>
              <a:buNone/>
            </a:pPr>
            <a:r>
              <a:rPr b="1" lang="en-US"/>
              <a:t>Figure 2-7 </a:t>
            </a:r>
            <a:r>
              <a:rPr lang="en-US"/>
              <a:t>The variable </a:t>
            </a:r>
            <a:r>
              <a:rPr lang="en-US">
                <a:latin typeface="Courier New"/>
                <a:ea typeface="Courier New"/>
                <a:cs typeface="Courier New"/>
                <a:sym typeface="Courier New"/>
              </a:rPr>
              <a:t>x</a:t>
            </a:r>
            <a:r>
              <a:rPr lang="en-US"/>
              <a:t> references an integer</a:t>
            </a:r>
            <a:endParaRPr/>
          </a:p>
        </p:txBody>
      </p:sp>
      <p:pic>
        <p:nvPicPr>
          <p:cNvPr descr="A variable, x, references the integer value, 99." id="319" name="Google Shape;319;p23"/>
          <p:cNvPicPr preferRelativeResize="0"/>
          <p:nvPr>
            <p:ph idx="4" type="body"/>
          </p:nvPr>
        </p:nvPicPr>
        <p:blipFill rotWithShape="1">
          <a:blip r:embed="rId3">
            <a:alphaModFix/>
          </a:blip>
          <a:srcRect b="60690" l="58449" r="3434" t="17580"/>
          <a:stretch/>
        </p:blipFill>
        <p:spPr>
          <a:xfrm>
            <a:off x="2644537" y="3067811"/>
            <a:ext cx="2838925" cy="650078"/>
          </a:xfrm>
          <a:prstGeom prst="rect">
            <a:avLst/>
          </a:prstGeom>
          <a:noFill/>
          <a:ln>
            <a:noFill/>
          </a:ln>
        </p:spPr>
      </p:pic>
      <p:sp>
        <p:nvSpPr>
          <p:cNvPr id="320" name="Google Shape;320;p23"/>
          <p:cNvSpPr txBox="1"/>
          <p:nvPr>
            <p:ph idx="5" type="body"/>
          </p:nvPr>
        </p:nvSpPr>
        <p:spPr>
          <a:xfrm>
            <a:off x="457200" y="4225925"/>
            <a:ext cx="6466114" cy="396000"/>
          </a:xfrm>
          <a:prstGeom prst="rect">
            <a:avLst/>
          </a:prstGeom>
          <a:noFill/>
          <a:ln>
            <a:noFill/>
          </a:ln>
        </p:spPr>
        <p:txBody>
          <a:bodyPr anchorCtr="0" anchor="t" bIns="91425" lIns="91425" spcFirstLastPara="1" rIns="91425" wrap="square" tIns="0">
            <a:noAutofit/>
          </a:bodyPr>
          <a:lstStyle/>
          <a:p>
            <a:pPr indent="0" lvl="0" marL="432" rtl="0" algn="l">
              <a:lnSpc>
                <a:spcPct val="100000"/>
              </a:lnSpc>
              <a:spcBef>
                <a:spcPts val="0"/>
              </a:spcBef>
              <a:spcAft>
                <a:spcPts val="0"/>
              </a:spcAft>
              <a:buSzPts val="2400"/>
              <a:buNone/>
            </a:pPr>
            <a:r>
              <a:rPr b="1" lang="en-US"/>
              <a:t>Figure 2-8 </a:t>
            </a:r>
            <a:r>
              <a:rPr lang="en-US"/>
              <a:t>The variable </a:t>
            </a:r>
            <a:r>
              <a:rPr lang="en-US">
                <a:latin typeface="Courier New"/>
                <a:ea typeface="Courier New"/>
                <a:cs typeface="Courier New"/>
                <a:sym typeface="Courier New"/>
              </a:rPr>
              <a:t>x</a:t>
            </a:r>
            <a:r>
              <a:rPr lang="en-US"/>
              <a:t> references a string</a:t>
            </a:r>
            <a:endParaRPr/>
          </a:p>
        </p:txBody>
      </p:sp>
      <p:pic>
        <p:nvPicPr>
          <p:cNvPr descr="A variable, x, an integer value, 99, and a statement, take me to your leader, are present. The variable, x, references the statement, take me to your leader." id="321" name="Google Shape;321;p23"/>
          <p:cNvPicPr preferRelativeResize="0"/>
          <p:nvPr>
            <p:ph idx="6" type="body"/>
          </p:nvPr>
        </p:nvPicPr>
        <p:blipFill rotWithShape="1">
          <a:blip r:embed="rId3">
            <a:alphaModFix/>
          </a:blip>
          <a:srcRect b="0" l="46741" r="0" t="61677"/>
          <a:stretch/>
        </p:blipFill>
        <p:spPr>
          <a:xfrm>
            <a:off x="2341342" y="4881106"/>
            <a:ext cx="3735353" cy="107966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2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400"/>
              <a:buFont typeface="Times New Roman"/>
              <a:buNone/>
            </a:pPr>
            <a:r>
              <a:rPr lang="en-US" sz="3400"/>
              <a:t>Reading Input From the Keyboard </a:t>
            </a:r>
            <a:r>
              <a:rPr b="0" lang="en-US" sz="2000"/>
              <a:t>(1 of 2)</a:t>
            </a:r>
            <a:endParaRPr b="0" sz="2000"/>
          </a:p>
        </p:txBody>
      </p:sp>
      <p:sp>
        <p:nvSpPr>
          <p:cNvPr id="327" name="Google Shape;327;p24"/>
          <p:cNvSpPr txBox="1"/>
          <p:nvPr>
            <p:ph idx="1" type="body"/>
          </p:nvPr>
        </p:nvSpPr>
        <p:spPr>
          <a:xfrm>
            <a:off x="457200" y="1556327"/>
            <a:ext cx="8229600" cy="399357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Most programs need to read input from the user</a:t>
            </a:r>
            <a:endParaRPr/>
          </a:p>
          <a:p>
            <a:pPr indent="-255600" lvl="0" marL="256032" rtl="0" algn="l">
              <a:lnSpc>
                <a:spcPct val="100000"/>
              </a:lnSpc>
              <a:spcBef>
                <a:spcPts val="1500"/>
              </a:spcBef>
              <a:spcAft>
                <a:spcPts val="0"/>
              </a:spcAft>
              <a:buSzPts val="2400"/>
              <a:buChar char="•"/>
            </a:pPr>
            <a:r>
              <a:rPr b="1" lang="en-US"/>
              <a:t>Built-in </a:t>
            </a:r>
            <a:r>
              <a:rPr b="1" lang="en-US">
                <a:latin typeface="Courier New"/>
                <a:ea typeface="Courier New"/>
                <a:cs typeface="Courier New"/>
                <a:sym typeface="Courier New"/>
              </a:rPr>
              <a:t>input</a:t>
            </a:r>
            <a:r>
              <a:rPr b="1" lang="en-US"/>
              <a:t> function displays a prompt and reads input from keyboard</a:t>
            </a:r>
            <a:endParaRPr/>
          </a:p>
          <a:p>
            <a:pPr indent="-284400" lvl="1" marL="742950" rtl="0" algn="l">
              <a:lnSpc>
                <a:spcPct val="100000"/>
              </a:lnSpc>
              <a:spcBef>
                <a:spcPts val="600"/>
              </a:spcBef>
              <a:spcAft>
                <a:spcPts val="0"/>
              </a:spcAft>
              <a:buSzPts val="2400"/>
              <a:buChar char="–"/>
            </a:pPr>
            <a:r>
              <a:rPr lang="en-US"/>
              <a:t>Returns the data as a string</a:t>
            </a:r>
            <a:endParaRPr/>
          </a:p>
          <a:p>
            <a:pPr indent="-284400" lvl="1" marL="742950" rtl="0" algn="l">
              <a:lnSpc>
                <a:spcPct val="100000"/>
              </a:lnSpc>
              <a:spcBef>
                <a:spcPts val="600"/>
              </a:spcBef>
              <a:spcAft>
                <a:spcPts val="0"/>
              </a:spcAft>
              <a:buSzPts val="2400"/>
              <a:buChar char="–"/>
            </a:pPr>
            <a:r>
              <a:rPr lang="en-US"/>
              <a:t>Format: </a:t>
            </a:r>
            <a:r>
              <a:rPr i="1" lang="en-US">
                <a:latin typeface="Courier New"/>
                <a:ea typeface="Courier New"/>
                <a:cs typeface="Courier New"/>
                <a:sym typeface="Courier New"/>
              </a:rPr>
              <a:t>variable</a:t>
            </a:r>
            <a:r>
              <a:rPr lang="en-US">
                <a:latin typeface="Courier New"/>
                <a:ea typeface="Courier New"/>
                <a:cs typeface="Courier New"/>
                <a:sym typeface="Courier New"/>
              </a:rPr>
              <a:t> = input(</a:t>
            </a:r>
            <a:r>
              <a:rPr i="1" lang="en-US">
                <a:latin typeface="Courier New"/>
                <a:ea typeface="Courier New"/>
                <a:cs typeface="Courier New"/>
                <a:sym typeface="Courier New"/>
              </a:rPr>
              <a:t>prompt</a:t>
            </a:r>
            <a:r>
              <a:rPr lang="en-US">
                <a:latin typeface="Courier New"/>
                <a:ea typeface="Courier New"/>
                <a:cs typeface="Courier New"/>
                <a:sym typeface="Courier New"/>
              </a:rPr>
              <a:t>)</a:t>
            </a:r>
            <a:endParaRPr/>
          </a:p>
          <a:p>
            <a:pPr indent="-230399" lvl="2" marL="1143000" rtl="0" algn="l">
              <a:lnSpc>
                <a:spcPct val="100000"/>
              </a:lnSpc>
              <a:spcBef>
                <a:spcPts val="600"/>
              </a:spcBef>
              <a:spcAft>
                <a:spcPts val="0"/>
              </a:spcAft>
              <a:buSzPts val="2400"/>
              <a:buChar char="▪"/>
            </a:pPr>
            <a:r>
              <a:rPr lang="en-US">
                <a:latin typeface="Courier New"/>
                <a:ea typeface="Courier New"/>
                <a:cs typeface="Courier New"/>
                <a:sym typeface="Courier New"/>
              </a:rPr>
              <a:t>prompt </a:t>
            </a:r>
            <a:r>
              <a:rPr lang="en-US"/>
              <a:t>is typically a string instructing user to enter a value</a:t>
            </a:r>
            <a:endParaRPr/>
          </a:p>
          <a:p>
            <a:pPr indent="-284400" lvl="1" marL="742950" rtl="0" algn="l">
              <a:lnSpc>
                <a:spcPct val="100000"/>
              </a:lnSpc>
              <a:spcBef>
                <a:spcPts val="600"/>
              </a:spcBef>
              <a:spcAft>
                <a:spcPts val="0"/>
              </a:spcAft>
              <a:buSzPts val="2400"/>
              <a:buChar char="–"/>
            </a:pPr>
            <a:r>
              <a:rPr lang="en-US"/>
              <a:t>Does not automatically display a space after the prompt</a:t>
            </a:r>
            <a:endParaRPr>
              <a:latin typeface="Courier New"/>
              <a:ea typeface="Courier New"/>
              <a:cs typeface="Courier New"/>
              <a:sym typeface="Courier New"/>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2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400"/>
              <a:buFont typeface="Times New Roman"/>
              <a:buNone/>
            </a:pPr>
            <a:r>
              <a:rPr lang="en-US" sz="3400"/>
              <a:t>Reading Input From the Keyboard </a:t>
            </a:r>
            <a:r>
              <a:rPr b="0" lang="en-US" sz="2000"/>
              <a:t>(2 of 2)</a:t>
            </a:r>
            <a:endParaRPr sz="3400"/>
          </a:p>
        </p:txBody>
      </p:sp>
      <p:sp>
        <p:nvSpPr>
          <p:cNvPr id="333" name="Google Shape;333;p25"/>
          <p:cNvSpPr txBox="1"/>
          <p:nvPr>
            <p:ph idx="1" type="body"/>
          </p:nvPr>
        </p:nvSpPr>
        <p:spPr>
          <a:xfrm>
            <a:off x="461030" y="1556326"/>
            <a:ext cx="2305921"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Example:</a:t>
            </a:r>
            <a:endParaRPr/>
          </a:p>
        </p:txBody>
      </p:sp>
      <p:sp>
        <p:nvSpPr>
          <p:cNvPr id="334" name="Google Shape;334;p25"/>
          <p:cNvSpPr txBox="1"/>
          <p:nvPr>
            <p:ph idx="2" type="body"/>
          </p:nvPr>
        </p:nvSpPr>
        <p:spPr>
          <a:xfrm>
            <a:off x="1331844" y="2218783"/>
            <a:ext cx="6768000" cy="4068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name = input('What is your name? ')</a:t>
            </a:r>
            <a:endParaRPr/>
          </a:p>
        </p:txBody>
      </p:sp>
      <p:sp>
        <p:nvSpPr>
          <p:cNvPr id="335" name="Google Shape;335;p25"/>
          <p:cNvSpPr txBox="1"/>
          <p:nvPr>
            <p:ph idx="3" type="body"/>
          </p:nvPr>
        </p:nvSpPr>
        <p:spPr>
          <a:xfrm>
            <a:off x="468314" y="2795098"/>
            <a:ext cx="8207374" cy="2228282"/>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Char char="•"/>
            </a:pPr>
            <a:r>
              <a:rPr b="1" lang="en-US"/>
              <a:t>This statement does the following:</a:t>
            </a:r>
            <a:endParaRPr/>
          </a:p>
          <a:p>
            <a:pPr indent="-284400" lvl="1" marL="742950" rtl="0" algn="l">
              <a:lnSpc>
                <a:spcPct val="100000"/>
              </a:lnSpc>
              <a:spcBef>
                <a:spcPts val="600"/>
              </a:spcBef>
              <a:spcAft>
                <a:spcPts val="0"/>
              </a:spcAft>
              <a:buSzPts val="2400"/>
              <a:buChar char="–"/>
            </a:pPr>
            <a:r>
              <a:rPr lang="en-US"/>
              <a:t>Displays the string </a:t>
            </a:r>
            <a:r>
              <a:rPr lang="en-US">
                <a:latin typeface="Courier New"/>
                <a:ea typeface="Courier New"/>
                <a:cs typeface="Courier New"/>
                <a:sym typeface="Courier New"/>
              </a:rPr>
              <a:t>'What is your name? '</a:t>
            </a:r>
            <a:endParaRPr/>
          </a:p>
          <a:p>
            <a:pPr indent="-284400" lvl="1" marL="742950" rtl="0" algn="l">
              <a:lnSpc>
                <a:spcPct val="100000"/>
              </a:lnSpc>
              <a:spcBef>
                <a:spcPts val="600"/>
              </a:spcBef>
              <a:spcAft>
                <a:spcPts val="0"/>
              </a:spcAft>
              <a:buSzPts val="2400"/>
              <a:buChar char="–"/>
            </a:pPr>
            <a:r>
              <a:rPr lang="en-US"/>
              <a:t>Reads input, as a string, from the keyboard</a:t>
            </a:r>
            <a:endParaRPr/>
          </a:p>
          <a:p>
            <a:pPr indent="-284400" lvl="1" marL="742950" rtl="0" algn="l">
              <a:lnSpc>
                <a:spcPct val="100000"/>
              </a:lnSpc>
              <a:spcBef>
                <a:spcPts val="600"/>
              </a:spcBef>
              <a:spcAft>
                <a:spcPts val="0"/>
              </a:spcAft>
              <a:buSzPts val="2400"/>
              <a:buChar char="–"/>
            </a:pPr>
            <a:r>
              <a:rPr lang="en-US"/>
              <a:t>Assigns the string that was read from the keyboard to the </a:t>
            </a:r>
            <a:r>
              <a:rPr lang="en-US">
                <a:latin typeface="Consolas"/>
                <a:ea typeface="Consolas"/>
                <a:cs typeface="Consolas"/>
                <a:sym typeface="Consolas"/>
              </a:rPr>
              <a:t>name</a:t>
            </a:r>
            <a:r>
              <a:rPr lang="en-US"/>
              <a:t> variable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Reading Numbers With the </a:t>
            </a:r>
            <a:r>
              <a:rPr lang="en-US" sz="3200">
                <a:latin typeface="Courier New"/>
                <a:ea typeface="Courier New"/>
                <a:cs typeface="Courier New"/>
                <a:sym typeface="Courier New"/>
              </a:rPr>
              <a:t>input</a:t>
            </a:r>
            <a:r>
              <a:rPr lang="en-US" sz="3200"/>
              <a:t> Function </a:t>
            </a:r>
            <a:r>
              <a:rPr b="0" lang="en-US" sz="2000"/>
              <a:t>(1 of 3)</a:t>
            </a:r>
            <a:endParaRPr b="0" sz="2000"/>
          </a:p>
        </p:txBody>
      </p:sp>
      <p:sp>
        <p:nvSpPr>
          <p:cNvPr id="341" name="Google Shape;341;p26"/>
          <p:cNvSpPr txBox="1"/>
          <p:nvPr>
            <p:ph idx="1" type="body"/>
          </p:nvPr>
        </p:nvSpPr>
        <p:spPr>
          <a:xfrm>
            <a:off x="457200" y="1556327"/>
            <a:ext cx="8229600" cy="4128856"/>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latin typeface="Courier New"/>
                <a:ea typeface="Courier New"/>
                <a:cs typeface="Courier New"/>
                <a:sym typeface="Courier New"/>
              </a:rPr>
              <a:t>input </a:t>
            </a:r>
            <a:r>
              <a:rPr b="1" lang="en-US"/>
              <a:t>function always returns a string</a:t>
            </a:r>
            <a:endParaRPr/>
          </a:p>
          <a:p>
            <a:pPr indent="-255600" lvl="0" marL="256032" rtl="0" algn="l">
              <a:lnSpc>
                <a:spcPct val="100000"/>
              </a:lnSpc>
              <a:spcBef>
                <a:spcPts val="1500"/>
              </a:spcBef>
              <a:spcAft>
                <a:spcPts val="0"/>
              </a:spcAft>
              <a:buSzPts val="2400"/>
              <a:buChar char="•"/>
            </a:pPr>
            <a:r>
              <a:rPr b="1" lang="en-US"/>
              <a:t>Built-in functions convert between data types</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int(</a:t>
            </a:r>
            <a:r>
              <a:rPr i="1" lang="en-US">
                <a:latin typeface="Courier New"/>
                <a:ea typeface="Courier New"/>
                <a:cs typeface="Courier New"/>
                <a:sym typeface="Courier New"/>
              </a:rPr>
              <a:t>item</a:t>
            </a:r>
            <a:r>
              <a:rPr lang="en-US">
                <a:latin typeface="Courier New"/>
                <a:ea typeface="Courier New"/>
                <a:cs typeface="Courier New"/>
                <a:sym typeface="Courier New"/>
              </a:rPr>
              <a:t>)</a:t>
            </a:r>
            <a:r>
              <a:rPr lang="en-US"/>
              <a:t> converts </a:t>
            </a:r>
            <a:r>
              <a:rPr i="1" lang="en-US">
                <a:latin typeface="Courier New"/>
                <a:ea typeface="Courier New"/>
                <a:cs typeface="Courier New"/>
                <a:sym typeface="Courier New"/>
              </a:rPr>
              <a:t>item</a:t>
            </a:r>
            <a:r>
              <a:rPr lang="en-US"/>
              <a:t> to an </a:t>
            </a:r>
            <a:r>
              <a:rPr lang="en-US">
                <a:latin typeface="Courier New"/>
                <a:ea typeface="Courier New"/>
                <a:cs typeface="Courier New"/>
                <a:sym typeface="Courier New"/>
              </a:rPr>
              <a:t>int</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float(</a:t>
            </a:r>
            <a:r>
              <a:rPr i="1" lang="en-US">
                <a:latin typeface="Courier New"/>
                <a:ea typeface="Courier New"/>
                <a:cs typeface="Courier New"/>
                <a:sym typeface="Courier New"/>
              </a:rPr>
              <a:t>item</a:t>
            </a:r>
            <a:r>
              <a:rPr lang="en-US">
                <a:latin typeface="Courier New"/>
                <a:ea typeface="Courier New"/>
                <a:cs typeface="Courier New"/>
                <a:sym typeface="Courier New"/>
              </a:rPr>
              <a:t>)</a:t>
            </a:r>
            <a:r>
              <a:rPr lang="en-US"/>
              <a:t> converts </a:t>
            </a:r>
            <a:r>
              <a:rPr i="1" lang="en-US">
                <a:latin typeface="Courier New"/>
                <a:ea typeface="Courier New"/>
                <a:cs typeface="Courier New"/>
                <a:sym typeface="Courier New"/>
              </a:rPr>
              <a:t>item</a:t>
            </a:r>
            <a:r>
              <a:rPr lang="en-US"/>
              <a:t> to a </a:t>
            </a:r>
            <a:r>
              <a:rPr lang="en-US">
                <a:latin typeface="Courier New"/>
                <a:ea typeface="Courier New"/>
                <a:cs typeface="Courier New"/>
                <a:sym typeface="Courier New"/>
              </a:rPr>
              <a:t>float</a:t>
            </a:r>
            <a:endParaRPr/>
          </a:p>
          <a:p>
            <a:pPr indent="-284400" lvl="1" marL="742950" rtl="0" algn="l">
              <a:lnSpc>
                <a:spcPct val="100000"/>
              </a:lnSpc>
              <a:spcBef>
                <a:spcPts val="600"/>
              </a:spcBef>
              <a:spcAft>
                <a:spcPts val="0"/>
              </a:spcAft>
              <a:buSzPts val="2400"/>
              <a:buChar char="–"/>
            </a:pPr>
            <a:r>
              <a:rPr b="1" lang="en-US"/>
              <a:t>Nested function call</a:t>
            </a:r>
            <a:r>
              <a:rPr lang="en-US"/>
              <a:t>: general format: </a:t>
            </a:r>
            <a:r>
              <a:rPr i="1" lang="en-US">
                <a:latin typeface="Courier New"/>
                <a:ea typeface="Courier New"/>
                <a:cs typeface="Courier New"/>
                <a:sym typeface="Courier New"/>
              </a:rPr>
              <a:t>function1</a:t>
            </a:r>
            <a:r>
              <a:rPr lang="en-US">
                <a:latin typeface="Courier New"/>
                <a:ea typeface="Courier New"/>
                <a:cs typeface="Courier New"/>
                <a:sym typeface="Courier New"/>
              </a:rPr>
              <a:t>(</a:t>
            </a:r>
            <a:r>
              <a:rPr i="1" lang="en-US">
                <a:latin typeface="Courier New"/>
                <a:ea typeface="Courier New"/>
                <a:cs typeface="Courier New"/>
                <a:sym typeface="Courier New"/>
              </a:rPr>
              <a:t>function2</a:t>
            </a:r>
            <a:r>
              <a:rPr lang="en-US">
                <a:latin typeface="Courier New"/>
                <a:ea typeface="Courier New"/>
                <a:cs typeface="Courier New"/>
                <a:sym typeface="Courier New"/>
              </a:rPr>
              <a:t>(</a:t>
            </a:r>
            <a:r>
              <a:rPr i="1" lang="en-US">
                <a:latin typeface="Courier New"/>
                <a:ea typeface="Courier New"/>
                <a:cs typeface="Courier New"/>
                <a:sym typeface="Courier New"/>
              </a:rPr>
              <a:t>argument</a:t>
            </a:r>
            <a:r>
              <a:rPr lang="en-US">
                <a:latin typeface="Courier New"/>
                <a:ea typeface="Courier New"/>
                <a:cs typeface="Courier New"/>
                <a:sym typeface="Courier New"/>
              </a:rPr>
              <a:t>))</a:t>
            </a:r>
            <a:endParaRPr/>
          </a:p>
          <a:p>
            <a:pPr indent="-230399" lvl="2" marL="1143000" rtl="0" algn="l">
              <a:lnSpc>
                <a:spcPct val="100000"/>
              </a:lnSpc>
              <a:spcBef>
                <a:spcPts val="600"/>
              </a:spcBef>
              <a:spcAft>
                <a:spcPts val="0"/>
              </a:spcAft>
              <a:buSzPts val="2400"/>
              <a:buChar char="▪"/>
            </a:pPr>
            <a:r>
              <a:rPr lang="en-US"/>
              <a:t>value returned by function2 is passed to function1</a:t>
            </a:r>
            <a:endParaRPr/>
          </a:p>
          <a:p>
            <a:pPr indent="-284400" lvl="1" marL="742950" rtl="0" algn="l">
              <a:lnSpc>
                <a:spcPct val="100000"/>
              </a:lnSpc>
              <a:spcBef>
                <a:spcPts val="600"/>
              </a:spcBef>
              <a:spcAft>
                <a:spcPts val="0"/>
              </a:spcAft>
              <a:buSzPts val="2400"/>
              <a:buChar char="–"/>
            </a:pPr>
            <a:r>
              <a:rPr lang="en-US"/>
              <a:t>Type conversion only works if item is valid numeric value, otherwise, causes an error</a:t>
            </a:r>
            <a:endParaRPr>
              <a:latin typeface="Courier New"/>
              <a:ea typeface="Courier New"/>
              <a:cs typeface="Courier New"/>
              <a:sym typeface="Courier New"/>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Reading Numbers With the </a:t>
            </a:r>
            <a:r>
              <a:rPr lang="en-US" sz="3200">
                <a:latin typeface="Courier New"/>
                <a:ea typeface="Courier New"/>
                <a:cs typeface="Courier New"/>
                <a:sym typeface="Courier New"/>
              </a:rPr>
              <a:t>input</a:t>
            </a:r>
            <a:r>
              <a:rPr lang="en-US" sz="3200"/>
              <a:t> Function </a:t>
            </a:r>
            <a:r>
              <a:rPr b="0" lang="en-US" sz="2000"/>
              <a:t>(2 of 3)</a:t>
            </a:r>
            <a:endParaRPr b="0" sz="2000"/>
          </a:p>
        </p:txBody>
      </p:sp>
      <p:sp>
        <p:nvSpPr>
          <p:cNvPr id="347" name="Google Shape;347;p27"/>
          <p:cNvSpPr txBox="1"/>
          <p:nvPr>
            <p:ph idx="1" type="body"/>
          </p:nvPr>
        </p:nvSpPr>
        <p:spPr>
          <a:xfrm>
            <a:off x="461030" y="1556326"/>
            <a:ext cx="2056539"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Example:</a:t>
            </a:r>
            <a:endParaRPr/>
          </a:p>
        </p:txBody>
      </p:sp>
      <p:sp>
        <p:nvSpPr>
          <p:cNvPr id="348" name="Google Shape;348;p27"/>
          <p:cNvSpPr txBox="1"/>
          <p:nvPr>
            <p:ph idx="2" type="body"/>
          </p:nvPr>
        </p:nvSpPr>
        <p:spPr>
          <a:xfrm>
            <a:off x="1282535" y="2218783"/>
            <a:ext cx="7393154" cy="4068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number = int(input('Enter a number: '))</a:t>
            </a:r>
            <a:endParaRPr/>
          </a:p>
        </p:txBody>
      </p:sp>
      <p:sp>
        <p:nvSpPr>
          <p:cNvPr id="349" name="Google Shape;349;p27"/>
          <p:cNvSpPr txBox="1"/>
          <p:nvPr>
            <p:ph idx="3" type="body"/>
          </p:nvPr>
        </p:nvSpPr>
        <p:spPr>
          <a:xfrm>
            <a:off x="468314" y="2795097"/>
            <a:ext cx="8207374" cy="2228282"/>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Char char="•"/>
            </a:pPr>
            <a:r>
              <a:rPr b="1" lang="en-US"/>
              <a:t>This statement does the following:</a:t>
            </a:r>
            <a:endParaRPr/>
          </a:p>
          <a:p>
            <a:pPr indent="-284400" lvl="1" marL="742950" rtl="0" algn="l">
              <a:lnSpc>
                <a:spcPct val="100000"/>
              </a:lnSpc>
              <a:spcBef>
                <a:spcPts val="600"/>
              </a:spcBef>
              <a:spcAft>
                <a:spcPts val="0"/>
              </a:spcAft>
              <a:buSzPts val="2400"/>
              <a:buChar char="–"/>
            </a:pPr>
            <a:r>
              <a:rPr lang="en-US"/>
              <a:t>Displays the string </a:t>
            </a:r>
            <a:r>
              <a:rPr lang="en-US">
                <a:latin typeface="Courier New"/>
                <a:ea typeface="Courier New"/>
                <a:cs typeface="Courier New"/>
                <a:sym typeface="Courier New"/>
              </a:rPr>
              <a:t>'Enter a number: '</a:t>
            </a:r>
            <a:endParaRPr/>
          </a:p>
          <a:p>
            <a:pPr indent="-284400" lvl="1" marL="742950" rtl="0" algn="l">
              <a:lnSpc>
                <a:spcPct val="100000"/>
              </a:lnSpc>
              <a:spcBef>
                <a:spcPts val="600"/>
              </a:spcBef>
              <a:spcAft>
                <a:spcPts val="0"/>
              </a:spcAft>
              <a:buSzPts val="2400"/>
              <a:buChar char="–"/>
            </a:pPr>
            <a:r>
              <a:rPr lang="en-US"/>
              <a:t>Reads input, as a string, from the keyboard</a:t>
            </a:r>
            <a:endParaRPr/>
          </a:p>
          <a:p>
            <a:pPr indent="-284400" lvl="1" marL="742950" rtl="0" algn="l">
              <a:lnSpc>
                <a:spcPct val="100000"/>
              </a:lnSpc>
              <a:spcBef>
                <a:spcPts val="600"/>
              </a:spcBef>
              <a:spcAft>
                <a:spcPts val="0"/>
              </a:spcAft>
              <a:buSzPts val="2400"/>
              <a:buChar char="–"/>
            </a:pPr>
            <a:r>
              <a:rPr lang="en-US"/>
              <a:t>Converts the input to an </a:t>
            </a:r>
            <a:r>
              <a:rPr lang="en-US">
                <a:latin typeface="Courier New"/>
                <a:ea typeface="Courier New"/>
                <a:cs typeface="Courier New"/>
                <a:sym typeface="Courier New"/>
              </a:rPr>
              <a:t>int</a:t>
            </a:r>
            <a:endParaRPr/>
          </a:p>
          <a:p>
            <a:pPr indent="-284400" lvl="1" marL="742950" rtl="0" algn="l">
              <a:lnSpc>
                <a:spcPct val="100000"/>
              </a:lnSpc>
              <a:spcBef>
                <a:spcPts val="600"/>
              </a:spcBef>
              <a:spcAft>
                <a:spcPts val="0"/>
              </a:spcAft>
              <a:buSzPts val="2400"/>
              <a:buChar char="–"/>
            </a:pPr>
            <a:r>
              <a:rPr lang="en-US"/>
              <a:t>Assigns the resulting </a:t>
            </a:r>
            <a:r>
              <a:rPr lang="en-US">
                <a:latin typeface="Courier New"/>
                <a:ea typeface="Courier New"/>
                <a:cs typeface="Courier New"/>
                <a:sym typeface="Courier New"/>
              </a:rPr>
              <a:t>int</a:t>
            </a:r>
            <a:r>
              <a:rPr lang="en-US"/>
              <a:t> to the </a:t>
            </a:r>
            <a:r>
              <a:rPr lang="en-US">
                <a:latin typeface="Courier New"/>
                <a:ea typeface="Courier New"/>
                <a:cs typeface="Courier New"/>
                <a:sym typeface="Courier New"/>
              </a:rPr>
              <a:t>number</a:t>
            </a:r>
            <a:r>
              <a:rPr lang="en-US"/>
              <a:t> variable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2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Reading Numbers With the </a:t>
            </a:r>
            <a:r>
              <a:rPr lang="en-US" sz="3200">
                <a:latin typeface="Courier New"/>
                <a:ea typeface="Courier New"/>
                <a:cs typeface="Courier New"/>
                <a:sym typeface="Courier New"/>
              </a:rPr>
              <a:t>input</a:t>
            </a:r>
            <a:r>
              <a:rPr lang="en-US" sz="3200"/>
              <a:t> Function </a:t>
            </a:r>
            <a:r>
              <a:rPr b="0" lang="en-US" sz="2000"/>
              <a:t>(3 of 3)</a:t>
            </a:r>
            <a:endParaRPr sz="3400"/>
          </a:p>
        </p:txBody>
      </p:sp>
      <p:sp>
        <p:nvSpPr>
          <p:cNvPr id="355" name="Google Shape;355;p28"/>
          <p:cNvSpPr txBox="1"/>
          <p:nvPr>
            <p:ph idx="1" type="body"/>
          </p:nvPr>
        </p:nvSpPr>
        <p:spPr>
          <a:xfrm>
            <a:off x="461030" y="1556326"/>
            <a:ext cx="2709682"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200"/>
              <a:buChar char="•"/>
            </a:pPr>
            <a:r>
              <a:rPr b="1" lang="en-US" sz="2200"/>
              <a:t>Example:</a:t>
            </a:r>
            <a:endParaRPr/>
          </a:p>
        </p:txBody>
      </p:sp>
      <p:sp>
        <p:nvSpPr>
          <p:cNvPr id="356" name="Google Shape;356;p28"/>
          <p:cNvSpPr txBox="1"/>
          <p:nvPr>
            <p:ph idx="2" type="body"/>
          </p:nvPr>
        </p:nvSpPr>
        <p:spPr>
          <a:xfrm>
            <a:off x="1270659" y="2218783"/>
            <a:ext cx="7405029" cy="406800"/>
          </a:xfrm>
          <a:prstGeom prst="rect">
            <a:avLst/>
          </a:prstGeom>
          <a:noFill/>
          <a:ln>
            <a:noFill/>
          </a:ln>
        </p:spPr>
        <p:txBody>
          <a:bodyPr anchorCtr="0" anchor="t" bIns="91425" lIns="0" spcFirstLastPara="1" rIns="91425" wrap="square" tIns="0">
            <a:noAutofit/>
          </a:bodyPr>
          <a:lstStyle/>
          <a:p>
            <a:pPr indent="-255600" lvl="0" marL="256032" rtl="0" algn="l">
              <a:lnSpc>
                <a:spcPct val="100000"/>
              </a:lnSpc>
              <a:spcBef>
                <a:spcPts val="0"/>
              </a:spcBef>
              <a:spcAft>
                <a:spcPts val="0"/>
              </a:spcAft>
              <a:buSzPts val="2200"/>
              <a:buFont typeface="Courier New"/>
              <a:buNone/>
            </a:pPr>
            <a:r>
              <a:rPr lang="en-US" sz="2200">
                <a:latin typeface="Courier New"/>
                <a:ea typeface="Courier New"/>
                <a:cs typeface="Courier New"/>
                <a:sym typeface="Courier New"/>
              </a:rPr>
              <a:t>score = float(input('Enter your score: '))</a:t>
            </a:r>
            <a:endParaRPr/>
          </a:p>
        </p:txBody>
      </p:sp>
      <p:sp>
        <p:nvSpPr>
          <p:cNvPr id="357" name="Google Shape;357;p28"/>
          <p:cNvSpPr txBox="1"/>
          <p:nvPr>
            <p:ph idx="3" type="body"/>
          </p:nvPr>
        </p:nvSpPr>
        <p:spPr>
          <a:xfrm>
            <a:off x="468314" y="2795097"/>
            <a:ext cx="8207374" cy="2228282"/>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200"/>
              <a:buChar char="•"/>
            </a:pPr>
            <a:r>
              <a:rPr b="1" lang="en-US" sz="2200"/>
              <a:t>This statement does the following:</a:t>
            </a:r>
            <a:endParaRPr/>
          </a:p>
          <a:p>
            <a:pPr indent="-284400" lvl="1" marL="742950" rtl="0" algn="l">
              <a:lnSpc>
                <a:spcPct val="100000"/>
              </a:lnSpc>
              <a:spcBef>
                <a:spcPts val="600"/>
              </a:spcBef>
              <a:spcAft>
                <a:spcPts val="0"/>
              </a:spcAft>
              <a:buSzPts val="2200"/>
              <a:buChar char="–"/>
            </a:pPr>
            <a:r>
              <a:rPr lang="en-US" sz="2200"/>
              <a:t>Displays the string </a:t>
            </a:r>
            <a:r>
              <a:rPr lang="en-US" sz="2200">
                <a:latin typeface="Courier New"/>
                <a:ea typeface="Courier New"/>
                <a:cs typeface="Courier New"/>
                <a:sym typeface="Courier New"/>
              </a:rPr>
              <a:t>'Enter your score: '</a:t>
            </a:r>
            <a:endParaRPr/>
          </a:p>
          <a:p>
            <a:pPr indent="-284400" lvl="1" marL="742950" rtl="0" algn="l">
              <a:lnSpc>
                <a:spcPct val="100000"/>
              </a:lnSpc>
              <a:spcBef>
                <a:spcPts val="600"/>
              </a:spcBef>
              <a:spcAft>
                <a:spcPts val="0"/>
              </a:spcAft>
              <a:buSzPts val="2200"/>
              <a:buChar char="–"/>
            </a:pPr>
            <a:r>
              <a:rPr lang="en-US" sz="2200"/>
              <a:t>Reads input, as a string, from the keyboard</a:t>
            </a:r>
            <a:endParaRPr/>
          </a:p>
          <a:p>
            <a:pPr indent="-284400" lvl="1" marL="742950" rtl="0" algn="l">
              <a:lnSpc>
                <a:spcPct val="100000"/>
              </a:lnSpc>
              <a:spcBef>
                <a:spcPts val="600"/>
              </a:spcBef>
              <a:spcAft>
                <a:spcPts val="0"/>
              </a:spcAft>
              <a:buSzPts val="2200"/>
              <a:buChar char="–"/>
            </a:pPr>
            <a:r>
              <a:rPr lang="en-US" sz="2200"/>
              <a:t>Converts the input to a </a:t>
            </a:r>
            <a:r>
              <a:rPr lang="en-US" sz="2200">
                <a:latin typeface="Courier New"/>
                <a:ea typeface="Courier New"/>
                <a:cs typeface="Courier New"/>
                <a:sym typeface="Courier New"/>
              </a:rPr>
              <a:t>float</a:t>
            </a:r>
            <a:endParaRPr/>
          </a:p>
          <a:p>
            <a:pPr indent="-284400" lvl="1" marL="742950" rtl="0" algn="l">
              <a:lnSpc>
                <a:spcPct val="100000"/>
              </a:lnSpc>
              <a:spcBef>
                <a:spcPts val="600"/>
              </a:spcBef>
              <a:spcAft>
                <a:spcPts val="0"/>
              </a:spcAft>
              <a:buSzPts val="2200"/>
              <a:buChar char="–"/>
            </a:pPr>
            <a:r>
              <a:rPr lang="en-US" sz="2200"/>
              <a:t>Assigns the resulting </a:t>
            </a:r>
            <a:r>
              <a:rPr lang="en-US" sz="2200">
                <a:latin typeface="Courier New"/>
                <a:ea typeface="Courier New"/>
                <a:cs typeface="Courier New"/>
                <a:sym typeface="Courier New"/>
              </a:rPr>
              <a:t>float</a:t>
            </a:r>
            <a:r>
              <a:rPr lang="en-US" sz="2200"/>
              <a:t> to the </a:t>
            </a:r>
            <a:r>
              <a:rPr lang="en-US" sz="2200">
                <a:latin typeface="Courier New"/>
                <a:ea typeface="Courier New"/>
                <a:cs typeface="Courier New"/>
                <a:sym typeface="Courier New"/>
              </a:rPr>
              <a:t>score</a:t>
            </a:r>
            <a:r>
              <a:rPr lang="en-US" sz="2200"/>
              <a:t> variable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Performing Calculations </a:t>
            </a:r>
            <a:r>
              <a:rPr b="0" lang="en-US" sz="2000"/>
              <a:t>(1 of 3)</a:t>
            </a:r>
            <a:endParaRPr b="0" sz="2000"/>
          </a:p>
        </p:txBody>
      </p:sp>
      <p:sp>
        <p:nvSpPr>
          <p:cNvPr id="363" name="Google Shape;363;p29"/>
          <p:cNvSpPr txBox="1"/>
          <p:nvPr>
            <p:ph idx="1" type="body"/>
          </p:nvPr>
        </p:nvSpPr>
        <p:spPr>
          <a:xfrm>
            <a:off x="457200" y="1556327"/>
            <a:ext cx="8229600" cy="423487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200"/>
              <a:buChar char="•"/>
            </a:pPr>
            <a:r>
              <a:rPr b="1" lang="en-US" sz="2200"/>
              <a:t>Math expression: performs calculation and gives a value</a:t>
            </a:r>
            <a:endParaRPr/>
          </a:p>
          <a:p>
            <a:pPr indent="-284400" lvl="1" marL="742950" rtl="0" algn="l">
              <a:lnSpc>
                <a:spcPct val="100000"/>
              </a:lnSpc>
              <a:spcBef>
                <a:spcPts val="600"/>
              </a:spcBef>
              <a:spcAft>
                <a:spcPts val="0"/>
              </a:spcAft>
              <a:buSzPts val="2200"/>
              <a:buChar char="–"/>
            </a:pPr>
            <a:r>
              <a:rPr b="1" lang="en-US" sz="2200"/>
              <a:t>Math operator</a:t>
            </a:r>
            <a:r>
              <a:rPr lang="en-US" sz="2200"/>
              <a:t>: tool for performing calculation</a:t>
            </a:r>
            <a:endParaRPr/>
          </a:p>
          <a:p>
            <a:pPr indent="-284400" lvl="1" marL="742950" rtl="0" algn="l">
              <a:lnSpc>
                <a:spcPct val="100000"/>
              </a:lnSpc>
              <a:spcBef>
                <a:spcPts val="600"/>
              </a:spcBef>
              <a:spcAft>
                <a:spcPts val="0"/>
              </a:spcAft>
              <a:buSzPts val="2200"/>
              <a:buChar char="–"/>
            </a:pPr>
            <a:r>
              <a:rPr b="1" lang="en-US" sz="2200"/>
              <a:t>Operands</a:t>
            </a:r>
            <a:r>
              <a:rPr lang="en-US" sz="2200"/>
              <a:t>: values surrounding operator</a:t>
            </a:r>
            <a:endParaRPr/>
          </a:p>
          <a:p>
            <a:pPr indent="-230399" lvl="2" marL="1143000" rtl="0" algn="l">
              <a:lnSpc>
                <a:spcPct val="100000"/>
              </a:lnSpc>
              <a:spcBef>
                <a:spcPts val="600"/>
              </a:spcBef>
              <a:spcAft>
                <a:spcPts val="0"/>
              </a:spcAft>
              <a:buSzPts val="2200"/>
              <a:buChar char="▪"/>
            </a:pPr>
            <a:r>
              <a:rPr lang="en-US" sz="2200"/>
              <a:t>Variables can be used as operands</a:t>
            </a:r>
            <a:endParaRPr/>
          </a:p>
          <a:p>
            <a:pPr indent="-284400" lvl="1" marL="742950" rtl="0" algn="l">
              <a:lnSpc>
                <a:spcPct val="100000"/>
              </a:lnSpc>
              <a:spcBef>
                <a:spcPts val="600"/>
              </a:spcBef>
              <a:spcAft>
                <a:spcPts val="0"/>
              </a:spcAft>
              <a:buSzPts val="2200"/>
              <a:buChar char="–"/>
            </a:pPr>
            <a:r>
              <a:rPr lang="en-US" sz="2200"/>
              <a:t>Resulting value typically assigned to variable</a:t>
            </a:r>
            <a:endParaRPr/>
          </a:p>
          <a:p>
            <a:pPr indent="-255600" lvl="0" marL="256032" rtl="0" algn="l">
              <a:lnSpc>
                <a:spcPct val="100000"/>
              </a:lnSpc>
              <a:spcBef>
                <a:spcPts val="1500"/>
              </a:spcBef>
              <a:spcAft>
                <a:spcPts val="0"/>
              </a:spcAft>
              <a:buSzPts val="2200"/>
              <a:buChar char="•"/>
            </a:pPr>
            <a:r>
              <a:rPr b="1" lang="en-US" sz="2200"/>
              <a:t>Two types of division:</a:t>
            </a:r>
            <a:endParaRPr/>
          </a:p>
          <a:p>
            <a:pPr indent="-284400" lvl="1" marL="742950" rtl="0" algn="l">
              <a:lnSpc>
                <a:spcPct val="100000"/>
              </a:lnSpc>
              <a:spcBef>
                <a:spcPts val="600"/>
              </a:spcBef>
              <a:spcAft>
                <a:spcPts val="0"/>
              </a:spcAft>
              <a:buSzPts val="2200"/>
              <a:buChar char="–"/>
            </a:pPr>
            <a:r>
              <a:rPr lang="en-US" sz="2200">
                <a:latin typeface="Courier New"/>
                <a:ea typeface="Courier New"/>
                <a:cs typeface="Courier New"/>
                <a:sym typeface="Courier New"/>
              </a:rPr>
              <a:t>/</a:t>
            </a:r>
            <a:r>
              <a:rPr lang="en-US" sz="2200"/>
              <a:t> operator performs floating point division</a:t>
            </a:r>
            <a:endParaRPr/>
          </a:p>
          <a:p>
            <a:pPr indent="-284400" lvl="1" marL="742950" rtl="0" algn="l">
              <a:lnSpc>
                <a:spcPct val="100000"/>
              </a:lnSpc>
              <a:spcBef>
                <a:spcPts val="600"/>
              </a:spcBef>
              <a:spcAft>
                <a:spcPts val="0"/>
              </a:spcAft>
              <a:buSzPts val="2200"/>
              <a:buChar char="–"/>
            </a:pPr>
            <a:r>
              <a:rPr lang="en-US" sz="2200">
                <a:latin typeface="Courier New"/>
                <a:ea typeface="Courier New"/>
                <a:cs typeface="Courier New"/>
                <a:sym typeface="Courier New"/>
              </a:rPr>
              <a:t>//</a:t>
            </a:r>
            <a:r>
              <a:rPr lang="en-US" sz="2200"/>
              <a:t> operator performs integer division</a:t>
            </a:r>
            <a:endParaRPr/>
          </a:p>
          <a:p>
            <a:pPr indent="-230399" lvl="2" marL="1143000" rtl="0" algn="l">
              <a:lnSpc>
                <a:spcPct val="100000"/>
              </a:lnSpc>
              <a:spcBef>
                <a:spcPts val="600"/>
              </a:spcBef>
              <a:spcAft>
                <a:spcPts val="0"/>
              </a:spcAft>
              <a:buSzPts val="2200"/>
              <a:buChar char="▪"/>
            </a:pPr>
            <a:r>
              <a:rPr lang="en-US" sz="2200"/>
              <a:t>Positive results truncated, negative rounded away from zero</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Performing Calculations </a:t>
            </a:r>
            <a:r>
              <a:rPr b="0" lang="en-US" sz="2000"/>
              <a:t>(2 of 3)</a:t>
            </a:r>
            <a:endParaRPr/>
          </a:p>
        </p:txBody>
      </p:sp>
      <p:sp>
        <p:nvSpPr>
          <p:cNvPr id="369" name="Google Shape;369;p30"/>
          <p:cNvSpPr txBox="1"/>
          <p:nvPr>
            <p:ph idx="1" type="body"/>
          </p:nvPr>
        </p:nvSpPr>
        <p:spPr>
          <a:xfrm>
            <a:off x="457200" y="1556327"/>
            <a:ext cx="2250374" cy="511012"/>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Operators</a:t>
            </a:r>
            <a:endParaRPr/>
          </a:p>
        </p:txBody>
      </p:sp>
      <p:graphicFrame>
        <p:nvGraphicFramePr>
          <p:cNvPr id="370" name="Google Shape;370;p30"/>
          <p:cNvGraphicFramePr/>
          <p:nvPr/>
        </p:nvGraphicFramePr>
        <p:xfrm>
          <a:off x="457200" y="2179638"/>
          <a:ext cx="3000000" cy="3000000"/>
        </p:xfrm>
        <a:graphic>
          <a:graphicData uri="http://schemas.openxmlformats.org/drawingml/2006/table">
            <a:tbl>
              <a:tblPr bandRow="1" firstRow="1">
                <a:noFill/>
                <a:tableStyleId>{3C589FF7-80EE-44A2-8F29-52F48A6C8685}</a:tableStyleId>
              </a:tblPr>
              <a:tblGrid>
                <a:gridCol w="2282925"/>
                <a:gridCol w="1826325"/>
                <a:gridCol w="4109250"/>
              </a:tblGrid>
              <a:tr h="3574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t>Symbol</a:t>
                      </a:r>
                      <a:endParaRPr b="1" sz="1600" u="none" cap="none" strike="noStrike">
                        <a:latin typeface="Calibri"/>
                        <a:ea typeface="Calibri"/>
                        <a:cs typeface="Calibri"/>
                        <a:sym typeface="Calibri"/>
                      </a:endParaRPr>
                    </a:p>
                  </a:txBody>
                  <a:tcPr marT="68400" marB="68400" marR="68575" marL="68575" anchor="ctr">
                    <a:no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t>Operation</a:t>
                      </a:r>
                      <a:endParaRPr b="1" sz="1600" u="none" cap="none" strike="noStrike">
                        <a:latin typeface="Calibri"/>
                        <a:ea typeface="Calibri"/>
                        <a:cs typeface="Calibri"/>
                        <a:sym typeface="Calibri"/>
                      </a:endParaRPr>
                    </a:p>
                  </a:txBody>
                  <a:tcPr marT="68400" marB="68400" marR="68575" marL="68575" anchor="ctr">
                    <a:noFill/>
                  </a:tcPr>
                </a:tc>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t>Description</a:t>
                      </a:r>
                      <a:endParaRPr b="1" sz="1600" u="none" cap="none" strike="noStrike">
                        <a:latin typeface="Calibri"/>
                        <a:ea typeface="Calibri"/>
                        <a:cs typeface="Calibri"/>
                        <a:sym typeface="Calibri"/>
                      </a:endParaRPr>
                    </a:p>
                  </a:txBody>
                  <a:tcPr marT="68400" marB="68400" marR="68575" marL="68575" anchor="ctr">
                    <a:noFill/>
                  </a:tcPr>
                </a:tc>
              </a:tr>
              <a:tr h="357400">
                <a:tc>
                  <a:txBody>
                    <a:bodyPr/>
                    <a:lstStyle/>
                    <a:p>
                      <a:pPr indent="0" lvl="0" marL="0" marR="0" rtl="0" algn="ctr">
                        <a:lnSpc>
                          <a:spcPct val="100000"/>
                        </a:lnSpc>
                        <a:spcBef>
                          <a:spcPts val="0"/>
                        </a:spcBef>
                        <a:spcAft>
                          <a:spcPts val="0"/>
                        </a:spcAft>
                        <a:buClr>
                          <a:srgbClr val="000000"/>
                        </a:buClr>
                        <a:buSzPts val="1600"/>
                        <a:buFont typeface="Courier New"/>
                        <a:buNone/>
                      </a:pPr>
                      <a:r>
                        <a:rPr lang="en-US" sz="1600" u="none" cap="none" strike="noStrike">
                          <a:latin typeface="Courier New"/>
                          <a:ea typeface="Courier New"/>
                          <a:cs typeface="Courier New"/>
                          <a:sym typeface="Courier New"/>
                        </a:rPr>
                        <a:t>+</a:t>
                      </a:r>
                      <a:endParaRPr sz="1600" u="none" cap="none" strike="noStrike">
                        <a:latin typeface="Courier New"/>
                        <a:ea typeface="Courier New"/>
                        <a:cs typeface="Courier New"/>
                        <a:sym typeface="Courier New"/>
                      </a:endParaRPr>
                    </a:p>
                  </a:txBody>
                  <a:tcPr marT="68400" marB="68400" marR="68575" marL="68575">
                    <a:no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Addition</a:t>
                      </a:r>
                      <a:endParaRPr sz="1600" u="none" cap="none" strike="noStrike">
                        <a:latin typeface="Calibri"/>
                        <a:ea typeface="Calibri"/>
                        <a:cs typeface="Calibri"/>
                        <a:sym typeface="Calibri"/>
                      </a:endParaRPr>
                    </a:p>
                  </a:txBody>
                  <a:tcPr marT="68400" marB="68400" marR="68575" marL="68575">
                    <a:no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Adds two numbers</a:t>
                      </a:r>
                      <a:endParaRPr sz="1600" u="none" cap="none" strike="noStrike">
                        <a:latin typeface="Calibri"/>
                        <a:ea typeface="Calibri"/>
                        <a:cs typeface="Calibri"/>
                        <a:sym typeface="Calibri"/>
                      </a:endParaRPr>
                    </a:p>
                  </a:txBody>
                  <a:tcPr marT="68400" marB="68400" marR="68575" marL="68575">
                    <a:noFill/>
                  </a:tcPr>
                </a:tc>
              </a:tr>
              <a:tr h="357400">
                <a:tc>
                  <a:txBody>
                    <a:bodyPr/>
                    <a:lstStyle/>
                    <a:p>
                      <a:pPr indent="0" lvl="0" marL="0" marR="0" rtl="0" algn="ctr">
                        <a:lnSpc>
                          <a:spcPct val="100000"/>
                        </a:lnSpc>
                        <a:spcBef>
                          <a:spcPts val="0"/>
                        </a:spcBef>
                        <a:spcAft>
                          <a:spcPts val="0"/>
                        </a:spcAft>
                        <a:buClr>
                          <a:srgbClr val="000000"/>
                        </a:buClr>
                        <a:buSzPts val="100"/>
                        <a:buFont typeface="Arial"/>
                        <a:buNone/>
                      </a:pPr>
                      <a:r>
                        <a:rPr lang="en-US" sz="100" u="none" cap="none" strike="noStrike">
                          <a:latin typeface="Arial"/>
                          <a:ea typeface="Arial"/>
                          <a:cs typeface="Arial"/>
                          <a:sym typeface="Arial"/>
                        </a:rPr>
                        <a:t>subtraction symbol</a:t>
                      </a:r>
                      <a:endParaRPr sz="1400" u="none" cap="none" strike="noStrike"/>
                    </a:p>
                  </a:txBody>
                  <a:tcPr marT="68400" marB="68400" marR="68575" marL="68575">
                    <a:no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Subtraction</a:t>
                      </a:r>
                      <a:endParaRPr sz="1600" u="none" cap="none" strike="noStrike">
                        <a:latin typeface="Calibri"/>
                        <a:ea typeface="Calibri"/>
                        <a:cs typeface="Calibri"/>
                        <a:sym typeface="Calibri"/>
                      </a:endParaRPr>
                    </a:p>
                  </a:txBody>
                  <a:tcPr marT="68400" marB="68400" marR="68575" marL="68575">
                    <a:no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Subtracts one number from another</a:t>
                      </a:r>
                      <a:endParaRPr sz="1600" u="none" cap="none" strike="noStrike">
                        <a:latin typeface="Calibri"/>
                        <a:ea typeface="Calibri"/>
                        <a:cs typeface="Calibri"/>
                        <a:sym typeface="Calibri"/>
                      </a:endParaRPr>
                    </a:p>
                  </a:txBody>
                  <a:tcPr marT="68400" marB="68400" marR="68575" marL="68575">
                    <a:noFill/>
                  </a:tcPr>
                </a:tc>
              </a:tr>
              <a:tr h="357400">
                <a:tc>
                  <a:txBody>
                    <a:bodyPr/>
                    <a:lstStyle/>
                    <a:p>
                      <a:pPr indent="0" lvl="0" marL="0" marR="0" rtl="0" algn="ctr">
                        <a:lnSpc>
                          <a:spcPct val="100000"/>
                        </a:lnSpc>
                        <a:spcBef>
                          <a:spcPts val="0"/>
                        </a:spcBef>
                        <a:spcAft>
                          <a:spcPts val="0"/>
                        </a:spcAft>
                        <a:buClr>
                          <a:srgbClr val="000000"/>
                        </a:buClr>
                        <a:buSzPts val="1600"/>
                        <a:buFont typeface="Courier New"/>
                        <a:buNone/>
                      </a:pPr>
                      <a:r>
                        <a:rPr lang="en-US" sz="1600" u="none" cap="none" strike="noStrike">
                          <a:latin typeface="Courier New"/>
                          <a:ea typeface="Courier New"/>
                          <a:cs typeface="Courier New"/>
                          <a:sym typeface="Courier New"/>
                        </a:rPr>
                        <a:t>*</a:t>
                      </a:r>
                      <a:endParaRPr sz="1600" u="none" cap="none" strike="noStrike">
                        <a:latin typeface="Courier New"/>
                        <a:ea typeface="Courier New"/>
                        <a:cs typeface="Courier New"/>
                        <a:sym typeface="Courier New"/>
                      </a:endParaRPr>
                    </a:p>
                  </a:txBody>
                  <a:tcPr marT="68400" marB="68400" marR="68575" marL="68575">
                    <a:no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Multiplication</a:t>
                      </a:r>
                      <a:endParaRPr sz="1600" u="none" cap="none" strike="noStrike">
                        <a:latin typeface="Calibri"/>
                        <a:ea typeface="Calibri"/>
                        <a:cs typeface="Calibri"/>
                        <a:sym typeface="Calibri"/>
                      </a:endParaRPr>
                    </a:p>
                  </a:txBody>
                  <a:tcPr marT="68400" marB="68400" marR="68575" marL="68575">
                    <a:no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Multiplies one number by another</a:t>
                      </a:r>
                      <a:endParaRPr sz="1600" u="none" cap="none" strike="noStrike">
                        <a:latin typeface="Calibri"/>
                        <a:ea typeface="Calibri"/>
                        <a:cs typeface="Calibri"/>
                        <a:sym typeface="Calibri"/>
                      </a:endParaRPr>
                    </a:p>
                  </a:txBody>
                  <a:tcPr marT="68400" marB="68400" marR="68575" marL="68575">
                    <a:noFill/>
                  </a:tcPr>
                </a:tc>
              </a:tr>
              <a:tr h="834375">
                <a:tc>
                  <a:txBody>
                    <a:bodyPr/>
                    <a:lstStyle/>
                    <a:p>
                      <a:pPr indent="0" lvl="0" marL="0" marR="0" rtl="0" algn="ctr">
                        <a:lnSpc>
                          <a:spcPct val="100000"/>
                        </a:lnSpc>
                        <a:spcBef>
                          <a:spcPts val="0"/>
                        </a:spcBef>
                        <a:spcAft>
                          <a:spcPts val="0"/>
                        </a:spcAft>
                        <a:buClr>
                          <a:srgbClr val="000000"/>
                        </a:buClr>
                        <a:buSzPts val="1600"/>
                        <a:buFont typeface="Courier New"/>
                        <a:buNone/>
                      </a:pPr>
                      <a:r>
                        <a:rPr lang="en-US" sz="1600" u="none" cap="none" strike="noStrike">
                          <a:latin typeface="Courier New"/>
                          <a:ea typeface="Courier New"/>
                          <a:cs typeface="Courier New"/>
                          <a:sym typeface="Courier New"/>
                        </a:rPr>
                        <a:t>/</a:t>
                      </a:r>
                      <a:endParaRPr sz="1600" u="none" cap="none" strike="noStrike">
                        <a:latin typeface="Courier New"/>
                        <a:ea typeface="Courier New"/>
                        <a:cs typeface="Courier New"/>
                        <a:sym typeface="Courier New"/>
                      </a:endParaRPr>
                    </a:p>
                  </a:txBody>
                  <a:tcPr marT="68400" marB="68400" marR="68575" marL="68575">
                    <a:no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Division</a:t>
                      </a:r>
                      <a:endParaRPr sz="1600" u="none" cap="none" strike="noStrike">
                        <a:latin typeface="Calibri"/>
                        <a:ea typeface="Calibri"/>
                        <a:cs typeface="Calibri"/>
                        <a:sym typeface="Calibri"/>
                      </a:endParaRPr>
                    </a:p>
                  </a:txBody>
                  <a:tcPr marT="68400" marB="68400" marR="68575" marL="68575">
                    <a:no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Divides one number by another and gives the result as a floating-point number</a:t>
                      </a:r>
                      <a:endParaRPr sz="1600" u="none" cap="none" strike="noStrike">
                        <a:latin typeface="Calibri"/>
                        <a:ea typeface="Calibri"/>
                        <a:cs typeface="Calibri"/>
                        <a:sym typeface="Calibri"/>
                      </a:endParaRPr>
                    </a:p>
                  </a:txBody>
                  <a:tcPr marT="68400" marB="68400" marR="68575" marL="68575">
                    <a:noFill/>
                  </a:tcPr>
                </a:tc>
              </a:tr>
              <a:tr h="595900">
                <a:tc>
                  <a:txBody>
                    <a:bodyPr/>
                    <a:lstStyle/>
                    <a:p>
                      <a:pPr indent="0" lvl="0" marL="0" marR="0" rtl="0" algn="ctr">
                        <a:lnSpc>
                          <a:spcPct val="100000"/>
                        </a:lnSpc>
                        <a:spcBef>
                          <a:spcPts val="0"/>
                        </a:spcBef>
                        <a:spcAft>
                          <a:spcPts val="0"/>
                        </a:spcAft>
                        <a:buClr>
                          <a:srgbClr val="000000"/>
                        </a:buClr>
                        <a:buSzPts val="1600"/>
                        <a:buFont typeface="Courier New"/>
                        <a:buNone/>
                      </a:pPr>
                      <a:r>
                        <a:rPr lang="en-US" sz="1600" u="none" cap="none" strike="noStrike">
                          <a:latin typeface="Courier New"/>
                          <a:ea typeface="Courier New"/>
                          <a:cs typeface="Courier New"/>
                          <a:sym typeface="Courier New"/>
                        </a:rPr>
                        <a:t>//</a:t>
                      </a:r>
                      <a:endParaRPr sz="1600" u="none" cap="none" strike="noStrike">
                        <a:latin typeface="Courier New"/>
                        <a:ea typeface="Courier New"/>
                        <a:cs typeface="Courier New"/>
                        <a:sym typeface="Courier New"/>
                      </a:endParaRPr>
                    </a:p>
                  </a:txBody>
                  <a:tcPr marT="68400" marB="68400" marR="68575" marL="68575">
                    <a:no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Integer Division</a:t>
                      </a:r>
                      <a:endParaRPr sz="1600" u="none" cap="none" strike="noStrike">
                        <a:latin typeface="Calibri"/>
                        <a:ea typeface="Calibri"/>
                        <a:cs typeface="Calibri"/>
                        <a:sym typeface="Calibri"/>
                      </a:endParaRPr>
                    </a:p>
                  </a:txBody>
                  <a:tcPr marT="68400" marB="68400" marR="68575" marL="68575">
                    <a:no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Divides one number by another and gives the result as a whole number</a:t>
                      </a:r>
                      <a:endParaRPr sz="1600" u="none" cap="none" strike="noStrike">
                        <a:latin typeface="Calibri"/>
                        <a:ea typeface="Calibri"/>
                        <a:cs typeface="Calibri"/>
                        <a:sym typeface="Calibri"/>
                      </a:endParaRPr>
                    </a:p>
                  </a:txBody>
                  <a:tcPr marT="68400" marB="68400" marR="68575" marL="68575">
                    <a:noFill/>
                  </a:tcPr>
                </a:tc>
              </a:tr>
              <a:tr h="595900">
                <a:tc>
                  <a:txBody>
                    <a:bodyPr/>
                    <a:lstStyle/>
                    <a:p>
                      <a:pPr indent="0" lvl="0" marL="0" marR="0" rtl="0" algn="ctr">
                        <a:lnSpc>
                          <a:spcPct val="100000"/>
                        </a:lnSpc>
                        <a:spcBef>
                          <a:spcPts val="0"/>
                        </a:spcBef>
                        <a:spcAft>
                          <a:spcPts val="0"/>
                        </a:spcAft>
                        <a:buClr>
                          <a:srgbClr val="000000"/>
                        </a:buClr>
                        <a:buSzPts val="1600"/>
                        <a:buFont typeface="Courier New"/>
                        <a:buNone/>
                      </a:pPr>
                      <a:r>
                        <a:rPr lang="en-US" sz="1600" u="none" cap="none" strike="noStrike">
                          <a:latin typeface="Courier New"/>
                          <a:ea typeface="Courier New"/>
                          <a:cs typeface="Courier New"/>
                          <a:sym typeface="Courier New"/>
                        </a:rPr>
                        <a:t>%</a:t>
                      </a:r>
                      <a:endParaRPr sz="1600" u="none" cap="none" strike="noStrike">
                        <a:latin typeface="Courier New"/>
                        <a:ea typeface="Courier New"/>
                        <a:cs typeface="Courier New"/>
                        <a:sym typeface="Courier New"/>
                      </a:endParaRPr>
                    </a:p>
                  </a:txBody>
                  <a:tcPr marT="68400" marB="68400" marR="68575" marL="68575">
                    <a:no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Remainder</a:t>
                      </a:r>
                      <a:endParaRPr sz="1600" u="none" cap="none" strike="noStrike">
                        <a:latin typeface="Calibri"/>
                        <a:ea typeface="Calibri"/>
                        <a:cs typeface="Calibri"/>
                        <a:sym typeface="Calibri"/>
                      </a:endParaRPr>
                    </a:p>
                  </a:txBody>
                  <a:tcPr marT="68400" marB="68400" marR="68575" marL="68575">
                    <a:no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Divides one number by another and gives the remainder</a:t>
                      </a:r>
                      <a:endParaRPr sz="1600" u="none" cap="none" strike="noStrike">
                        <a:latin typeface="Calibri"/>
                        <a:ea typeface="Calibri"/>
                        <a:cs typeface="Calibri"/>
                        <a:sym typeface="Calibri"/>
                      </a:endParaRPr>
                    </a:p>
                  </a:txBody>
                  <a:tcPr marT="68400" marB="68400" marR="68575" marL="68575">
                    <a:noFill/>
                  </a:tcPr>
                </a:tc>
              </a:tr>
              <a:tr h="357400">
                <a:tc>
                  <a:txBody>
                    <a:bodyPr/>
                    <a:lstStyle/>
                    <a:p>
                      <a:pPr indent="0" lvl="0" marL="0" marR="0" rtl="0" algn="ctr">
                        <a:lnSpc>
                          <a:spcPct val="100000"/>
                        </a:lnSpc>
                        <a:spcBef>
                          <a:spcPts val="0"/>
                        </a:spcBef>
                        <a:spcAft>
                          <a:spcPts val="0"/>
                        </a:spcAft>
                        <a:buClr>
                          <a:srgbClr val="000000"/>
                        </a:buClr>
                        <a:buSzPts val="1600"/>
                        <a:buFont typeface="Courier New"/>
                        <a:buNone/>
                      </a:pPr>
                      <a:r>
                        <a:rPr lang="en-US" sz="1600" u="none" cap="none" strike="noStrike">
                          <a:latin typeface="Courier New"/>
                          <a:ea typeface="Courier New"/>
                          <a:cs typeface="Courier New"/>
                          <a:sym typeface="Courier New"/>
                        </a:rPr>
                        <a:t>**</a:t>
                      </a:r>
                      <a:endParaRPr sz="1600" u="none" cap="none" strike="noStrike">
                        <a:latin typeface="Courier New"/>
                        <a:ea typeface="Courier New"/>
                        <a:cs typeface="Courier New"/>
                        <a:sym typeface="Courier New"/>
                      </a:endParaRPr>
                    </a:p>
                  </a:txBody>
                  <a:tcPr marT="68400" marB="68400" marR="68575" marL="68575">
                    <a:no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t>Exponent</a:t>
                      </a:r>
                      <a:endParaRPr sz="1600" u="none" cap="none" strike="noStrike">
                        <a:latin typeface="Calibri"/>
                        <a:ea typeface="Calibri"/>
                        <a:cs typeface="Calibri"/>
                        <a:sym typeface="Calibri"/>
                      </a:endParaRPr>
                    </a:p>
                  </a:txBody>
                  <a:tcPr marT="68400" marB="68400" marR="68575" marL="68575">
                    <a:no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Raises a number to a power</a:t>
                      </a:r>
                      <a:endParaRPr sz="1600" u="none" cap="none" strike="noStrike">
                        <a:latin typeface="Calibri"/>
                        <a:ea typeface="Calibri"/>
                        <a:cs typeface="Calibri"/>
                        <a:sym typeface="Calibri"/>
                      </a:endParaRPr>
                    </a:p>
                  </a:txBody>
                  <a:tcPr marT="68400" marB="68400" marR="68575" marL="68575">
                    <a:noFill/>
                  </a:tcPr>
                </a:tc>
              </a:tr>
            </a:tbl>
          </a:graphicData>
        </a:graphic>
      </p:graphicFrame>
      <p:pic>
        <p:nvPicPr>
          <p:cNvPr id="371" name="Google Shape;371;p30"/>
          <p:cNvPicPr preferRelativeResize="0"/>
          <p:nvPr/>
        </p:nvPicPr>
        <p:blipFill rotWithShape="1">
          <a:blip r:embed="rId3">
            <a:alphaModFix/>
          </a:blip>
          <a:srcRect b="0" l="0" r="0" t="0"/>
          <a:stretch/>
        </p:blipFill>
        <p:spPr>
          <a:xfrm>
            <a:off x="1510569" y="3012135"/>
            <a:ext cx="169037" cy="135230"/>
          </a:xfrm>
          <a:prstGeom prst="rect">
            <a:avLst/>
          </a:prstGeom>
          <a:solidFill>
            <a:schemeClr val="lt1"/>
          </a:solid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Performing Calculations </a:t>
            </a:r>
            <a:r>
              <a:rPr b="0" lang="en-US" sz="2000"/>
              <a:t>(3 of 3)</a:t>
            </a:r>
            <a:endParaRPr/>
          </a:p>
        </p:txBody>
      </p:sp>
      <p:sp>
        <p:nvSpPr>
          <p:cNvPr id="377" name="Google Shape;377;p31"/>
          <p:cNvSpPr txBox="1"/>
          <p:nvPr>
            <p:ph idx="1" type="body"/>
          </p:nvPr>
        </p:nvSpPr>
        <p:spPr>
          <a:xfrm>
            <a:off x="457200" y="1556327"/>
            <a:ext cx="8229600" cy="3280716"/>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Two types of division: floating-point and integer</a:t>
            </a:r>
            <a:endParaRPr/>
          </a:p>
          <a:p>
            <a:pPr indent="-284400" lvl="1" marL="742950" rtl="0" algn="l">
              <a:lnSpc>
                <a:spcPct val="100000"/>
              </a:lnSpc>
              <a:spcBef>
                <a:spcPts val="600"/>
              </a:spcBef>
              <a:spcAft>
                <a:spcPts val="0"/>
              </a:spcAft>
              <a:buSzPts val="2400"/>
              <a:buChar char="–"/>
            </a:pPr>
            <a:r>
              <a:rPr lang="en-US"/>
              <a:t>The </a:t>
            </a:r>
            <a:r>
              <a:rPr lang="en-US">
                <a:latin typeface="Courier New"/>
                <a:ea typeface="Courier New"/>
                <a:cs typeface="Courier New"/>
                <a:sym typeface="Courier New"/>
              </a:rPr>
              <a:t>/</a:t>
            </a:r>
            <a:r>
              <a:rPr lang="en-US"/>
              <a:t> operator performs floating point division</a:t>
            </a:r>
            <a:endParaRPr/>
          </a:p>
          <a:p>
            <a:pPr indent="-230399" lvl="2" marL="1143000" rtl="0" algn="l">
              <a:lnSpc>
                <a:spcPct val="100000"/>
              </a:lnSpc>
              <a:spcBef>
                <a:spcPts val="600"/>
              </a:spcBef>
              <a:spcAft>
                <a:spcPts val="0"/>
              </a:spcAft>
              <a:buSzPts val="2400"/>
              <a:buChar char="▪"/>
            </a:pPr>
            <a:r>
              <a:rPr lang="en-US"/>
              <a:t>Gives the result as a floating-point number</a:t>
            </a:r>
            <a:endParaRPr/>
          </a:p>
          <a:p>
            <a:pPr indent="-284400" lvl="1" marL="742950" rtl="0" algn="l">
              <a:lnSpc>
                <a:spcPct val="100000"/>
              </a:lnSpc>
              <a:spcBef>
                <a:spcPts val="600"/>
              </a:spcBef>
              <a:spcAft>
                <a:spcPts val="0"/>
              </a:spcAft>
              <a:buSzPts val="2400"/>
              <a:buChar char="–"/>
            </a:pPr>
            <a:r>
              <a:rPr lang="en-US"/>
              <a:t>The </a:t>
            </a:r>
            <a:r>
              <a:rPr lang="en-US">
                <a:latin typeface="Courier New"/>
                <a:ea typeface="Courier New"/>
                <a:cs typeface="Courier New"/>
                <a:sym typeface="Courier New"/>
              </a:rPr>
              <a:t>//</a:t>
            </a:r>
            <a:r>
              <a:rPr lang="en-US"/>
              <a:t> operator performs integer division</a:t>
            </a:r>
            <a:endParaRPr/>
          </a:p>
          <a:p>
            <a:pPr indent="-230399" lvl="2" marL="1143000" rtl="0" algn="l">
              <a:lnSpc>
                <a:spcPct val="100000"/>
              </a:lnSpc>
              <a:spcBef>
                <a:spcPts val="600"/>
              </a:spcBef>
              <a:spcAft>
                <a:spcPts val="0"/>
              </a:spcAft>
              <a:buSzPts val="2400"/>
              <a:buChar char="▪"/>
            </a:pPr>
            <a:r>
              <a:rPr lang="en-US"/>
              <a:t>Gives the result as an integer</a:t>
            </a:r>
            <a:endParaRPr/>
          </a:p>
          <a:p>
            <a:pPr indent="-230399" lvl="2" marL="1143000" rtl="0" algn="l">
              <a:lnSpc>
                <a:spcPct val="100000"/>
              </a:lnSpc>
              <a:spcBef>
                <a:spcPts val="600"/>
              </a:spcBef>
              <a:spcAft>
                <a:spcPts val="0"/>
              </a:spcAft>
              <a:buSzPts val="2400"/>
              <a:buChar char="▪"/>
            </a:pPr>
            <a:r>
              <a:rPr lang="en-US"/>
              <a:t>Positive results are truncated</a:t>
            </a:r>
            <a:endParaRPr/>
          </a:p>
          <a:p>
            <a:pPr indent="-230399" lvl="2" marL="1143000" rtl="0" algn="l">
              <a:lnSpc>
                <a:spcPct val="100000"/>
              </a:lnSpc>
              <a:spcBef>
                <a:spcPts val="600"/>
              </a:spcBef>
              <a:spcAft>
                <a:spcPts val="0"/>
              </a:spcAft>
              <a:buSzPts val="2400"/>
              <a:buChar char="▪"/>
            </a:pPr>
            <a:r>
              <a:rPr lang="en-US"/>
              <a:t>Negative results are rounded away from zero</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3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Operator Precedence and Grouping With Parentheses</a:t>
            </a:r>
            <a:endParaRPr sz="3200"/>
          </a:p>
        </p:txBody>
      </p:sp>
      <p:sp>
        <p:nvSpPr>
          <p:cNvPr id="383" name="Google Shape;383;p32"/>
          <p:cNvSpPr txBox="1"/>
          <p:nvPr>
            <p:ph idx="1" type="body"/>
          </p:nvPr>
        </p:nvSpPr>
        <p:spPr>
          <a:xfrm>
            <a:off x="457200" y="1552575"/>
            <a:ext cx="4392000" cy="468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200"/>
              <a:buChar char="•"/>
            </a:pPr>
            <a:r>
              <a:rPr b="1" lang="en-US" sz="2200"/>
              <a:t>Python operator precedence:</a:t>
            </a:r>
            <a:endParaRPr/>
          </a:p>
        </p:txBody>
      </p:sp>
      <p:sp>
        <p:nvSpPr>
          <p:cNvPr id="384" name="Google Shape;384;p32"/>
          <p:cNvSpPr txBox="1"/>
          <p:nvPr>
            <p:ph idx="2" type="body"/>
          </p:nvPr>
        </p:nvSpPr>
        <p:spPr>
          <a:xfrm>
            <a:off x="470451" y="2077624"/>
            <a:ext cx="5436000" cy="360000"/>
          </a:xfrm>
          <a:prstGeom prst="rect">
            <a:avLst/>
          </a:prstGeom>
          <a:noFill/>
          <a:ln>
            <a:noFill/>
          </a:ln>
        </p:spPr>
        <p:txBody>
          <a:bodyPr anchorCtr="0" anchor="t" bIns="91425" lIns="91425" spcFirstLastPara="1" rIns="91425" wrap="square" tIns="0">
            <a:noAutofit/>
          </a:bodyPr>
          <a:lstStyle/>
          <a:p>
            <a:pPr indent="-432000" lvl="1" marL="741600" rtl="0" algn="l">
              <a:lnSpc>
                <a:spcPct val="100000"/>
              </a:lnSpc>
              <a:spcBef>
                <a:spcPts val="0"/>
              </a:spcBef>
              <a:spcAft>
                <a:spcPts val="0"/>
              </a:spcAft>
              <a:buSzPts val="2200"/>
              <a:buFont typeface="Arial"/>
              <a:buAutoNum type="arabicPeriod"/>
            </a:pPr>
            <a:r>
              <a:rPr lang="en-US" sz="2200"/>
              <a:t>Operations enclosed in parentheses</a:t>
            </a:r>
            <a:endParaRPr/>
          </a:p>
        </p:txBody>
      </p:sp>
      <p:sp>
        <p:nvSpPr>
          <p:cNvPr id="385" name="Google Shape;385;p32"/>
          <p:cNvSpPr txBox="1"/>
          <p:nvPr>
            <p:ph idx="3" type="body"/>
          </p:nvPr>
        </p:nvSpPr>
        <p:spPr>
          <a:xfrm>
            <a:off x="457200" y="2559777"/>
            <a:ext cx="7380000" cy="360000"/>
          </a:xfrm>
          <a:prstGeom prst="rect">
            <a:avLst/>
          </a:prstGeom>
          <a:noFill/>
          <a:ln>
            <a:noFill/>
          </a:ln>
        </p:spPr>
        <p:txBody>
          <a:bodyPr anchorCtr="0" anchor="t" bIns="91425" lIns="91425" spcFirstLastPara="1" rIns="91425" wrap="square" tIns="0">
            <a:noAutofit/>
          </a:bodyPr>
          <a:lstStyle/>
          <a:p>
            <a:pPr indent="-230399" lvl="2" marL="1143000" rtl="0" algn="l">
              <a:lnSpc>
                <a:spcPct val="100000"/>
              </a:lnSpc>
              <a:spcBef>
                <a:spcPts val="0"/>
              </a:spcBef>
              <a:spcAft>
                <a:spcPts val="0"/>
              </a:spcAft>
              <a:buSzPts val="2200"/>
              <a:buChar char="▪"/>
            </a:pPr>
            <a:r>
              <a:rPr lang="en-US" sz="2200"/>
              <a:t>Forces operations to be performed before others</a:t>
            </a:r>
            <a:endParaRPr/>
          </a:p>
        </p:txBody>
      </p:sp>
      <p:sp>
        <p:nvSpPr>
          <p:cNvPr id="386" name="Google Shape;386;p32"/>
          <p:cNvSpPr txBox="1"/>
          <p:nvPr>
            <p:ph idx="4" type="body"/>
          </p:nvPr>
        </p:nvSpPr>
        <p:spPr>
          <a:xfrm>
            <a:off x="457200" y="3015884"/>
            <a:ext cx="7380000" cy="1104854"/>
          </a:xfrm>
          <a:prstGeom prst="rect">
            <a:avLst/>
          </a:prstGeom>
          <a:noFill/>
          <a:ln>
            <a:noFill/>
          </a:ln>
        </p:spPr>
        <p:txBody>
          <a:bodyPr anchorCtr="0" anchor="t" bIns="91425" lIns="91425" spcFirstLastPara="1" rIns="91425" wrap="square" tIns="0">
            <a:noAutofit/>
          </a:bodyPr>
          <a:lstStyle/>
          <a:p>
            <a:pPr indent="-432000" lvl="1" marL="741600" rtl="0" algn="l">
              <a:lnSpc>
                <a:spcPct val="100000"/>
              </a:lnSpc>
              <a:spcBef>
                <a:spcPts val="0"/>
              </a:spcBef>
              <a:spcAft>
                <a:spcPts val="0"/>
              </a:spcAft>
              <a:buSzPts val="2200"/>
              <a:buFont typeface="Arial"/>
              <a:buAutoNum type="arabicPeriod" startAt="2"/>
            </a:pPr>
            <a:r>
              <a:rPr lang="en-US" sz="2200"/>
              <a:t>Exponentiation (</a:t>
            </a:r>
            <a:r>
              <a:rPr lang="en-US" sz="2200">
                <a:latin typeface="Courier New"/>
                <a:ea typeface="Courier New"/>
                <a:cs typeface="Courier New"/>
                <a:sym typeface="Courier New"/>
              </a:rPr>
              <a:t>**</a:t>
            </a:r>
            <a:r>
              <a:rPr lang="en-US" sz="2200"/>
              <a:t>)</a:t>
            </a:r>
            <a:endParaRPr/>
          </a:p>
          <a:p>
            <a:pPr indent="-432000" lvl="1" marL="741600" rtl="0" algn="l">
              <a:lnSpc>
                <a:spcPct val="100000"/>
              </a:lnSpc>
              <a:spcBef>
                <a:spcPts val="600"/>
              </a:spcBef>
              <a:spcAft>
                <a:spcPts val="0"/>
              </a:spcAft>
              <a:buSzPts val="2200"/>
              <a:buFont typeface="Arial"/>
              <a:buAutoNum type="arabicPeriod" startAt="2"/>
            </a:pPr>
            <a:r>
              <a:rPr lang="en-US" sz="2200"/>
              <a:t>Multiplication (</a:t>
            </a:r>
            <a:r>
              <a:rPr lang="en-US" sz="2200">
                <a:latin typeface="Courier New"/>
                <a:ea typeface="Courier New"/>
                <a:cs typeface="Courier New"/>
                <a:sym typeface="Courier New"/>
              </a:rPr>
              <a:t>*</a:t>
            </a:r>
            <a:r>
              <a:rPr lang="en-US" sz="2200"/>
              <a:t>), division (</a:t>
            </a:r>
            <a:r>
              <a:rPr lang="en-US" sz="2200">
                <a:latin typeface="Courier New"/>
                <a:ea typeface="Courier New"/>
                <a:cs typeface="Courier New"/>
                <a:sym typeface="Courier New"/>
              </a:rPr>
              <a:t>/</a:t>
            </a:r>
            <a:r>
              <a:rPr lang="en-US" sz="2200"/>
              <a:t> and </a:t>
            </a:r>
            <a:r>
              <a:rPr lang="en-US" sz="2200">
                <a:latin typeface="Courier New"/>
                <a:ea typeface="Courier New"/>
                <a:cs typeface="Courier New"/>
                <a:sym typeface="Courier New"/>
              </a:rPr>
              <a:t>//</a:t>
            </a:r>
            <a:r>
              <a:rPr lang="en-US" sz="2200"/>
              <a:t>), and remainder (</a:t>
            </a:r>
            <a:r>
              <a:rPr lang="en-US" sz="2200">
                <a:latin typeface="Courier New"/>
                <a:ea typeface="Courier New"/>
                <a:cs typeface="Courier New"/>
                <a:sym typeface="Courier New"/>
              </a:rPr>
              <a:t>%</a:t>
            </a:r>
            <a:r>
              <a:rPr lang="en-US" sz="2200"/>
              <a:t>)</a:t>
            </a:r>
            <a:endParaRPr/>
          </a:p>
        </p:txBody>
      </p:sp>
      <p:sp>
        <p:nvSpPr>
          <p:cNvPr id="387" name="Google Shape;387;p32"/>
          <p:cNvSpPr txBox="1"/>
          <p:nvPr>
            <p:ph idx="4" type="body"/>
          </p:nvPr>
        </p:nvSpPr>
        <p:spPr>
          <a:xfrm>
            <a:off x="457201" y="4192275"/>
            <a:ext cx="4392000" cy="367849"/>
          </a:xfrm>
          <a:prstGeom prst="rect">
            <a:avLst/>
          </a:prstGeom>
          <a:noFill/>
          <a:ln>
            <a:noFill/>
          </a:ln>
        </p:spPr>
        <p:txBody>
          <a:bodyPr anchorCtr="0" anchor="t" bIns="91425" lIns="91425" spcFirstLastPara="1" rIns="91425" wrap="square" tIns="0">
            <a:noAutofit/>
          </a:bodyPr>
          <a:lstStyle/>
          <a:p>
            <a:pPr indent="-432000" lvl="1" marL="741600" rtl="0" algn="l">
              <a:lnSpc>
                <a:spcPct val="100000"/>
              </a:lnSpc>
              <a:spcBef>
                <a:spcPts val="0"/>
              </a:spcBef>
              <a:spcAft>
                <a:spcPts val="0"/>
              </a:spcAft>
              <a:buSzPts val="2200"/>
              <a:buFont typeface="Arial"/>
              <a:buAutoNum type="arabicPeriod" startAt="4"/>
            </a:pPr>
            <a:r>
              <a:rPr lang="en-US" sz="2200"/>
              <a:t>Addition (</a:t>
            </a:r>
            <a:r>
              <a:rPr lang="en-US" sz="2200">
                <a:latin typeface="Courier New"/>
                <a:ea typeface="Courier New"/>
                <a:cs typeface="Courier New"/>
                <a:sym typeface="Courier New"/>
              </a:rPr>
              <a:t>+</a:t>
            </a:r>
            <a:r>
              <a:rPr lang="en-US" sz="2200"/>
              <a:t>) and subtraction</a:t>
            </a:r>
            <a:endParaRPr sz="2200"/>
          </a:p>
        </p:txBody>
      </p:sp>
      <p:pic>
        <p:nvPicPr>
          <p:cNvPr descr=", subtraction symbol," id="388" name="Google Shape;388;p32"/>
          <p:cNvPicPr preferRelativeResize="0"/>
          <p:nvPr/>
        </p:nvPicPr>
        <p:blipFill rotWithShape="1">
          <a:blip r:embed="rId3">
            <a:alphaModFix/>
          </a:blip>
          <a:srcRect b="0" l="0" r="0" t="0"/>
          <a:stretch/>
        </p:blipFill>
        <p:spPr>
          <a:xfrm>
            <a:off x="4901011" y="4189894"/>
            <a:ext cx="410748" cy="365109"/>
          </a:xfrm>
          <a:prstGeom prst="rect">
            <a:avLst/>
          </a:prstGeom>
          <a:noFill/>
          <a:ln>
            <a:noFill/>
          </a:ln>
        </p:spPr>
      </p:pic>
      <p:sp>
        <p:nvSpPr>
          <p:cNvPr id="389" name="Google Shape;389;p32"/>
          <p:cNvSpPr txBox="1"/>
          <p:nvPr>
            <p:ph idx="6" type="body"/>
          </p:nvPr>
        </p:nvSpPr>
        <p:spPr>
          <a:xfrm>
            <a:off x="457200" y="4674430"/>
            <a:ext cx="8218488" cy="972000"/>
          </a:xfrm>
          <a:prstGeom prst="rect">
            <a:avLst/>
          </a:prstGeom>
          <a:noFill/>
          <a:ln>
            <a:noFill/>
          </a:ln>
        </p:spPr>
        <p:txBody>
          <a:bodyPr anchorCtr="0" anchor="t" bIns="91425" lIns="90000" spcFirstLastPara="1" rIns="91425" wrap="square" tIns="0">
            <a:noAutofit/>
          </a:bodyPr>
          <a:lstStyle/>
          <a:p>
            <a:pPr indent="-255600" lvl="0" marL="256032" rtl="0" algn="l">
              <a:lnSpc>
                <a:spcPct val="100000"/>
              </a:lnSpc>
              <a:spcBef>
                <a:spcPts val="0"/>
              </a:spcBef>
              <a:spcAft>
                <a:spcPts val="0"/>
              </a:spcAft>
              <a:buSzPts val="2200"/>
              <a:buChar char="•"/>
            </a:pPr>
            <a:r>
              <a:rPr b="1" lang="en-US" sz="2200"/>
              <a:t>Higher precedence performed first</a:t>
            </a:r>
            <a:endParaRPr/>
          </a:p>
          <a:p>
            <a:pPr indent="-284400" lvl="1" marL="742950" rtl="0" algn="l">
              <a:lnSpc>
                <a:spcPct val="100000"/>
              </a:lnSpc>
              <a:spcBef>
                <a:spcPts val="600"/>
              </a:spcBef>
              <a:spcAft>
                <a:spcPts val="0"/>
              </a:spcAft>
              <a:buSzPts val="2200"/>
              <a:buChar char="–"/>
            </a:pPr>
            <a:r>
              <a:rPr lang="en-US" sz="2200"/>
              <a:t>Same precedence operators execute from left to right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The Exponent Operator and the Remainder Operator</a:t>
            </a:r>
            <a:endParaRPr sz="3200"/>
          </a:p>
        </p:txBody>
      </p:sp>
      <p:sp>
        <p:nvSpPr>
          <p:cNvPr id="395" name="Google Shape;395;p33"/>
          <p:cNvSpPr txBox="1"/>
          <p:nvPr>
            <p:ph idx="1" type="body"/>
          </p:nvPr>
        </p:nvSpPr>
        <p:spPr>
          <a:xfrm>
            <a:off x="457200" y="1556327"/>
            <a:ext cx="8229600" cy="370147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Exponent operator (</a:t>
            </a:r>
            <a:r>
              <a:rPr b="1" lang="en-US">
                <a:latin typeface="Courier New"/>
                <a:ea typeface="Courier New"/>
                <a:cs typeface="Courier New"/>
                <a:sym typeface="Courier New"/>
              </a:rPr>
              <a:t>**</a:t>
            </a:r>
            <a:r>
              <a:rPr b="1" lang="en-US"/>
              <a:t>): Raises a number to a power</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x ** y = x</a:t>
            </a:r>
            <a:r>
              <a:rPr baseline="30000" lang="en-US">
                <a:latin typeface="Courier New"/>
                <a:ea typeface="Courier New"/>
                <a:cs typeface="Courier New"/>
                <a:sym typeface="Courier New"/>
              </a:rPr>
              <a:t>y</a:t>
            </a:r>
            <a:endParaRPr baseline="30000"/>
          </a:p>
          <a:p>
            <a:pPr indent="-255600" lvl="0" marL="256032" rtl="0" algn="l">
              <a:lnSpc>
                <a:spcPct val="100000"/>
              </a:lnSpc>
              <a:spcBef>
                <a:spcPts val="1500"/>
              </a:spcBef>
              <a:spcAft>
                <a:spcPts val="0"/>
              </a:spcAft>
              <a:buSzPts val="2400"/>
              <a:buChar char="•"/>
            </a:pPr>
            <a:r>
              <a:rPr b="1" lang="en-US"/>
              <a:t>Remainder operator (</a:t>
            </a:r>
            <a:r>
              <a:rPr b="1" lang="en-US">
                <a:latin typeface="Courier New"/>
                <a:ea typeface="Courier New"/>
                <a:cs typeface="Courier New"/>
                <a:sym typeface="Courier New"/>
              </a:rPr>
              <a:t>%</a:t>
            </a:r>
            <a:r>
              <a:rPr b="1" lang="en-US"/>
              <a:t>): Performs division and returns the remainder</a:t>
            </a:r>
            <a:endParaRPr/>
          </a:p>
          <a:p>
            <a:pPr indent="-284400" lvl="1" marL="742950" rtl="0" algn="l">
              <a:lnSpc>
                <a:spcPct val="100000"/>
              </a:lnSpc>
              <a:spcBef>
                <a:spcPts val="600"/>
              </a:spcBef>
              <a:spcAft>
                <a:spcPts val="0"/>
              </a:spcAft>
              <a:buSzPts val="2400"/>
              <a:buChar char="–"/>
            </a:pPr>
            <a:r>
              <a:rPr lang="en-US"/>
              <a:t>a.k.a. modulus operator</a:t>
            </a:r>
            <a:endParaRPr/>
          </a:p>
          <a:p>
            <a:pPr indent="-284400" lvl="1" marL="742950" rtl="0" algn="l">
              <a:lnSpc>
                <a:spcPct val="100000"/>
              </a:lnSpc>
              <a:spcBef>
                <a:spcPts val="600"/>
              </a:spcBef>
              <a:spcAft>
                <a:spcPts val="0"/>
              </a:spcAft>
              <a:buSzPts val="2400"/>
              <a:buChar char="–"/>
            </a:pPr>
            <a:r>
              <a:rPr lang="en-US"/>
              <a:t>e.g., </a:t>
            </a:r>
            <a:r>
              <a:rPr lang="en-US">
                <a:latin typeface="Courier New"/>
                <a:ea typeface="Courier New"/>
                <a:cs typeface="Courier New"/>
                <a:sym typeface="Courier New"/>
              </a:rPr>
              <a:t>4%2=0, 5%2=1</a:t>
            </a:r>
            <a:endParaRPr/>
          </a:p>
          <a:p>
            <a:pPr indent="-284400" lvl="1" marL="742950" rtl="0" algn="l">
              <a:lnSpc>
                <a:spcPct val="100000"/>
              </a:lnSpc>
              <a:spcBef>
                <a:spcPts val="600"/>
              </a:spcBef>
              <a:spcAft>
                <a:spcPts val="0"/>
              </a:spcAft>
              <a:buSzPts val="2400"/>
              <a:buChar char="–"/>
            </a:pPr>
            <a:r>
              <a:rPr lang="en-US"/>
              <a:t>Typically used to convert times and distances, and to detect odd or even numbers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Converting Math Formulas to Programming Statements</a:t>
            </a:r>
            <a:endParaRPr sz="3200"/>
          </a:p>
        </p:txBody>
      </p:sp>
      <p:sp>
        <p:nvSpPr>
          <p:cNvPr id="401" name="Google Shape;401;p34"/>
          <p:cNvSpPr txBox="1"/>
          <p:nvPr>
            <p:ph idx="1" type="body"/>
          </p:nvPr>
        </p:nvSpPr>
        <p:spPr>
          <a:xfrm>
            <a:off x="457200" y="1556327"/>
            <a:ext cx="8229600" cy="2565099"/>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Operator required for any mathematical operation </a:t>
            </a:r>
            <a:endParaRPr/>
          </a:p>
          <a:p>
            <a:pPr indent="-255600" lvl="0" marL="256032" rtl="0" algn="l">
              <a:lnSpc>
                <a:spcPct val="100000"/>
              </a:lnSpc>
              <a:spcBef>
                <a:spcPts val="1500"/>
              </a:spcBef>
              <a:spcAft>
                <a:spcPts val="0"/>
              </a:spcAft>
              <a:buSzPts val="2400"/>
              <a:buChar char="•"/>
            </a:pPr>
            <a:r>
              <a:rPr b="1" lang="en-US"/>
              <a:t>When converting mathematical expression to programming statement:</a:t>
            </a:r>
            <a:endParaRPr/>
          </a:p>
          <a:p>
            <a:pPr indent="-284400" lvl="1" marL="742950" rtl="0" algn="l">
              <a:lnSpc>
                <a:spcPct val="100000"/>
              </a:lnSpc>
              <a:spcBef>
                <a:spcPts val="600"/>
              </a:spcBef>
              <a:spcAft>
                <a:spcPts val="0"/>
              </a:spcAft>
              <a:buSzPts val="2400"/>
              <a:buChar char="–"/>
            </a:pPr>
            <a:r>
              <a:rPr lang="en-US"/>
              <a:t>May need to add multiplication operators</a:t>
            </a:r>
            <a:endParaRPr/>
          </a:p>
          <a:p>
            <a:pPr indent="-284400" lvl="1" marL="742950" rtl="0" algn="l">
              <a:lnSpc>
                <a:spcPct val="100000"/>
              </a:lnSpc>
              <a:spcBef>
                <a:spcPts val="600"/>
              </a:spcBef>
              <a:spcAft>
                <a:spcPts val="0"/>
              </a:spcAft>
              <a:buSzPts val="2400"/>
              <a:buChar char="–"/>
            </a:pPr>
            <a:r>
              <a:rPr lang="en-US"/>
              <a:t>May need to insert parentheses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Mixed-Type Expressions and Data Type Conversion</a:t>
            </a:r>
            <a:endParaRPr sz="3200"/>
          </a:p>
        </p:txBody>
      </p:sp>
      <p:sp>
        <p:nvSpPr>
          <p:cNvPr id="407" name="Google Shape;407;p35"/>
          <p:cNvSpPr txBox="1"/>
          <p:nvPr>
            <p:ph idx="1" type="body"/>
          </p:nvPr>
        </p:nvSpPr>
        <p:spPr>
          <a:xfrm>
            <a:off x="457200" y="1556327"/>
            <a:ext cx="8116784" cy="4075847"/>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Data type resulting from math operation depends on data types of operands</a:t>
            </a:r>
            <a:endParaRPr/>
          </a:p>
          <a:p>
            <a:pPr indent="-284400" lvl="1" marL="742950" rtl="0" algn="l">
              <a:lnSpc>
                <a:spcPct val="100000"/>
              </a:lnSpc>
              <a:spcBef>
                <a:spcPts val="600"/>
              </a:spcBef>
              <a:spcAft>
                <a:spcPts val="0"/>
              </a:spcAft>
              <a:buSzPts val="2400"/>
              <a:buChar char="–"/>
            </a:pPr>
            <a:r>
              <a:rPr lang="en-US"/>
              <a:t>Two </a:t>
            </a:r>
            <a:r>
              <a:rPr lang="en-US">
                <a:latin typeface="Courier New"/>
                <a:ea typeface="Courier New"/>
                <a:cs typeface="Courier New"/>
                <a:sym typeface="Courier New"/>
              </a:rPr>
              <a:t>int</a:t>
            </a:r>
            <a:r>
              <a:rPr lang="en-US"/>
              <a:t> values: result is an </a:t>
            </a:r>
            <a:r>
              <a:rPr lang="en-US">
                <a:latin typeface="Courier New"/>
                <a:ea typeface="Courier New"/>
                <a:cs typeface="Courier New"/>
                <a:sym typeface="Courier New"/>
              </a:rPr>
              <a:t>int</a:t>
            </a:r>
            <a:endParaRPr/>
          </a:p>
          <a:p>
            <a:pPr indent="-284400" lvl="1" marL="742950" rtl="0" algn="l">
              <a:lnSpc>
                <a:spcPct val="100000"/>
              </a:lnSpc>
              <a:spcBef>
                <a:spcPts val="600"/>
              </a:spcBef>
              <a:spcAft>
                <a:spcPts val="0"/>
              </a:spcAft>
              <a:buSzPts val="2400"/>
              <a:buChar char="–"/>
            </a:pPr>
            <a:r>
              <a:rPr lang="en-US"/>
              <a:t>Two </a:t>
            </a:r>
            <a:r>
              <a:rPr lang="en-US">
                <a:latin typeface="Courier New"/>
                <a:ea typeface="Courier New"/>
                <a:cs typeface="Courier New"/>
                <a:sym typeface="Courier New"/>
              </a:rPr>
              <a:t>float</a:t>
            </a:r>
            <a:r>
              <a:rPr lang="en-US"/>
              <a:t> values: result is a </a:t>
            </a:r>
            <a:r>
              <a:rPr lang="en-US">
                <a:latin typeface="Courier New"/>
                <a:ea typeface="Courier New"/>
                <a:cs typeface="Courier New"/>
                <a:sym typeface="Courier New"/>
              </a:rPr>
              <a:t>float</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int</a:t>
            </a:r>
            <a:r>
              <a:rPr lang="en-US"/>
              <a:t> and </a:t>
            </a:r>
            <a:r>
              <a:rPr lang="en-US">
                <a:latin typeface="Courier New"/>
                <a:ea typeface="Courier New"/>
                <a:cs typeface="Courier New"/>
                <a:sym typeface="Courier New"/>
              </a:rPr>
              <a:t>float</a:t>
            </a:r>
            <a:r>
              <a:rPr lang="en-US"/>
              <a:t>: </a:t>
            </a:r>
            <a:r>
              <a:rPr lang="en-US">
                <a:latin typeface="Courier New"/>
                <a:ea typeface="Courier New"/>
                <a:cs typeface="Courier New"/>
                <a:sym typeface="Courier New"/>
              </a:rPr>
              <a:t>int</a:t>
            </a:r>
            <a:r>
              <a:rPr lang="en-US"/>
              <a:t> temporarily converted to </a:t>
            </a:r>
            <a:r>
              <a:rPr lang="en-US">
                <a:latin typeface="Courier New"/>
                <a:ea typeface="Courier New"/>
                <a:cs typeface="Courier New"/>
                <a:sym typeface="Courier New"/>
              </a:rPr>
              <a:t>float</a:t>
            </a:r>
            <a:r>
              <a:rPr lang="en-US"/>
              <a:t>, result of the operation is a </a:t>
            </a:r>
            <a:r>
              <a:rPr lang="en-US">
                <a:latin typeface="Courier New"/>
                <a:ea typeface="Courier New"/>
                <a:cs typeface="Courier New"/>
                <a:sym typeface="Courier New"/>
              </a:rPr>
              <a:t>float</a:t>
            </a:r>
            <a:endParaRPr/>
          </a:p>
          <a:p>
            <a:pPr indent="-230399" lvl="2" marL="1143000" rtl="0" algn="l">
              <a:lnSpc>
                <a:spcPct val="100000"/>
              </a:lnSpc>
              <a:spcBef>
                <a:spcPts val="600"/>
              </a:spcBef>
              <a:spcAft>
                <a:spcPts val="0"/>
              </a:spcAft>
              <a:buSzPts val="2400"/>
              <a:buChar char="▪"/>
            </a:pPr>
            <a:r>
              <a:rPr lang="en-US"/>
              <a:t>Mixed-type expression</a:t>
            </a:r>
            <a:endParaRPr/>
          </a:p>
          <a:p>
            <a:pPr indent="-284400" lvl="1" marL="742950" rtl="0" algn="l">
              <a:lnSpc>
                <a:spcPct val="100000"/>
              </a:lnSpc>
              <a:spcBef>
                <a:spcPts val="600"/>
              </a:spcBef>
              <a:spcAft>
                <a:spcPts val="0"/>
              </a:spcAft>
              <a:buSzPts val="2400"/>
              <a:buChar char="–"/>
            </a:pPr>
            <a:r>
              <a:rPr lang="en-US"/>
              <a:t>Type conversion of </a:t>
            </a:r>
            <a:r>
              <a:rPr lang="en-US">
                <a:latin typeface="Courier New"/>
                <a:ea typeface="Courier New"/>
                <a:cs typeface="Courier New"/>
                <a:sym typeface="Courier New"/>
              </a:rPr>
              <a:t>float</a:t>
            </a:r>
            <a:r>
              <a:rPr lang="en-US"/>
              <a:t> to </a:t>
            </a:r>
            <a:r>
              <a:rPr lang="en-US">
                <a:latin typeface="Courier New"/>
                <a:ea typeface="Courier New"/>
                <a:cs typeface="Courier New"/>
                <a:sym typeface="Courier New"/>
              </a:rPr>
              <a:t>int</a:t>
            </a:r>
            <a:r>
              <a:rPr lang="en-US"/>
              <a:t> causes truncation of fractional part</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6"/>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Breaking Long Statements Into Multiple Lines </a:t>
            </a:r>
            <a:r>
              <a:rPr b="0" lang="en-US" sz="2000"/>
              <a:t>(1 of 2)</a:t>
            </a:r>
            <a:endParaRPr b="0" sz="2000"/>
          </a:p>
        </p:txBody>
      </p:sp>
      <p:sp>
        <p:nvSpPr>
          <p:cNvPr id="413" name="Google Shape;413;p36"/>
          <p:cNvSpPr txBox="1"/>
          <p:nvPr>
            <p:ph idx="1" type="body"/>
          </p:nvPr>
        </p:nvSpPr>
        <p:spPr>
          <a:xfrm>
            <a:off x="457200" y="1556327"/>
            <a:ext cx="8229600" cy="1800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Long statements cannot be viewed on screen without scrolling and cannot be printed without cutting off</a:t>
            </a:r>
            <a:endParaRPr/>
          </a:p>
          <a:p>
            <a:pPr indent="-255600" lvl="0" marL="256032" rtl="0" algn="l">
              <a:lnSpc>
                <a:spcPct val="100000"/>
              </a:lnSpc>
              <a:spcBef>
                <a:spcPts val="1500"/>
              </a:spcBef>
              <a:spcAft>
                <a:spcPts val="0"/>
              </a:spcAft>
              <a:buSzPts val="2400"/>
              <a:buChar char="•"/>
            </a:pPr>
            <a:r>
              <a:rPr b="1" lang="en-US"/>
              <a:t>Multiline continuation character (</a:t>
            </a:r>
            <a:r>
              <a:rPr b="1" lang="en-US">
                <a:latin typeface="Courier New"/>
                <a:ea typeface="Courier New"/>
                <a:cs typeface="Courier New"/>
                <a:sym typeface="Courier New"/>
              </a:rPr>
              <a:t>\</a:t>
            </a:r>
            <a:r>
              <a:rPr b="1" lang="en-US"/>
              <a:t>): Allows to break a statement into multiple lines</a:t>
            </a:r>
            <a:endParaRPr/>
          </a:p>
        </p:txBody>
      </p:sp>
      <p:sp>
        <p:nvSpPr>
          <p:cNvPr id="414" name="Google Shape;414;p36"/>
          <p:cNvSpPr txBox="1"/>
          <p:nvPr>
            <p:ph idx="2" type="body"/>
          </p:nvPr>
        </p:nvSpPr>
        <p:spPr>
          <a:xfrm>
            <a:off x="457200" y="3481596"/>
            <a:ext cx="8229600" cy="1024145"/>
          </a:xfrm>
          <a:prstGeom prst="rect">
            <a:avLst/>
          </a:prstGeom>
          <a:noFill/>
          <a:ln>
            <a:noFill/>
          </a:ln>
        </p:spPr>
        <p:txBody>
          <a:bodyPr anchorCtr="0" anchor="t" bIns="91425" lIns="91425" spcFirstLastPara="1" rIns="91425" wrap="square" tIns="91425">
            <a:noAutofit/>
          </a:bodyPr>
          <a:lstStyle/>
          <a:p>
            <a:pPr indent="-177800" lvl="2" marL="1092200"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result = var1 * 2 + var2 * 3 + \</a:t>
            </a:r>
            <a:endParaRPr/>
          </a:p>
          <a:p>
            <a:pPr indent="-177800" lvl="2" marL="1092200" rtl="0" algn="l">
              <a:lnSpc>
                <a:spcPct val="100000"/>
              </a:lnSpc>
              <a:spcBef>
                <a:spcPts val="600"/>
              </a:spcBef>
              <a:spcAft>
                <a:spcPts val="0"/>
              </a:spcAft>
              <a:buSzPts val="2400"/>
              <a:buFont typeface="Courier New"/>
              <a:buNone/>
            </a:pPr>
            <a:r>
              <a:rPr lang="en-US">
                <a:latin typeface="Courier New"/>
                <a:ea typeface="Courier New"/>
                <a:cs typeface="Courier New"/>
                <a:sym typeface="Courier New"/>
              </a:rPr>
              <a:t>         var3 * 4 + var4 * 5</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7"/>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Breaking Long Statements Into Multiple Lines </a:t>
            </a:r>
            <a:r>
              <a:rPr b="0" lang="en-US" sz="2000"/>
              <a:t>(2 of 2)</a:t>
            </a:r>
            <a:endParaRPr sz="3200"/>
          </a:p>
        </p:txBody>
      </p:sp>
      <p:sp>
        <p:nvSpPr>
          <p:cNvPr id="420" name="Google Shape;420;p37"/>
          <p:cNvSpPr txBox="1"/>
          <p:nvPr>
            <p:ph idx="1" type="body"/>
          </p:nvPr>
        </p:nvSpPr>
        <p:spPr>
          <a:xfrm>
            <a:off x="457200" y="1556327"/>
            <a:ext cx="8229600" cy="756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000"/>
              <a:buChar char="•"/>
            </a:pPr>
            <a:r>
              <a:rPr b="1" lang="en-US" sz="2000"/>
              <a:t>Any part of a statement that is enclosed in parentheses can be broken without the line continuation character.</a:t>
            </a:r>
            <a:endParaRPr sz="2000"/>
          </a:p>
        </p:txBody>
      </p:sp>
      <p:sp>
        <p:nvSpPr>
          <p:cNvPr id="421" name="Google Shape;421;p37"/>
          <p:cNvSpPr txBox="1"/>
          <p:nvPr>
            <p:ph idx="2" type="body"/>
          </p:nvPr>
        </p:nvSpPr>
        <p:spPr>
          <a:xfrm>
            <a:off x="457200" y="2438401"/>
            <a:ext cx="8229600" cy="2952750"/>
          </a:xfrm>
          <a:prstGeom prst="rect">
            <a:avLst/>
          </a:prstGeom>
          <a:noFill/>
          <a:ln>
            <a:noFill/>
          </a:ln>
        </p:spPr>
        <p:txBody>
          <a:bodyPr anchorCtr="0" anchor="t" bIns="91425" lIns="91425" spcFirstLastPara="1" rIns="91425" wrap="square" tIns="91425">
            <a:noAutofit/>
          </a:bodyPr>
          <a:lstStyle/>
          <a:p>
            <a:pPr indent="-177800" lvl="2" marL="1092200" rtl="0" algn="l">
              <a:lnSpc>
                <a:spcPct val="100000"/>
              </a:lnSpc>
              <a:spcBef>
                <a:spcPts val="0"/>
              </a:spcBef>
              <a:spcAft>
                <a:spcPts val="0"/>
              </a:spcAft>
              <a:buSzPts val="2000"/>
              <a:buFont typeface="Courier New"/>
              <a:buNone/>
            </a:pPr>
            <a:r>
              <a:rPr lang="en-US" sz="2000">
                <a:latin typeface="Courier New"/>
                <a:ea typeface="Courier New"/>
                <a:cs typeface="Courier New"/>
                <a:sym typeface="Courier New"/>
              </a:rPr>
              <a:t>print("Monday's sales are", monday,</a:t>
            </a:r>
            <a:endParaRPr/>
          </a:p>
          <a:p>
            <a:pPr indent="-177800" lvl="2" marL="1092200" rtl="0" algn="l">
              <a:lnSpc>
                <a:spcPct val="100000"/>
              </a:lnSpc>
              <a:spcBef>
                <a:spcPts val="600"/>
              </a:spcBef>
              <a:spcAft>
                <a:spcPts val="0"/>
              </a:spcAft>
              <a:buSzPts val="2000"/>
              <a:buFont typeface="Courier New"/>
              <a:buNone/>
            </a:pPr>
            <a:r>
              <a:rPr lang="en-US" sz="2000">
                <a:latin typeface="Courier New"/>
                <a:ea typeface="Courier New"/>
                <a:cs typeface="Courier New"/>
                <a:sym typeface="Courier New"/>
              </a:rPr>
              <a:t>      "and Tuesday's sales are", tuesday,</a:t>
            </a:r>
            <a:endParaRPr/>
          </a:p>
          <a:p>
            <a:pPr indent="-177800" lvl="2" marL="1092200" rtl="0" algn="l">
              <a:lnSpc>
                <a:spcPct val="100000"/>
              </a:lnSpc>
              <a:spcBef>
                <a:spcPts val="600"/>
              </a:spcBef>
              <a:spcAft>
                <a:spcPts val="0"/>
              </a:spcAft>
              <a:buSzPts val="2000"/>
              <a:buFont typeface="Courier New"/>
              <a:buNone/>
            </a:pPr>
            <a:r>
              <a:rPr lang="en-US" sz="2000">
                <a:latin typeface="Courier New"/>
                <a:ea typeface="Courier New"/>
                <a:cs typeface="Courier New"/>
                <a:sym typeface="Courier New"/>
              </a:rPr>
              <a:t>      "and Wednesday's sales are", Wednesday)</a:t>
            </a:r>
            <a:endParaRPr/>
          </a:p>
          <a:p>
            <a:pPr indent="-177800" lvl="2" marL="1092200" rtl="0" algn="l">
              <a:lnSpc>
                <a:spcPct val="100000"/>
              </a:lnSpc>
              <a:spcBef>
                <a:spcPts val="2100"/>
              </a:spcBef>
              <a:spcAft>
                <a:spcPts val="0"/>
              </a:spcAft>
              <a:buSzPts val="2000"/>
              <a:buFont typeface="Courier New"/>
              <a:buNone/>
            </a:pPr>
            <a:r>
              <a:rPr lang="en-US" sz="2000">
                <a:latin typeface="Courier New"/>
                <a:ea typeface="Courier New"/>
                <a:cs typeface="Courier New"/>
                <a:sym typeface="Courier New"/>
              </a:rPr>
              <a:t>total = (value1 + value2 +</a:t>
            </a:r>
            <a:endParaRPr/>
          </a:p>
          <a:p>
            <a:pPr indent="-177800" lvl="2" marL="1092200" rtl="0" algn="l">
              <a:lnSpc>
                <a:spcPct val="100000"/>
              </a:lnSpc>
              <a:spcBef>
                <a:spcPts val="600"/>
              </a:spcBef>
              <a:spcAft>
                <a:spcPts val="0"/>
              </a:spcAft>
              <a:buSzPts val="2000"/>
              <a:buFont typeface="Courier New"/>
              <a:buNone/>
            </a:pPr>
            <a:r>
              <a:rPr lang="en-US" sz="2000">
                <a:latin typeface="Courier New"/>
                <a:ea typeface="Courier New"/>
                <a:cs typeface="Courier New"/>
                <a:sym typeface="Courier New"/>
              </a:rPr>
              <a:t>         value3 + value4 +</a:t>
            </a:r>
            <a:endParaRPr/>
          </a:p>
          <a:p>
            <a:pPr indent="-177800" lvl="2" marL="1092200" rtl="0" algn="l">
              <a:lnSpc>
                <a:spcPct val="100000"/>
              </a:lnSpc>
              <a:spcBef>
                <a:spcPts val="600"/>
              </a:spcBef>
              <a:spcAft>
                <a:spcPts val="0"/>
              </a:spcAft>
              <a:buSzPts val="2000"/>
              <a:buFont typeface="Courier New"/>
              <a:buNone/>
            </a:pPr>
            <a:r>
              <a:rPr lang="en-US" sz="2000">
                <a:latin typeface="Courier New"/>
                <a:ea typeface="Courier New"/>
                <a:cs typeface="Courier New"/>
                <a:sym typeface="Courier New"/>
              </a:rPr>
              <a:t>         value5 + value6)</a:t>
            </a:r>
            <a:endParaRPr sz="20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8"/>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String Concatenation </a:t>
            </a:r>
            <a:r>
              <a:rPr b="0" lang="en-US" sz="2000"/>
              <a:t>(1 of 2)</a:t>
            </a:r>
            <a:endParaRPr b="0" sz="2000"/>
          </a:p>
        </p:txBody>
      </p:sp>
      <p:sp>
        <p:nvSpPr>
          <p:cNvPr id="427" name="Google Shape;427;p38"/>
          <p:cNvSpPr txBox="1"/>
          <p:nvPr>
            <p:ph idx="1" type="body"/>
          </p:nvPr>
        </p:nvSpPr>
        <p:spPr>
          <a:xfrm>
            <a:off x="457200" y="1556327"/>
            <a:ext cx="8229600" cy="1097279"/>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To append one string to the end of another string</a:t>
            </a:r>
            <a:endParaRPr/>
          </a:p>
          <a:p>
            <a:pPr indent="-255600" lvl="0" marL="256032" rtl="0" algn="l">
              <a:lnSpc>
                <a:spcPct val="100000"/>
              </a:lnSpc>
              <a:spcBef>
                <a:spcPts val="1500"/>
              </a:spcBef>
              <a:spcAft>
                <a:spcPts val="0"/>
              </a:spcAft>
              <a:buSzPts val="2400"/>
              <a:buChar char="•"/>
            </a:pPr>
            <a:r>
              <a:rPr b="1" lang="en-US"/>
              <a:t>Use the </a:t>
            </a:r>
            <a:r>
              <a:rPr b="1" lang="en-US">
                <a:latin typeface="Courier New"/>
                <a:ea typeface="Courier New"/>
                <a:cs typeface="Courier New"/>
                <a:sym typeface="Courier New"/>
              </a:rPr>
              <a:t>+</a:t>
            </a:r>
            <a:r>
              <a:rPr b="1" lang="en-US"/>
              <a:t> operator to concatenate strings</a:t>
            </a:r>
            <a:endParaRPr b="1" sz="2000"/>
          </a:p>
        </p:txBody>
      </p:sp>
      <p:sp>
        <p:nvSpPr>
          <p:cNvPr id="428" name="Google Shape;428;p38"/>
          <p:cNvSpPr txBox="1"/>
          <p:nvPr>
            <p:ph idx="2" type="body"/>
          </p:nvPr>
        </p:nvSpPr>
        <p:spPr>
          <a:xfrm>
            <a:off x="987736" y="2817770"/>
            <a:ext cx="7168527" cy="173976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message = 'Hello ' + 'world'</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print(message)</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Hello world</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9"/>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String Concatenation </a:t>
            </a:r>
            <a:r>
              <a:rPr b="0" lang="en-US" sz="2000"/>
              <a:t>(2 of 2)</a:t>
            </a:r>
            <a:endParaRPr/>
          </a:p>
        </p:txBody>
      </p:sp>
      <p:sp>
        <p:nvSpPr>
          <p:cNvPr id="434" name="Google Shape;434;p39"/>
          <p:cNvSpPr txBox="1"/>
          <p:nvPr>
            <p:ph idx="1" type="body"/>
          </p:nvPr>
        </p:nvSpPr>
        <p:spPr>
          <a:xfrm>
            <a:off x="457200" y="1552575"/>
            <a:ext cx="8218488" cy="432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1800"/>
              <a:buChar char="•"/>
            </a:pPr>
            <a:r>
              <a:rPr b="1" lang="en-US" sz="1800"/>
              <a:t>You can use string concatenation to break up a long string literal</a:t>
            </a:r>
            <a:endParaRPr/>
          </a:p>
        </p:txBody>
      </p:sp>
      <p:sp>
        <p:nvSpPr>
          <p:cNvPr id="435" name="Google Shape;435;p39"/>
          <p:cNvSpPr txBox="1"/>
          <p:nvPr>
            <p:ph idx="2" type="body"/>
          </p:nvPr>
        </p:nvSpPr>
        <p:spPr>
          <a:xfrm>
            <a:off x="1674421" y="2247622"/>
            <a:ext cx="5309579" cy="972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print('Enter the amount of ' +</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'sales for each day and ' +</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'press Enter.')</a:t>
            </a:r>
            <a:endParaRPr/>
          </a:p>
        </p:txBody>
      </p:sp>
      <p:sp>
        <p:nvSpPr>
          <p:cNvPr id="436" name="Google Shape;436;p39"/>
          <p:cNvSpPr txBox="1"/>
          <p:nvPr>
            <p:ph idx="3" type="body"/>
          </p:nvPr>
        </p:nvSpPr>
        <p:spPr>
          <a:xfrm>
            <a:off x="2402740" y="3505919"/>
            <a:ext cx="4327407" cy="432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1800"/>
              <a:buNone/>
            </a:pPr>
            <a:r>
              <a:rPr lang="en-US" sz="1800"/>
              <a:t>This statement will display the following:</a:t>
            </a:r>
            <a:endParaRPr/>
          </a:p>
        </p:txBody>
      </p:sp>
      <p:sp>
        <p:nvSpPr>
          <p:cNvPr id="437" name="Google Shape;437;p39"/>
          <p:cNvSpPr txBox="1"/>
          <p:nvPr>
            <p:ph idx="4" type="body"/>
          </p:nvPr>
        </p:nvSpPr>
        <p:spPr>
          <a:xfrm>
            <a:off x="457200" y="4259952"/>
            <a:ext cx="8218488" cy="432000"/>
          </a:xfrm>
          <a:prstGeom prst="rect">
            <a:avLst/>
          </a:prstGeom>
          <a:noFill/>
          <a:ln>
            <a:noFill/>
          </a:ln>
        </p:spPr>
        <p:txBody>
          <a:bodyPr anchorCtr="0" anchor="t" bIns="91425" lIns="91425" spcFirstLastPara="1" rIns="91425" wrap="square" tIns="91425">
            <a:noAutofit/>
          </a:bodyPr>
          <a:lstStyle/>
          <a:p>
            <a:pPr indent="0" lvl="0" marL="432" rtl="0" algn="l">
              <a:lnSpc>
                <a:spcPct val="100000"/>
              </a:lnSpc>
              <a:spcBef>
                <a:spcPts val="0"/>
              </a:spcBef>
              <a:spcAft>
                <a:spcPts val="0"/>
              </a:spcAft>
              <a:buSzPts val="1800"/>
              <a:buNone/>
            </a:pPr>
            <a:r>
              <a:rPr lang="en-US" sz="1800">
                <a:latin typeface="Courier New"/>
                <a:ea typeface="Courier New"/>
                <a:cs typeface="Courier New"/>
                <a:sym typeface="Courier New"/>
              </a:rPr>
              <a:t>Enter the amount of sales for each day and press Enter.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0"/>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Implicit String Literal Concatenation </a:t>
            </a:r>
            <a:r>
              <a:rPr b="0" lang="en-US" sz="2000"/>
              <a:t>(1 of 2)</a:t>
            </a:r>
            <a:endParaRPr b="0" sz="2000"/>
          </a:p>
        </p:txBody>
      </p:sp>
      <p:sp>
        <p:nvSpPr>
          <p:cNvPr id="443" name="Google Shape;443;p40"/>
          <p:cNvSpPr txBox="1"/>
          <p:nvPr>
            <p:ph idx="1" type="body"/>
          </p:nvPr>
        </p:nvSpPr>
        <p:spPr>
          <a:xfrm>
            <a:off x="457200" y="1556327"/>
            <a:ext cx="8229600" cy="900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Two or more string literals written adjacent to each other are implicitly concatenated into a single string</a:t>
            </a:r>
            <a:endParaRPr/>
          </a:p>
        </p:txBody>
      </p:sp>
      <p:sp>
        <p:nvSpPr>
          <p:cNvPr id="444" name="Google Shape;444;p40"/>
          <p:cNvSpPr txBox="1"/>
          <p:nvPr>
            <p:ph idx="2" type="body"/>
          </p:nvPr>
        </p:nvSpPr>
        <p:spPr>
          <a:xfrm>
            <a:off x="1003299" y="2700005"/>
            <a:ext cx="6264399" cy="1351296"/>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my_str = 'one' 'two' 'three'</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print(my_str)</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onetwothree</a:t>
            </a:r>
            <a:endParaRPr>
              <a:latin typeface="Courier New"/>
              <a:ea typeface="Courier New"/>
              <a:cs typeface="Courier New"/>
              <a:sym typeface="Courier New"/>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Implicit String Literal Concatenation </a:t>
            </a:r>
            <a:r>
              <a:rPr b="0" lang="en-US" sz="2000"/>
              <a:t>(2 of 2)</a:t>
            </a:r>
            <a:endParaRPr sz="3200"/>
          </a:p>
        </p:txBody>
      </p:sp>
      <p:sp>
        <p:nvSpPr>
          <p:cNvPr id="450" name="Google Shape;450;p41"/>
          <p:cNvSpPr txBox="1"/>
          <p:nvPr>
            <p:ph idx="1" type="body"/>
          </p:nvPr>
        </p:nvSpPr>
        <p:spPr>
          <a:xfrm>
            <a:off x="1603170" y="1552575"/>
            <a:ext cx="5380728" cy="952086"/>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print('Enter the amount of '</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'sales for each day and '</a:t>
            </a:r>
            <a:endParaRPr/>
          </a:p>
          <a:p>
            <a:pPr indent="-255600" lvl="0" marL="256032" rtl="0" algn="l">
              <a:lnSpc>
                <a:spcPct val="100000"/>
              </a:lnSpc>
              <a:spcBef>
                <a:spcPts val="0"/>
              </a:spcBef>
              <a:spcAft>
                <a:spcPts val="0"/>
              </a:spcAft>
              <a:buSzPts val="1800"/>
              <a:buFont typeface="Courier New"/>
              <a:buNone/>
            </a:pPr>
            <a:r>
              <a:rPr lang="en-US" sz="1800">
                <a:latin typeface="Courier New"/>
                <a:ea typeface="Courier New"/>
                <a:cs typeface="Courier New"/>
                <a:sym typeface="Courier New"/>
              </a:rPr>
              <a:t>      'press Enter.')</a:t>
            </a:r>
            <a:endParaRPr/>
          </a:p>
        </p:txBody>
      </p:sp>
      <p:sp>
        <p:nvSpPr>
          <p:cNvPr id="451" name="Google Shape;451;p41"/>
          <p:cNvSpPr txBox="1"/>
          <p:nvPr>
            <p:ph idx="2" type="body"/>
          </p:nvPr>
        </p:nvSpPr>
        <p:spPr>
          <a:xfrm>
            <a:off x="2459927" y="2756078"/>
            <a:ext cx="4212000" cy="324000"/>
          </a:xfrm>
          <a:prstGeom prst="rect">
            <a:avLst/>
          </a:prstGeom>
          <a:noFill/>
          <a:ln>
            <a:noFill/>
          </a:ln>
        </p:spPr>
        <p:txBody>
          <a:bodyPr anchorCtr="0" anchor="t" bIns="91425" lIns="0" spcFirstLastPara="1" rIns="91425" wrap="square" tIns="0">
            <a:noAutofit/>
          </a:bodyPr>
          <a:lstStyle/>
          <a:p>
            <a:pPr indent="0" lvl="0" marL="432" rtl="0" algn="l">
              <a:lnSpc>
                <a:spcPct val="100000"/>
              </a:lnSpc>
              <a:spcBef>
                <a:spcPts val="0"/>
              </a:spcBef>
              <a:spcAft>
                <a:spcPts val="0"/>
              </a:spcAft>
              <a:buSzPts val="1800"/>
              <a:buNone/>
            </a:pPr>
            <a:r>
              <a:rPr lang="en-US" sz="1800"/>
              <a:t>This statement will display the following:</a:t>
            </a:r>
            <a:endParaRPr/>
          </a:p>
        </p:txBody>
      </p:sp>
      <p:sp>
        <p:nvSpPr>
          <p:cNvPr id="452" name="Google Shape;452;p41"/>
          <p:cNvSpPr txBox="1"/>
          <p:nvPr>
            <p:ph idx="3" type="body"/>
          </p:nvPr>
        </p:nvSpPr>
        <p:spPr>
          <a:xfrm>
            <a:off x="457200" y="3573569"/>
            <a:ext cx="8218488" cy="396000"/>
          </a:xfrm>
          <a:prstGeom prst="rect">
            <a:avLst/>
          </a:prstGeom>
          <a:noFill/>
          <a:ln>
            <a:noFill/>
          </a:ln>
        </p:spPr>
        <p:txBody>
          <a:bodyPr anchorCtr="0" anchor="t" bIns="91425" lIns="91425" spcFirstLastPara="1" rIns="91425" wrap="square" tIns="0">
            <a:noAutofit/>
          </a:bodyPr>
          <a:lstStyle/>
          <a:p>
            <a:pPr indent="0" lvl="0" marL="432" rtl="0" algn="l">
              <a:lnSpc>
                <a:spcPct val="100000"/>
              </a:lnSpc>
              <a:spcBef>
                <a:spcPts val="0"/>
              </a:spcBef>
              <a:spcAft>
                <a:spcPts val="0"/>
              </a:spcAft>
              <a:buSzPts val="1800"/>
              <a:buNone/>
            </a:pPr>
            <a:r>
              <a:rPr lang="en-US" sz="1800">
                <a:latin typeface="Courier New"/>
                <a:ea typeface="Courier New"/>
                <a:cs typeface="Courier New"/>
                <a:sym typeface="Courier New"/>
              </a:rPr>
              <a:t>Enter the amount of sales for each day and press Enter.</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4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More About the </a:t>
            </a:r>
            <a:r>
              <a:rPr lang="en-US">
                <a:latin typeface="Courier New"/>
                <a:ea typeface="Courier New"/>
                <a:cs typeface="Courier New"/>
                <a:sym typeface="Courier New"/>
              </a:rPr>
              <a:t>print</a:t>
            </a:r>
            <a:r>
              <a:rPr lang="en-US"/>
              <a:t> Function </a:t>
            </a:r>
            <a:r>
              <a:rPr b="0" lang="en-US" sz="2000"/>
              <a:t>(1 of 2)</a:t>
            </a:r>
            <a:endParaRPr b="0" sz="2000"/>
          </a:p>
        </p:txBody>
      </p:sp>
      <p:sp>
        <p:nvSpPr>
          <p:cNvPr id="458" name="Google Shape;458;p42"/>
          <p:cNvSpPr txBox="1"/>
          <p:nvPr>
            <p:ph idx="1" type="body"/>
          </p:nvPr>
        </p:nvSpPr>
        <p:spPr>
          <a:xfrm>
            <a:off x="457200" y="1556327"/>
            <a:ext cx="8229600" cy="366337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latin typeface="Courier New"/>
                <a:ea typeface="Courier New"/>
                <a:cs typeface="Courier New"/>
                <a:sym typeface="Courier New"/>
              </a:rPr>
              <a:t>print </a:t>
            </a:r>
            <a:r>
              <a:rPr b="1" lang="en-US"/>
              <a:t>function displays line of output </a:t>
            </a:r>
            <a:endParaRPr/>
          </a:p>
          <a:p>
            <a:pPr indent="-284400" lvl="1" marL="742950" rtl="0" algn="l">
              <a:lnSpc>
                <a:spcPct val="100000"/>
              </a:lnSpc>
              <a:spcBef>
                <a:spcPts val="600"/>
              </a:spcBef>
              <a:spcAft>
                <a:spcPts val="0"/>
              </a:spcAft>
              <a:buSzPts val="2400"/>
              <a:buChar char="–"/>
            </a:pPr>
            <a:r>
              <a:rPr lang="en-US"/>
              <a:t>Newline character at end of printed data</a:t>
            </a:r>
            <a:endParaRPr/>
          </a:p>
          <a:p>
            <a:pPr indent="-284400" lvl="1" marL="742950" rtl="0" algn="l">
              <a:lnSpc>
                <a:spcPct val="100000"/>
              </a:lnSpc>
              <a:spcBef>
                <a:spcPts val="600"/>
              </a:spcBef>
              <a:spcAft>
                <a:spcPts val="0"/>
              </a:spcAft>
              <a:buSzPts val="2400"/>
              <a:buChar char="–"/>
            </a:pPr>
            <a:r>
              <a:rPr lang="en-US"/>
              <a:t>Special argument </a:t>
            </a:r>
            <a:r>
              <a:rPr lang="en-US">
                <a:latin typeface="Courier New"/>
                <a:ea typeface="Courier New"/>
                <a:cs typeface="Courier New"/>
                <a:sym typeface="Courier New"/>
              </a:rPr>
              <a:t>end='</a:t>
            </a:r>
            <a:r>
              <a:rPr i="1" lang="en-US">
                <a:latin typeface="Courier New"/>
                <a:ea typeface="Courier New"/>
                <a:cs typeface="Courier New"/>
                <a:sym typeface="Courier New"/>
              </a:rPr>
              <a:t>delimiter</a:t>
            </a:r>
            <a:r>
              <a:rPr lang="en-US">
                <a:latin typeface="Courier New"/>
                <a:ea typeface="Courier New"/>
                <a:cs typeface="Courier New"/>
                <a:sym typeface="Courier New"/>
              </a:rPr>
              <a:t>'</a:t>
            </a:r>
            <a:r>
              <a:rPr lang="en-US"/>
              <a:t> causes </a:t>
            </a:r>
            <a:r>
              <a:rPr lang="en-US">
                <a:latin typeface="Courier New"/>
                <a:ea typeface="Courier New"/>
                <a:cs typeface="Courier New"/>
                <a:sym typeface="Courier New"/>
              </a:rPr>
              <a:t>print</a:t>
            </a:r>
            <a:r>
              <a:rPr lang="en-US"/>
              <a:t> to place </a:t>
            </a:r>
            <a:r>
              <a:rPr i="1" lang="en-US">
                <a:latin typeface="Courier New"/>
                <a:ea typeface="Courier New"/>
                <a:cs typeface="Courier New"/>
                <a:sym typeface="Courier New"/>
              </a:rPr>
              <a:t>delimiter</a:t>
            </a:r>
            <a:r>
              <a:rPr lang="en-US"/>
              <a:t> at end of data instead of newline character</a:t>
            </a:r>
            <a:endParaRPr/>
          </a:p>
          <a:p>
            <a:pPr indent="-255600" lvl="0" marL="256032" rtl="0" algn="l">
              <a:lnSpc>
                <a:spcPct val="100000"/>
              </a:lnSpc>
              <a:spcBef>
                <a:spcPts val="1500"/>
              </a:spcBef>
              <a:spcAft>
                <a:spcPts val="0"/>
              </a:spcAft>
              <a:buSzPts val="2400"/>
              <a:buChar char="•"/>
            </a:pPr>
            <a:r>
              <a:rPr b="1" lang="en-US">
                <a:latin typeface="Courier New"/>
                <a:ea typeface="Courier New"/>
                <a:cs typeface="Courier New"/>
                <a:sym typeface="Courier New"/>
              </a:rPr>
              <a:t>print</a:t>
            </a:r>
            <a:r>
              <a:rPr b="1" lang="en-US"/>
              <a:t> function uses space as item separator</a:t>
            </a:r>
            <a:endParaRPr/>
          </a:p>
          <a:p>
            <a:pPr indent="-284400" lvl="1" marL="742950" rtl="0" algn="l">
              <a:lnSpc>
                <a:spcPct val="100000"/>
              </a:lnSpc>
              <a:spcBef>
                <a:spcPts val="600"/>
              </a:spcBef>
              <a:spcAft>
                <a:spcPts val="0"/>
              </a:spcAft>
              <a:buSzPts val="2400"/>
              <a:buChar char="–"/>
            </a:pPr>
            <a:r>
              <a:rPr lang="en-US"/>
              <a:t>Special argument </a:t>
            </a:r>
            <a:r>
              <a:rPr lang="en-US">
                <a:latin typeface="Courier New"/>
                <a:ea typeface="Courier New"/>
                <a:cs typeface="Courier New"/>
                <a:sym typeface="Courier New"/>
              </a:rPr>
              <a:t>sep='</a:t>
            </a:r>
            <a:r>
              <a:rPr i="1" lang="en-US">
                <a:latin typeface="Courier New"/>
                <a:ea typeface="Courier New"/>
                <a:cs typeface="Courier New"/>
                <a:sym typeface="Courier New"/>
              </a:rPr>
              <a:t>delimiter</a:t>
            </a:r>
            <a:r>
              <a:rPr lang="en-US">
                <a:latin typeface="Courier New"/>
                <a:ea typeface="Courier New"/>
                <a:cs typeface="Courier New"/>
                <a:sym typeface="Courier New"/>
              </a:rPr>
              <a:t>'</a:t>
            </a:r>
            <a:r>
              <a:rPr lang="en-US"/>
              <a:t> causes </a:t>
            </a:r>
            <a:r>
              <a:rPr lang="en-US">
                <a:latin typeface="Courier New"/>
                <a:ea typeface="Courier New"/>
                <a:cs typeface="Courier New"/>
                <a:sym typeface="Courier New"/>
              </a:rPr>
              <a:t>print</a:t>
            </a:r>
            <a:r>
              <a:rPr lang="en-US"/>
              <a:t> to use </a:t>
            </a:r>
            <a:r>
              <a:rPr i="1" lang="en-US">
                <a:latin typeface="Courier New"/>
                <a:ea typeface="Courier New"/>
                <a:cs typeface="Courier New"/>
                <a:sym typeface="Courier New"/>
              </a:rPr>
              <a:t>delimiter</a:t>
            </a:r>
            <a:r>
              <a:rPr lang="en-US"/>
              <a:t> as item separator</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4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More About the </a:t>
            </a:r>
            <a:r>
              <a:rPr lang="en-US">
                <a:latin typeface="Courier New"/>
                <a:ea typeface="Courier New"/>
                <a:cs typeface="Courier New"/>
                <a:sym typeface="Courier New"/>
              </a:rPr>
              <a:t>print</a:t>
            </a:r>
            <a:r>
              <a:rPr lang="en-US"/>
              <a:t> Function </a:t>
            </a:r>
            <a:r>
              <a:rPr b="0" lang="en-US" sz="2000"/>
              <a:t>(2 of 2)</a:t>
            </a:r>
            <a:endParaRPr/>
          </a:p>
        </p:txBody>
      </p:sp>
      <p:sp>
        <p:nvSpPr>
          <p:cNvPr id="464" name="Google Shape;464;p43"/>
          <p:cNvSpPr txBox="1"/>
          <p:nvPr>
            <p:ph idx="1" type="body"/>
          </p:nvPr>
        </p:nvSpPr>
        <p:spPr>
          <a:xfrm>
            <a:off x="457200" y="1556327"/>
            <a:ext cx="8229600" cy="1872673"/>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Special characters appearing in string literal </a:t>
            </a:r>
            <a:endParaRPr/>
          </a:p>
          <a:p>
            <a:pPr indent="-284400" lvl="1" marL="742950" rtl="0" algn="l">
              <a:lnSpc>
                <a:spcPct val="100000"/>
              </a:lnSpc>
              <a:spcBef>
                <a:spcPts val="600"/>
              </a:spcBef>
              <a:spcAft>
                <a:spcPts val="0"/>
              </a:spcAft>
              <a:buSzPts val="2400"/>
              <a:buChar char="–"/>
            </a:pPr>
            <a:r>
              <a:rPr lang="en-US"/>
              <a:t>Preceded by backslash (</a:t>
            </a:r>
            <a:r>
              <a:rPr lang="en-US">
                <a:latin typeface="Courier New"/>
                <a:ea typeface="Courier New"/>
                <a:cs typeface="Courier New"/>
                <a:sym typeface="Courier New"/>
              </a:rPr>
              <a:t>\</a:t>
            </a:r>
            <a:r>
              <a:rPr lang="en-US"/>
              <a:t>)</a:t>
            </a:r>
            <a:endParaRPr/>
          </a:p>
          <a:p>
            <a:pPr indent="-230399" lvl="2" marL="1143000" rtl="0" algn="l">
              <a:lnSpc>
                <a:spcPct val="100000"/>
              </a:lnSpc>
              <a:spcBef>
                <a:spcPts val="600"/>
              </a:spcBef>
              <a:spcAft>
                <a:spcPts val="0"/>
              </a:spcAft>
              <a:buSzPts val="2400"/>
              <a:buChar char="▪"/>
            </a:pPr>
            <a:r>
              <a:rPr lang="en-US"/>
              <a:t>Examples: newline (</a:t>
            </a:r>
            <a:r>
              <a:rPr lang="en-US">
                <a:latin typeface="Courier New"/>
                <a:ea typeface="Courier New"/>
                <a:cs typeface="Courier New"/>
                <a:sym typeface="Courier New"/>
              </a:rPr>
              <a:t>\n</a:t>
            </a:r>
            <a:r>
              <a:rPr lang="en-US"/>
              <a:t>), horizontal tab (</a:t>
            </a:r>
            <a:r>
              <a:rPr lang="en-US">
                <a:latin typeface="Courier New"/>
                <a:ea typeface="Courier New"/>
                <a:cs typeface="Courier New"/>
                <a:sym typeface="Courier New"/>
              </a:rPr>
              <a:t>\t</a:t>
            </a:r>
            <a:r>
              <a:rPr lang="en-US"/>
              <a:t>)</a:t>
            </a:r>
            <a:endParaRPr/>
          </a:p>
          <a:p>
            <a:pPr indent="-284400" lvl="1" marL="742950" rtl="0" algn="l">
              <a:lnSpc>
                <a:spcPct val="100000"/>
              </a:lnSpc>
              <a:spcBef>
                <a:spcPts val="600"/>
              </a:spcBef>
              <a:spcAft>
                <a:spcPts val="0"/>
              </a:spcAft>
              <a:buSzPts val="2400"/>
              <a:buChar char="–"/>
            </a:pPr>
            <a:r>
              <a:rPr lang="en-US"/>
              <a:t>Treated as commands embedded in string</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4"/>
          <p:cNvSpPr txBox="1"/>
          <p:nvPr>
            <p:ph type="title"/>
          </p:nvPr>
        </p:nvSpPr>
        <p:spPr>
          <a:xfrm>
            <a:off x="457200" y="215371"/>
            <a:ext cx="68760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(1 of 8)</a:t>
            </a:r>
            <a:endParaRPr b="0" sz="2000"/>
          </a:p>
        </p:txBody>
      </p:sp>
      <p:sp>
        <p:nvSpPr>
          <p:cNvPr id="470" name="Google Shape;470;p44"/>
          <p:cNvSpPr txBox="1"/>
          <p:nvPr>
            <p:ph idx="1" type="body"/>
          </p:nvPr>
        </p:nvSpPr>
        <p:spPr>
          <a:xfrm>
            <a:off x="457200" y="1552575"/>
            <a:ext cx="8218488" cy="86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An f-string is a special type of string literal that is prefixed with the letter </a:t>
            </a:r>
            <a:r>
              <a:rPr b="1" lang="en-US">
                <a:latin typeface="Courier New"/>
                <a:ea typeface="Courier New"/>
                <a:cs typeface="Courier New"/>
                <a:sym typeface="Courier New"/>
              </a:rPr>
              <a:t>f</a:t>
            </a:r>
            <a:endParaRPr/>
          </a:p>
        </p:txBody>
      </p:sp>
      <p:sp>
        <p:nvSpPr>
          <p:cNvPr id="471" name="Google Shape;471;p44"/>
          <p:cNvSpPr txBox="1"/>
          <p:nvPr>
            <p:ph idx="2" type="body"/>
          </p:nvPr>
        </p:nvSpPr>
        <p:spPr>
          <a:xfrm>
            <a:off x="863600" y="2497276"/>
            <a:ext cx="4932000" cy="792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print(f'Hello world')</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Hello world</a:t>
            </a:r>
            <a:endParaRPr/>
          </a:p>
        </p:txBody>
      </p:sp>
      <p:sp>
        <p:nvSpPr>
          <p:cNvPr id="472" name="Google Shape;472;p44"/>
          <p:cNvSpPr txBox="1"/>
          <p:nvPr>
            <p:ph idx="3" type="body"/>
          </p:nvPr>
        </p:nvSpPr>
        <p:spPr>
          <a:xfrm>
            <a:off x="457200" y="3372577"/>
            <a:ext cx="6876000" cy="396000"/>
          </a:xfrm>
          <a:prstGeom prst="rect">
            <a:avLst/>
          </a:prstGeom>
          <a:noFill/>
          <a:ln>
            <a:noFill/>
          </a:ln>
        </p:spPr>
        <p:txBody>
          <a:bodyPr anchorCtr="0" anchor="t" bIns="91425" lIns="91425" spcFirstLastPara="1" rIns="91425" wrap="square" tIns="0">
            <a:noAutofit/>
          </a:bodyPr>
          <a:lstStyle/>
          <a:p>
            <a:pPr indent="-255600" lvl="0" marL="256032" marR="0" rtl="0" algn="l">
              <a:lnSpc>
                <a:spcPct val="100000"/>
              </a:lnSpc>
              <a:spcBef>
                <a:spcPts val="0"/>
              </a:spcBef>
              <a:spcAft>
                <a:spcPts val="0"/>
              </a:spcAft>
              <a:buClr>
                <a:srgbClr val="007FA3"/>
              </a:buClr>
              <a:buSzPts val="2400"/>
              <a:buChar char="•"/>
            </a:pPr>
            <a:r>
              <a:rPr b="1" lang="en-US"/>
              <a:t>F-strings support placeholders for variables</a:t>
            </a:r>
            <a:endParaRPr/>
          </a:p>
        </p:txBody>
      </p:sp>
      <p:sp>
        <p:nvSpPr>
          <p:cNvPr id="473" name="Google Shape;473;p44"/>
          <p:cNvSpPr txBox="1"/>
          <p:nvPr>
            <p:ph idx="4" type="body"/>
          </p:nvPr>
        </p:nvSpPr>
        <p:spPr>
          <a:xfrm>
            <a:off x="863600" y="3869544"/>
            <a:ext cx="5956300" cy="1152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name = 'Johnny'</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print(f'Hello {name}.')</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Hello Johnny.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45"/>
          <p:cNvSpPr txBox="1"/>
          <p:nvPr>
            <p:ph type="title"/>
          </p:nvPr>
        </p:nvSpPr>
        <p:spPr>
          <a:xfrm>
            <a:off x="457200" y="215371"/>
            <a:ext cx="7012379"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(2 of 8)</a:t>
            </a:r>
            <a:endParaRPr sz="3200"/>
          </a:p>
        </p:txBody>
      </p:sp>
      <p:sp>
        <p:nvSpPr>
          <p:cNvPr id="479" name="Google Shape;479;p45"/>
          <p:cNvSpPr txBox="1"/>
          <p:nvPr>
            <p:ph idx="1" type="body"/>
          </p:nvPr>
        </p:nvSpPr>
        <p:spPr>
          <a:xfrm>
            <a:off x="457200" y="1552575"/>
            <a:ext cx="8218488" cy="86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Placeholders can also be expressions that are evaluated</a:t>
            </a:r>
            <a:endParaRPr b="1">
              <a:latin typeface="Courier New"/>
              <a:ea typeface="Courier New"/>
              <a:cs typeface="Courier New"/>
              <a:sym typeface="Courier New"/>
            </a:endParaRPr>
          </a:p>
        </p:txBody>
      </p:sp>
      <p:sp>
        <p:nvSpPr>
          <p:cNvPr id="480" name="Google Shape;480;p45"/>
          <p:cNvSpPr txBox="1"/>
          <p:nvPr>
            <p:ph idx="2" type="body"/>
          </p:nvPr>
        </p:nvSpPr>
        <p:spPr>
          <a:xfrm>
            <a:off x="990598" y="2496724"/>
            <a:ext cx="7226301" cy="864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print(f'The value is {10 + 2}.')</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The value is 12.</a:t>
            </a:r>
            <a:endParaRPr/>
          </a:p>
        </p:txBody>
      </p:sp>
      <p:sp>
        <p:nvSpPr>
          <p:cNvPr id="481" name="Google Shape;481;p45"/>
          <p:cNvSpPr txBox="1"/>
          <p:nvPr>
            <p:ph idx="3" type="body"/>
          </p:nvPr>
        </p:nvSpPr>
        <p:spPr>
          <a:xfrm>
            <a:off x="990598" y="3626577"/>
            <a:ext cx="7353301" cy="1152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val = 10</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print(f'The value is {val + 2}.')</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The value is 12.</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46"/>
          <p:cNvSpPr txBox="1"/>
          <p:nvPr>
            <p:ph type="title"/>
          </p:nvPr>
        </p:nvSpPr>
        <p:spPr>
          <a:xfrm>
            <a:off x="457200" y="215371"/>
            <a:ext cx="7131132"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(3 of 8)</a:t>
            </a:r>
            <a:endParaRPr sz="3200"/>
          </a:p>
        </p:txBody>
      </p:sp>
      <p:sp>
        <p:nvSpPr>
          <p:cNvPr id="487" name="Google Shape;487;p46"/>
          <p:cNvSpPr txBox="1"/>
          <p:nvPr>
            <p:ph idx="1" type="body"/>
          </p:nvPr>
        </p:nvSpPr>
        <p:spPr>
          <a:xfrm>
            <a:off x="457200" y="1552575"/>
            <a:ext cx="8218488"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Format specifiers can be used with placeholders</a:t>
            </a:r>
            <a:endParaRPr/>
          </a:p>
        </p:txBody>
      </p:sp>
      <p:sp>
        <p:nvSpPr>
          <p:cNvPr id="488" name="Google Shape;488;p46"/>
          <p:cNvSpPr txBox="1"/>
          <p:nvPr>
            <p:ph idx="2" type="body"/>
          </p:nvPr>
        </p:nvSpPr>
        <p:spPr>
          <a:xfrm>
            <a:off x="825500" y="2237756"/>
            <a:ext cx="5562600" cy="1512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 num = 123.456789</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 print(f'{num:.2f}') </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123.46</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a:t>
            </a:r>
            <a:endParaRPr/>
          </a:p>
        </p:txBody>
      </p:sp>
      <p:sp>
        <p:nvSpPr>
          <p:cNvPr id="489" name="Google Shape;489;p46"/>
          <p:cNvSpPr txBox="1"/>
          <p:nvPr>
            <p:ph idx="3" type="body"/>
          </p:nvPr>
        </p:nvSpPr>
        <p:spPr>
          <a:xfrm>
            <a:off x="457200" y="3982177"/>
            <a:ext cx="7937500" cy="1296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Char char="•"/>
            </a:pPr>
            <a:r>
              <a:rPr lang="en-US">
                <a:latin typeface="Courier New"/>
                <a:ea typeface="Courier New"/>
                <a:cs typeface="Courier New"/>
                <a:sym typeface="Courier New"/>
              </a:rPr>
              <a:t>.</a:t>
            </a:r>
            <a:r>
              <a:rPr b="1" lang="en-US">
                <a:latin typeface="Courier New"/>
                <a:ea typeface="Courier New"/>
                <a:cs typeface="Courier New"/>
                <a:sym typeface="Courier New"/>
              </a:rPr>
              <a:t>2f</a:t>
            </a:r>
            <a:r>
              <a:rPr b="1" lang="en-US"/>
              <a:t> means:</a:t>
            </a:r>
            <a:endParaRPr/>
          </a:p>
          <a:p>
            <a:pPr indent="-284400" lvl="1" marL="742950" rtl="0" algn="l">
              <a:lnSpc>
                <a:spcPct val="100000"/>
              </a:lnSpc>
              <a:spcBef>
                <a:spcPts val="600"/>
              </a:spcBef>
              <a:spcAft>
                <a:spcPts val="0"/>
              </a:spcAft>
              <a:buSzPts val="2400"/>
              <a:buChar char="–"/>
            </a:pPr>
            <a:r>
              <a:rPr lang="en-US"/>
              <a:t>round the value to 2 decimal places</a:t>
            </a:r>
            <a:endParaRPr/>
          </a:p>
          <a:p>
            <a:pPr indent="-284400" lvl="1" marL="742950" rtl="0" algn="l">
              <a:lnSpc>
                <a:spcPct val="100000"/>
              </a:lnSpc>
              <a:spcBef>
                <a:spcPts val="600"/>
              </a:spcBef>
              <a:spcAft>
                <a:spcPts val="0"/>
              </a:spcAft>
              <a:buSzPts val="2400"/>
              <a:buChar char="–"/>
            </a:pPr>
            <a:r>
              <a:rPr lang="en-US"/>
              <a:t>display the value as a floating-point number</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7"/>
          <p:cNvSpPr txBox="1"/>
          <p:nvPr>
            <p:ph type="title"/>
          </p:nvPr>
        </p:nvSpPr>
        <p:spPr>
          <a:xfrm>
            <a:off x="457200" y="215371"/>
            <a:ext cx="6964878"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(4 of 8)</a:t>
            </a:r>
            <a:endParaRPr sz="3200"/>
          </a:p>
        </p:txBody>
      </p:sp>
      <p:sp>
        <p:nvSpPr>
          <p:cNvPr id="495" name="Google Shape;495;p47"/>
          <p:cNvSpPr txBox="1"/>
          <p:nvPr>
            <p:ph idx="1" type="body"/>
          </p:nvPr>
        </p:nvSpPr>
        <p:spPr>
          <a:xfrm>
            <a:off x="457200" y="1556327"/>
            <a:ext cx="8229600"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Other examples:</a:t>
            </a:r>
            <a:endParaRPr/>
          </a:p>
        </p:txBody>
      </p:sp>
      <p:sp>
        <p:nvSpPr>
          <p:cNvPr id="496" name="Google Shape;496;p47"/>
          <p:cNvSpPr txBox="1"/>
          <p:nvPr>
            <p:ph idx="2" type="body"/>
          </p:nvPr>
        </p:nvSpPr>
        <p:spPr>
          <a:xfrm>
            <a:off x="774700" y="2168525"/>
            <a:ext cx="5702300" cy="3060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 num = 1000000.00</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 print(f'{num:,.2f}') </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1,000,000.00</a:t>
            </a:r>
            <a:endParaRPr/>
          </a:p>
          <a:p>
            <a:pPr indent="-255600" lvl="0" marL="256032" rtl="0" algn="l">
              <a:lnSpc>
                <a:spcPct val="100000"/>
              </a:lnSpc>
              <a:spcBef>
                <a:spcPts val="3000"/>
              </a:spcBef>
              <a:spcAft>
                <a:spcPts val="0"/>
              </a:spcAft>
              <a:buSzPts val="2400"/>
              <a:buFont typeface="Courier New"/>
              <a:buNone/>
            </a:pPr>
            <a:r>
              <a:rPr lang="en-US">
                <a:latin typeface="Courier New"/>
                <a:ea typeface="Courier New"/>
                <a:cs typeface="Courier New"/>
                <a:sym typeface="Courier New"/>
              </a:rPr>
              <a:t>&gt;&gt;&gt; discount = 0.5</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print(f'{discount:.0%}')</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50%</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48"/>
          <p:cNvSpPr txBox="1"/>
          <p:nvPr>
            <p:ph type="title"/>
          </p:nvPr>
        </p:nvSpPr>
        <p:spPr>
          <a:xfrm>
            <a:off x="457200" y="215371"/>
            <a:ext cx="7024255"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(5 of 8)</a:t>
            </a:r>
            <a:endParaRPr sz="3200"/>
          </a:p>
        </p:txBody>
      </p:sp>
      <p:sp>
        <p:nvSpPr>
          <p:cNvPr id="502" name="Google Shape;502;p48"/>
          <p:cNvSpPr txBox="1"/>
          <p:nvPr>
            <p:ph idx="1" type="body"/>
          </p:nvPr>
        </p:nvSpPr>
        <p:spPr>
          <a:xfrm>
            <a:off x="457200" y="1556327"/>
            <a:ext cx="8229600" cy="504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Other examples:</a:t>
            </a:r>
            <a:endParaRPr/>
          </a:p>
        </p:txBody>
      </p:sp>
      <p:sp>
        <p:nvSpPr>
          <p:cNvPr id="503" name="Google Shape;503;p48"/>
          <p:cNvSpPr txBox="1"/>
          <p:nvPr>
            <p:ph idx="2" type="body"/>
          </p:nvPr>
        </p:nvSpPr>
        <p:spPr>
          <a:xfrm>
            <a:off x="774700" y="2168525"/>
            <a:ext cx="5702300" cy="3060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 num = 123456789</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 print(f'{num:,d}')</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123,456,789</a:t>
            </a:r>
            <a:endParaRPr/>
          </a:p>
          <a:p>
            <a:pPr indent="-255600" lvl="0" marL="256032" rtl="0" algn="l">
              <a:lnSpc>
                <a:spcPct val="100000"/>
              </a:lnSpc>
              <a:spcBef>
                <a:spcPts val="3000"/>
              </a:spcBef>
              <a:spcAft>
                <a:spcPts val="0"/>
              </a:spcAft>
              <a:buSzPts val="2400"/>
              <a:buFont typeface="Courier New"/>
              <a:buNone/>
            </a:pPr>
            <a:r>
              <a:rPr lang="en-US">
                <a:latin typeface="Courier New"/>
                <a:ea typeface="Courier New"/>
                <a:cs typeface="Courier New"/>
                <a:sym typeface="Courier New"/>
              </a:rPr>
              <a:t>&gt;&gt;&gt; num = 12345.6789</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&gt;&gt;&gt; print(f'{num:.2e}')</a:t>
            </a:r>
            <a:endParaRPr/>
          </a:p>
          <a:p>
            <a:pPr indent="-255600" lvl="0" marL="256032" rtl="0" algn="l">
              <a:lnSpc>
                <a:spcPct val="100000"/>
              </a:lnSpc>
              <a:spcBef>
                <a:spcPts val="0"/>
              </a:spcBef>
              <a:spcAft>
                <a:spcPts val="0"/>
              </a:spcAft>
              <a:buSzPts val="2400"/>
              <a:buFont typeface="Courier New"/>
              <a:buNone/>
            </a:pPr>
            <a:r>
              <a:rPr lang="en-US">
                <a:latin typeface="Courier New"/>
                <a:ea typeface="Courier New"/>
                <a:cs typeface="Courier New"/>
                <a:sym typeface="Courier New"/>
              </a:rPr>
              <a:t>1.23e+04</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49"/>
          <p:cNvSpPr txBox="1"/>
          <p:nvPr>
            <p:ph type="title"/>
          </p:nvPr>
        </p:nvSpPr>
        <p:spPr>
          <a:xfrm>
            <a:off x="457200" y="215371"/>
            <a:ext cx="7198242"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(6 of 8)</a:t>
            </a:r>
            <a:endParaRPr sz="3200"/>
          </a:p>
        </p:txBody>
      </p:sp>
      <p:sp>
        <p:nvSpPr>
          <p:cNvPr id="510" name="Google Shape;510;p49"/>
          <p:cNvSpPr txBox="1"/>
          <p:nvPr>
            <p:ph idx="1" type="body"/>
          </p:nvPr>
        </p:nvSpPr>
        <p:spPr>
          <a:xfrm>
            <a:off x="457200" y="1556327"/>
            <a:ext cx="8229600" cy="504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Specifying a minimum field width:</a:t>
            </a:r>
            <a:endParaRPr/>
          </a:p>
        </p:txBody>
      </p:sp>
      <p:pic>
        <p:nvPicPr>
          <p:cNvPr descr="A computer code has 3 lines. For long description in Notes pane, press F6." id="511" name="Google Shape;511;p49"/>
          <p:cNvPicPr preferRelativeResize="0"/>
          <p:nvPr>
            <p:ph idx="2" type="body"/>
          </p:nvPr>
        </p:nvPicPr>
        <p:blipFill rotWithShape="1">
          <a:blip r:embed="rId3">
            <a:alphaModFix/>
          </a:blip>
          <a:srcRect b="0" l="0" r="0" t="0"/>
          <a:stretch/>
        </p:blipFill>
        <p:spPr>
          <a:xfrm>
            <a:off x="468313" y="2304004"/>
            <a:ext cx="6008354" cy="30099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50"/>
          <p:cNvSpPr txBox="1"/>
          <p:nvPr>
            <p:ph type="title"/>
          </p:nvPr>
        </p:nvSpPr>
        <p:spPr>
          <a:xfrm>
            <a:off x="457200" y="215371"/>
            <a:ext cx="7143008"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(7 of 8)</a:t>
            </a:r>
            <a:endParaRPr sz="3200"/>
          </a:p>
        </p:txBody>
      </p:sp>
      <p:sp>
        <p:nvSpPr>
          <p:cNvPr id="517" name="Google Shape;517;p50"/>
          <p:cNvSpPr txBox="1"/>
          <p:nvPr>
            <p:ph idx="1" type="body"/>
          </p:nvPr>
        </p:nvSpPr>
        <p:spPr>
          <a:xfrm>
            <a:off x="457200" y="1556328"/>
            <a:ext cx="8229600" cy="3837308"/>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Aligning values within a field</a:t>
            </a:r>
            <a:endParaRPr/>
          </a:p>
          <a:p>
            <a:pPr indent="-284400" lvl="1" marL="742950" rtl="0" algn="l">
              <a:lnSpc>
                <a:spcPct val="100000"/>
              </a:lnSpc>
              <a:spcBef>
                <a:spcPts val="600"/>
              </a:spcBef>
              <a:spcAft>
                <a:spcPts val="0"/>
              </a:spcAft>
              <a:buSzPts val="2400"/>
              <a:buChar char="–"/>
            </a:pPr>
            <a:r>
              <a:rPr lang="en-US"/>
              <a:t>Use </a:t>
            </a:r>
            <a:r>
              <a:rPr lang="en-US">
                <a:latin typeface="Courier New"/>
                <a:ea typeface="Courier New"/>
                <a:cs typeface="Courier New"/>
                <a:sym typeface="Courier New"/>
              </a:rPr>
              <a:t>&lt;</a:t>
            </a:r>
            <a:r>
              <a:rPr lang="en-US"/>
              <a:t> for left alignment</a:t>
            </a:r>
            <a:endParaRPr/>
          </a:p>
          <a:p>
            <a:pPr indent="-284400" lvl="1" marL="742950" rtl="0" algn="l">
              <a:lnSpc>
                <a:spcPct val="100000"/>
              </a:lnSpc>
              <a:spcBef>
                <a:spcPts val="600"/>
              </a:spcBef>
              <a:spcAft>
                <a:spcPts val="0"/>
              </a:spcAft>
              <a:buSzPts val="2400"/>
              <a:buChar char="–"/>
            </a:pPr>
            <a:r>
              <a:rPr lang="en-US"/>
              <a:t>Use </a:t>
            </a:r>
            <a:r>
              <a:rPr lang="en-US">
                <a:latin typeface="Courier New"/>
                <a:ea typeface="Courier New"/>
                <a:cs typeface="Courier New"/>
                <a:sym typeface="Courier New"/>
              </a:rPr>
              <a:t>&gt;</a:t>
            </a:r>
            <a:r>
              <a:rPr lang="en-US"/>
              <a:t> for right alignment</a:t>
            </a:r>
            <a:endParaRPr/>
          </a:p>
          <a:p>
            <a:pPr indent="-284400" lvl="1" marL="742950" rtl="0" algn="l">
              <a:lnSpc>
                <a:spcPct val="100000"/>
              </a:lnSpc>
              <a:spcBef>
                <a:spcPts val="600"/>
              </a:spcBef>
              <a:spcAft>
                <a:spcPts val="0"/>
              </a:spcAft>
              <a:buSzPts val="2400"/>
              <a:buChar char="–"/>
            </a:pPr>
            <a:r>
              <a:rPr lang="en-US"/>
              <a:t>Use </a:t>
            </a:r>
            <a:r>
              <a:rPr lang="en-US">
                <a:latin typeface="Courier New"/>
                <a:ea typeface="Courier New"/>
                <a:cs typeface="Courier New"/>
                <a:sym typeface="Courier New"/>
              </a:rPr>
              <a:t>^</a:t>
            </a:r>
            <a:r>
              <a:rPr lang="en-US"/>
              <a:t> for center alignment</a:t>
            </a:r>
            <a:endParaRPr/>
          </a:p>
          <a:p>
            <a:pPr indent="-255600" lvl="0" marL="256032" rtl="0" algn="l">
              <a:lnSpc>
                <a:spcPct val="100000"/>
              </a:lnSpc>
              <a:spcBef>
                <a:spcPts val="1500"/>
              </a:spcBef>
              <a:spcAft>
                <a:spcPts val="0"/>
              </a:spcAft>
              <a:buSzPts val="2400"/>
              <a:buChar char="•"/>
            </a:pPr>
            <a:r>
              <a:rPr b="1" lang="en-US"/>
              <a:t>Examples:</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print(f'{num:&lt;20.2f}')</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print(f'{num:&gt;20.2f}')</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print(f'{num:^20.2f}')</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51"/>
          <p:cNvSpPr txBox="1"/>
          <p:nvPr>
            <p:ph type="title"/>
          </p:nvPr>
        </p:nvSpPr>
        <p:spPr>
          <a:xfrm>
            <a:off x="457200" y="215371"/>
            <a:ext cx="7059881"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Displaying Formatted Output With F-Strings </a:t>
            </a:r>
            <a:r>
              <a:rPr b="0" lang="en-US" sz="2000"/>
              <a:t>(8 of 8)</a:t>
            </a:r>
            <a:endParaRPr sz="3200"/>
          </a:p>
        </p:txBody>
      </p:sp>
      <p:sp>
        <p:nvSpPr>
          <p:cNvPr id="523" name="Google Shape;523;p51"/>
          <p:cNvSpPr txBox="1"/>
          <p:nvPr>
            <p:ph idx="1" type="body"/>
          </p:nvPr>
        </p:nvSpPr>
        <p:spPr>
          <a:xfrm>
            <a:off x="457200" y="1552575"/>
            <a:ext cx="8218488" cy="1296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The order of designators in a format specifier</a:t>
            </a:r>
            <a:endParaRPr/>
          </a:p>
          <a:p>
            <a:pPr indent="-284400" lvl="1" marL="742950" rtl="0" algn="l">
              <a:lnSpc>
                <a:spcPct val="100000"/>
              </a:lnSpc>
              <a:spcBef>
                <a:spcPts val="600"/>
              </a:spcBef>
              <a:spcAft>
                <a:spcPts val="0"/>
              </a:spcAft>
              <a:buSzPts val="2400"/>
              <a:buChar char="–"/>
            </a:pPr>
            <a:r>
              <a:rPr lang="en-US"/>
              <a:t>When using multiple designators in a format specifier, write them in this order:</a:t>
            </a:r>
            <a:endParaRPr/>
          </a:p>
        </p:txBody>
      </p:sp>
      <p:sp>
        <p:nvSpPr>
          <p:cNvPr id="524" name="Google Shape;524;p51"/>
          <p:cNvSpPr txBox="1"/>
          <p:nvPr>
            <p:ph idx="2" type="body"/>
          </p:nvPr>
        </p:nvSpPr>
        <p:spPr>
          <a:xfrm>
            <a:off x="844550" y="2953372"/>
            <a:ext cx="7443788" cy="396000"/>
          </a:xfrm>
          <a:prstGeom prst="rect">
            <a:avLst/>
          </a:prstGeom>
          <a:noFill/>
          <a:ln>
            <a:noFill/>
          </a:ln>
        </p:spPr>
        <p:txBody>
          <a:bodyPr anchorCtr="0" anchor="t" bIns="91425" lIns="0" spcFirstLastPara="1" rIns="91425" wrap="square" tIns="0">
            <a:noAutofit/>
          </a:bodyPr>
          <a:lstStyle/>
          <a:p>
            <a:pPr indent="0" lvl="0" marL="432" rtl="0" algn="l">
              <a:lnSpc>
                <a:spcPct val="100000"/>
              </a:lnSpc>
              <a:spcBef>
                <a:spcPts val="0"/>
              </a:spcBef>
              <a:spcAft>
                <a:spcPts val="0"/>
              </a:spcAft>
              <a:buSzPts val="2400"/>
              <a:buNone/>
            </a:pPr>
            <a:r>
              <a:rPr lang="en-US">
                <a:latin typeface="Courier New"/>
                <a:ea typeface="Courier New"/>
                <a:cs typeface="Courier New"/>
                <a:sym typeface="Courier New"/>
              </a:rPr>
              <a:t>[</a:t>
            </a:r>
            <a:r>
              <a:rPr i="1" lang="en-US">
                <a:latin typeface="Courier New"/>
                <a:ea typeface="Courier New"/>
                <a:cs typeface="Courier New"/>
                <a:sym typeface="Courier New"/>
              </a:rPr>
              <a:t>alignment</a:t>
            </a:r>
            <a:r>
              <a:rPr lang="en-US">
                <a:latin typeface="Courier New"/>
                <a:ea typeface="Courier New"/>
                <a:cs typeface="Courier New"/>
                <a:sym typeface="Courier New"/>
              </a:rPr>
              <a:t>][</a:t>
            </a:r>
            <a:r>
              <a:rPr i="1" lang="en-US">
                <a:latin typeface="Courier New"/>
                <a:ea typeface="Courier New"/>
                <a:cs typeface="Courier New"/>
                <a:sym typeface="Courier New"/>
              </a:rPr>
              <a:t>width</a:t>
            </a:r>
            <a:r>
              <a:rPr lang="en-US">
                <a:latin typeface="Courier New"/>
                <a:ea typeface="Courier New"/>
                <a:cs typeface="Courier New"/>
                <a:sym typeface="Courier New"/>
              </a:rPr>
              <a:t>][,][.</a:t>
            </a:r>
            <a:r>
              <a:rPr i="1" lang="en-US">
                <a:latin typeface="Courier New"/>
                <a:ea typeface="Courier New"/>
                <a:cs typeface="Courier New"/>
                <a:sym typeface="Courier New"/>
              </a:rPr>
              <a:t>precision</a:t>
            </a:r>
            <a:r>
              <a:rPr lang="en-US">
                <a:latin typeface="Courier New"/>
                <a:ea typeface="Courier New"/>
                <a:cs typeface="Courier New"/>
                <a:sym typeface="Courier New"/>
              </a:rPr>
              <a:t>][</a:t>
            </a:r>
            <a:r>
              <a:rPr i="1" lang="en-US">
                <a:latin typeface="Courier New"/>
                <a:ea typeface="Courier New"/>
                <a:cs typeface="Courier New"/>
                <a:sym typeface="Courier New"/>
              </a:rPr>
              <a:t>type</a:t>
            </a:r>
            <a:r>
              <a:rPr lang="en-US">
                <a:latin typeface="Courier New"/>
                <a:ea typeface="Courier New"/>
                <a:cs typeface="Courier New"/>
                <a:sym typeface="Courier New"/>
              </a:rPr>
              <a:t>]</a:t>
            </a:r>
            <a:endParaRPr/>
          </a:p>
        </p:txBody>
      </p:sp>
      <p:sp>
        <p:nvSpPr>
          <p:cNvPr id="525" name="Google Shape;525;p51"/>
          <p:cNvSpPr txBox="1"/>
          <p:nvPr>
            <p:ph idx="3" type="body"/>
          </p:nvPr>
        </p:nvSpPr>
        <p:spPr>
          <a:xfrm>
            <a:off x="457200" y="3664677"/>
            <a:ext cx="6121730" cy="864000"/>
          </a:xfrm>
          <a:prstGeom prst="rect">
            <a:avLst/>
          </a:prstGeom>
          <a:noFill/>
          <a:ln>
            <a:noFill/>
          </a:ln>
        </p:spPr>
        <p:txBody>
          <a:bodyPr anchorCtr="0" anchor="t" bIns="91425" lIns="91425" spcFirstLastPara="1" rIns="91425" wrap="square" tIns="0">
            <a:noAutofit/>
          </a:bodyPr>
          <a:lstStyle/>
          <a:p>
            <a:pPr indent="-255600" lvl="0" marL="256032" rtl="0" algn="l">
              <a:lnSpc>
                <a:spcPct val="100000"/>
              </a:lnSpc>
              <a:spcBef>
                <a:spcPts val="0"/>
              </a:spcBef>
              <a:spcAft>
                <a:spcPts val="0"/>
              </a:spcAft>
              <a:buSzPts val="2400"/>
              <a:buChar char="•"/>
            </a:pPr>
            <a:r>
              <a:rPr b="1" lang="en-US"/>
              <a:t>Example:</a:t>
            </a:r>
            <a:endParaRPr/>
          </a:p>
          <a:p>
            <a:pPr indent="-284400" lvl="1" marL="742950" rtl="0" algn="l">
              <a:lnSpc>
                <a:spcPct val="100000"/>
              </a:lnSpc>
              <a:spcBef>
                <a:spcPts val="600"/>
              </a:spcBef>
              <a:spcAft>
                <a:spcPts val="0"/>
              </a:spcAft>
              <a:buSzPts val="2400"/>
              <a:buChar char="–"/>
            </a:pPr>
            <a:r>
              <a:rPr lang="en-US">
                <a:latin typeface="Courier New"/>
                <a:ea typeface="Courier New"/>
                <a:cs typeface="Courier New"/>
                <a:sym typeface="Courier New"/>
              </a:rPr>
              <a:t>print(f'{number:^10,.2f}')</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Magic Numbers</a:t>
            </a:r>
            <a:endParaRPr/>
          </a:p>
        </p:txBody>
      </p:sp>
      <p:sp>
        <p:nvSpPr>
          <p:cNvPr id="531" name="Google Shape;531;p52"/>
          <p:cNvSpPr txBox="1"/>
          <p:nvPr>
            <p:ph idx="1" type="body"/>
          </p:nvPr>
        </p:nvSpPr>
        <p:spPr>
          <a:xfrm>
            <a:off x="466602" y="1552575"/>
            <a:ext cx="8209085" cy="899077"/>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A magic number is an unexplained numeric value that appears in a program’s code. Example:</a:t>
            </a:r>
            <a:endParaRPr/>
          </a:p>
        </p:txBody>
      </p:sp>
      <p:sp>
        <p:nvSpPr>
          <p:cNvPr id="532" name="Google Shape;532;p52"/>
          <p:cNvSpPr txBox="1"/>
          <p:nvPr>
            <p:ph idx="2" type="body"/>
          </p:nvPr>
        </p:nvSpPr>
        <p:spPr>
          <a:xfrm>
            <a:off x="466603" y="2682237"/>
            <a:ext cx="5139068" cy="540000"/>
          </a:xfrm>
          <a:prstGeom prst="rect">
            <a:avLst/>
          </a:prstGeom>
          <a:noFill/>
          <a:ln>
            <a:noFill/>
          </a:ln>
        </p:spPr>
        <p:txBody>
          <a:bodyPr anchorCtr="0" anchor="t" bIns="91425" lIns="91425" spcFirstLastPara="1" rIns="91425" wrap="square" tIns="91425">
            <a:noAutofit/>
          </a:bodyPr>
          <a:lstStyle/>
          <a:p>
            <a:pPr indent="0" lvl="0" marL="255600" rtl="0" algn="l">
              <a:lnSpc>
                <a:spcPct val="100000"/>
              </a:lnSpc>
              <a:spcBef>
                <a:spcPts val="0"/>
              </a:spcBef>
              <a:spcAft>
                <a:spcPts val="0"/>
              </a:spcAft>
              <a:buSzPts val="2400"/>
              <a:buNone/>
            </a:pPr>
            <a:r>
              <a:rPr lang="en-US">
                <a:latin typeface="Courier New"/>
                <a:ea typeface="Courier New"/>
                <a:cs typeface="Courier New"/>
                <a:sym typeface="Courier New"/>
              </a:rPr>
              <a:t>amount = balance * 0.069</a:t>
            </a:r>
            <a:endParaRPr/>
          </a:p>
        </p:txBody>
      </p:sp>
      <p:sp>
        <p:nvSpPr>
          <p:cNvPr id="533" name="Google Shape;533;p52"/>
          <p:cNvSpPr txBox="1"/>
          <p:nvPr>
            <p:ph idx="3" type="body"/>
          </p:nvPr>
        </p:nvSpPr>
        <p:spPr>
          <a:xfrm>
            <a:off x="457200" y="3417818"/>
            <a:ext cx="8229600" cy="1286703"/>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What is the value 0.069? An interest rate? A fee percentage? Only the person who wrote the code knows for sure.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53"/>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The Problem With Magic Numbers</a:t>
            </a:r>
            <a:endParaRPr sz="3200"/>
          </a:p>
        </p:txBody>
      </p:sp>
      <p:sp>
        <p:nvSpPr>
          <p:cNvPr id="539" name="Google Shape;539;p53"/>
          <p:cNvSpPr txBox="1"/>
          <p:nvPr>
            <p:ph idx="1" type="body"/>
          </p:nvPr>
        </p:nvSpPr>
        <p:spPr>
          <a:xfrm>
            <a:off x="457200" y="1556326"/>
            <a:ext cx="8229600" cy="435600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b="1" lang="en-US"/>
              <a:t>It can be difficult to determine the purpose of the number.</a:t>
            </a:r>
            <a:endParaRPr/>
          </a:p>
          <a:p>
            <a:pPr indent="-255600" lvl="0" marL="256032" marR="0" rtl="0" algn="l">
              <a:lnSpc>
                <a:spcPct val="100000"/>
              </a:lnSpc>
              <a:spcBef>
                <a:spcPts val="1500"/>
              </a:spcBef>
              <a:spcAft>
                <a:spcPts val="0"/>
              </a:spcAft>
              <a:buClr>
                <a:srgbClr val="007FA3"/>
              </a:buClr>
              <a:buSzPts val="2400"/>
              <a:buChar char="•"/>
            </a:pPr>
            <a:r>
              <a:rPr b="1" lang="en-US"/>
              <a:t>If the magic number is used in multiple places in the program, it can take a lot of effort to change the number in each location, should the need arise.</a:t>
            </a:r>
            <a:endParaRPr/>
          </a:p>
          <a:p>
            <a:pPr indent="-255600" lvl="0" marL="256032" marR="0" rtl="0" algn="l">
              <a:lnSpc>
                <a:spcPct val="100000"/>
              </a:lnSpc>
              <a:spcBef>
                <a:spcPts val="1500"/>
              </a:spcBef>
              <a:spcAft>
                <a:spcPts val="0"/>
              </a:spcAft>
              <a:buClr>
                <a:srgbClr val="007FA3"/>
              </a:buClr>
              <a:buSzPts val="2400"/>
              <a:buChar char="•"/>
            </a:pPr>
            <a:r>
              <a:rPr b="1" lang="en-US"/>
              <a:t>You take the risk of making a mistake each time you type the magic number in the program’s code. </a:t>
            </a:r>
            <a:endParaRPr/>
          </a:p>
          <a:p>
            <a:pPr indent="-284400" lvl="1" marL="742950" rtl="0" algn="l">
              <a:lnSpc>
                <a:spcPct val="100000"/>
              </a:lnSpc>
              <a:spcBef>
                <a:spcPts val="600"/>
              </a:spcBef>
              <a:spcAft>
                <a:spcPts val="0"/>
              </a:spcAft>
              <a:buSzPts val="2400"/>
              <a:buChar char="–"/>
            </a:pPr>
            <a:r>
              <a:rPr lang="en-US"/>
              <a:t>For example, suppose you intend to type 0.069, but you accidentally type .0069. This mistake will cause mathematical errors that can be difficult to find.</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54"/>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Named Constants</a:t>
            </a:r>
            <a:endParaRPr/>
          </a:p>
        </p:txBody>
      </p:sp>
      <p:sp>
        <p:nvSpPr>
          <p:cNvPr id="545" name="Google Shape;545;p54"/>
          <p:cNvSpPr txBox="1"/>
          <p:nvPr>
            <p:ph idx="1" type="body"/>
          </p:nvPr>
        </p:nvSpPr>
        <p:spPr>
          <a:xfrm>
            <a:off x="457200" y="1552575"/>
            <a:ext cx="8218488" cy="1760468"/>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You should use named constants instead of magic numbers.</a:t>
            </a:r>
            <a:endParaRPr/>
          </a:p>
          <a:p>
            <a:pPr indent="-255600" lvl="0" marL="256032" marR="0" rtl="0" algn="l">
              <a:lnSpc>
                <a:spcPct val="100000"/>
              </a:lnSpc>
              <a:spcBef>
                <a:spcPts val="1500"/>
              </a:spcBef>
              <a:spcAft>
                <a:spcPts val="0"/>
              </a:spcAft>
              <a:buClr>
                <a:srgbClr val="007FA3"/>
              </a:buClr>
              <a:buSzPts val="2000"/>
              <a:buChar char="•"/>
            </a:pPr>
            <a:r>
              <a:rPr b="1" lang="en-US" sz="2000"/>
              <a:t>A named constant is a name that represents a value that does not change during the program's execution.</a:t>
            </a:r>
            <a:endParaRPr/>
          </a:p>
          <a:p>
            <a:pPr indent="-255600" lvl="0" marL="256032" marR="0" rtl="0" algn="l">
              <a:lnSpc>
                <a:spcPct val="100000"/>
              </a:lnSpc>
              <a:spcBef>
                <a:spcPts val="1500"/>
              </a:spcBef>
              <a:spcAft>
                <a:spcPts val="0"/>
              </a:spcAft>
              <a:buClr>
                <a:srgbClr val="007FA3"/>
              </a:buClr>
              <a:buSzPts val="2000"/>
              <a:buChar char="•"/>
            </a:pPr>
            <a:r>
              <a:rPr b="1" lang="en-US" sz="2000"/>
              <a:t>Example:</a:t>
            </a:r>
            <a:endParaRPr sz="2000"/>
          </a:p>
        </p:txBody>
      </p:sp>
      <p:sp>
        <p:nvSpPr>
          <p:cNvPr id="546" name="Google Shape;546;p54"/>
          <p:cNvSpPr txBox="1"/>
          <p:nvPr>
            <p:ph idx="2" type="body"/>
          </p:nvPr>
        </p:nvSpPr>
        <p:spPr>
          <a:xfrm>
            <a:off x="457200" y="3429000"/>
            <a:ext cx="3708000" cy="468000"/>
          </a:xfrm>
          <a:prstGeom prst="rect">
            <a:avLst/>
          </a:prstGeom>
          <a:noFill/>
          <a:ln>
            <a:noFill/>
          </a:ln>
        </p:spPr>
        <p:txBody>
          <a:bodyPr anchorCtr="0" anchor="t" bIns="91425" lIns="91425" spcFirstLastPara="1" rIns="91425" wrap="square" tIns="91425">
            <a:noAutofit/>
          </a:bodyPr>
          <a:lstStyle/>
          <a:p>
            <a:pPr indent="0" lvl="0" marL="255600" rtl="0" algn="l">
              <a:lnSpc>
                <a:spcPct val="100000"/>
              </a:lnSpc>
              <a:spcBef>
                <a:spcPts val="0"/>
              </a:spcBef>
              <a:spcAft>
                <a:spcPts val="0"/>
              </a:spcAft>
              <a:buSzPts val="2000"/>
              <a:buNone/>
            </a:pPr>
            <a:r>
              <a:rPr lang="en-US" sz="2000">
                <a:latin typeface="Courier New"/>
                <a:ea typeface="Courier New"/>
                <a:cs typeface="Courier New"/>
                <a:sym typeface="Courier New"/>
              </a:rPr>
              <a:t>INTEREST_RATE = 0.069</a:t>
            </a:r>
            <a:endParaRPr sz="2000"/>
          </a:p>
        </p:txBody>
      </p:sp>
      <p:sp>
        <p:nvSpPr>
          <p:cNvPr id="547" name="Google Shape;547;p54"/>
          <p:cNvSpPr txBox="1"/>
          <p:nvPr>
            <p:ph idx="3" type="body"/>
          </p:nvPr>
        </p:nvSpPr>
        <p:spPr>
          <a:xfrm>
            <a:off x="457200" y="4012957"/>
            <a:ext cx="8218486" cy="1097280"/>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000"/>
              <a:buChar char="•"/>
            </a:pPr>
            <a:r>
              <a:rPr b="1" lang="en-US" sz="2000"/>
              <a:t>This creates a named constant named </a:t>
            </a:r>
            <a:r>
              <a:rPr b="1" lang="en-US" sz="2000">
                <a:latin typeface="Courier New"/>
                <a:ea typeface="Courier New"/>
                <a:cs typeface="Courier New"/>
                <a:sym typeface="Courier New"/>
              </a:rPr>
              <a:t>INTEREST_RATE</a:t>
            </a:r>
            <a:r>
              <a:rPr b="1" lang="en-US" sz="2000"/>
              <a:t>, assigned the value 0.069. It can be used instead of the magic number:</a:t>
            </a:r>
            <a:endParaRPr sz="2000"/>
          </a:p>
        </p:txBody>
      </p:sp>
      <p:sp>
        <p:nvSpPr>
          <p:cNvPr id="548" name="Google Shape;548;p54"/>
          <p:cNvSpPr txBox="1"/>
          <p:nvPr>
            <p:ph idx="4" type="body"/>
          </p:nvPr>
        </p:nvSpPr>
        <p:spPr>
          <a:xfrm>
            <a:off x="457200" y="5226194"/>
            <a:ext cx="8218484" cy="468001"/>
          </a:xfrm>
          <a:prstGeom prst="rect">
            <a:avLst/>
          </a:prstGeom>
          <a:noFill/>
          <a:ln>
            <a:noFill/>
          </a:ln>
        </p:spPr>
        <p:txBody>
          <a:bodyPr anchorCtr="0" anchor="t" bIns="91425" lIns="91425" spcFirstLastPara="1" rIns="91425" wrap="square" tIns="91425">
            <a:noAutofit/>
          </a:bodyPr>
          <a:lstStyle/>
          <a:p>
            <a:pPr indent="0" lvl="0" marL="255600" rtl="0" algn="l">
              <a:lnSpc>
                <a:spcPct val="100000"/>
              </a:lnSpc>
              <a:spcBef>
                <a:spcPts val="0"/>
              </a:spcBef>
              <a:spcAft>
                <a:spcPts val="0"/>
              </a:spcAft>
              <a:buSzPts val="2000"/>
              <a:buNone/>
            </a:pPr>
            <a:r>
              <a:rPr lang="en-US" sz="2000">
                <a:latin typeface="Courier New"/>
                <a:ea typeface="Courier New"/>
                <a:cs typeface="Courier New"/>
                <a:sym typeface="Courier New"/>
              </a:rPr>
              <a:t>amount = balance * INTEREST_RATE</a:t>
            </a:r>
            <a:endParaRPr sz="20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55"/>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200"/>
              <a:buFont typeface="Times New Roman"/>
              <a:buNone/>
            </a:pPr>
            <a:r>
              <a:rPr lang="en-US" sz="3200"/>
              <a:t>Advantages of Using Named Constants</a:t>
            </a:r>
            <a:endParaRPr sz="3200"/>
          </a:p>
        </p:txBody>
      </p:sp>
      <p:sp>
        <p:nvSpPr>
          <p:cNvPr id="554" name="Google Shape;554;p55"/>
          <p:cNvSpPr txBox="1"/>
          <p:nvPr>
            <p:ph idx="1" type="body"/>
          </p:nvPr>
        </p:nvSpPr>
        <p:spPr>
          <a:xfrm>
            <a:off x="457200" y="1556327"/>
            <a:ext cx="8229600" cy="3187951"/>
          </a:xfrm>
          <a:prstGeom prst="rect">
            <a:avLst/>
          </a:prstGeom>
          <a:noFill/>
          <a:ln>
            <a:noFill/>
          </a:ln>
        </p:spPr>
        <p:txBody>
          <a:bodyPr anchorCtr="0" anchor="t" bIns="91425" lIns="91425" spcFirstLastPara="1" rIns="91425" wrap="square" tIns="91425">
            <a:noAutofit/>
          </a:bodyPr>
          <a:lstStyle/>
          <a:p>
            <a:pPr indent="-255600" lvl="0" marL="256032" marR="0" rtl="0" algn="l">
              <a:lnSpc>
                <a:spcPct val="100000"/>
              </a:lnSpc>
              <a:spcBef>
                <a:spcPts val="0"/>
              </a:spcBef>
              <a:spcAft>
                <a:spcPts val="0"/>
              </a:spcAft>
              <a:buClr>
                <a:srgbClr val="007FA3"/>
              </a:buClr>
              <a:buSzPts val="2400"/>
              <a:buChar char="•"/>
            </a:pPr>
            <a:r>
              <a:rPr lang="en-US"/>
              <a:t>Named constants make code self-explanatory (self-documenting)</a:t>
            </a:r>
            <a:endParaRPr/>
          </a:p>
          <a:p>
            <a:pPr indent="-255600" lvl="0" marL="256032" marR="0" rtl="0" algn="l">
              <a:lnSpc>
                <a:spcPct val="100000"/>
              </a:lnSpc>
              <a:spcBef>
                <a:spcPts val="1500"/>
              </a:spcBef>
              <a:spcAft>
                <a:spcPts val="0"/>
              </a:spcAft>
              <a:buClr>
                <a:srgbClr val="007FA3"/>
              </a:buClr>
              <a:buSzPts val="2400"/>
              <a:buChar char="•"/>
            </a:pPr>
            <a:r>
              <a:rPr lang="en-US"/>
              <a:t>Named constants make code easier to maintain (change the value assigned to the constant, and the new value takes effect everywhere the constant is used)</a:t>
            </a:r>
            <a:endParaRPr/>
          </a:p>
          <a:p>
            <a:pPr indent="-255600" lvl="0" marL="256032" marR="0" rtl="0" algn="l">
              <a:lnSpc>
                <a:spcPct val="100000"/>
              </a:lnSpc>
              <a:spcBef>
                <a:spcPts val="1500"/>
              </a:spcBef>
              <a:spcAft>
                <a:spcPts val="0"/>
              </a:spcAft>
              <a:buClr>
                <a:srgbClr val="007FA3"/>
              </a:buClr>
              <a:buSzPts val="2400"/>
              <a:buChar char="•"/>
            </a:pPr>
            <a:r>
              <a:rPr lang="en-US"/>
              <a:t>Named constants help prevent typographical errors that are common when using magic numbers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81"/>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Summary</a:t>
            </a:r>
            <a:endParaRPr/>
          </a:p>
        </p:txBody>
      </p:sp>
      <p:sp>
        <p:nvSpPr>
          <p:cNvPr id="560" name="Google Shape;560;p81"/>
          <p:cNvSpPr txBox="1"/>
          <p:nvPr>
            <p:ph idx="1" type="body"/>
          </p:nvPr>
        </p:nvSpPr>
        <p:spPr>
          <a:xfrm>
            <a:off x="457200" y="1556327"/>
            <a:ext cx="8229600" cy="4752000"/>
          </a:xfrm>
          <a:prstGeom prst="rect">
            <a:avLst/>
          </a:prstGeom>
          <a:noFill/>
          <a:ln>
            <a:noFill/>
          </a:ln>
        </p:spPr>
        <p:txBody>
          <a:bodyPr anchorCtr="0" anchor="t" bIns="91425" lIns="91425" spcFirstLastPara="1" rIns="91425" wrap="square" tIns="91425">
            <a:noAutofit/>
          </a:bodyPr>
          <a:lstStyle/>
          <a:p>
            <a:pPr indent="-255600" lvl="0" marL="256032" rtl="0" algn="l">
              <a:lnSpc>
                <a:spcPct val="100000"/>
              </a:lnSpc>
              <a:spcBef>
                <a:spcPts val="0"/>
              </a:spcBef>
              <a:spcAft>
                <a:spcPts val="0"/>
              </a:spcAft>
              <a:buSzPts val="2400"/>
              <a:buChar char="•"/>
            </a:pPr>
            <a:r>
              <a:rPr b="1" lang="en-US"/>
              <a:t>This chapter covered:</a:t>
            </a:r>
            <a:endParaRPr/>
          </a:p>
          <a:p>
            <a:pPr indent="-284400" lvl="1" marL="742950" rtl="0" algn="l">
              <a:lnSpc>
                <a:spcPct val="100000"/>
              </a:lnSpc>
              <a:spcBef>
                <a:spcPts val="600"/>
              </a:spcBef>
              <a:spcAft>
                <a:spcPts val="0"/>
              </a:spcAft>
              <a:buSzPts val="2400"/>
              <a:buChar char="–"/>
            </a:pPr>
            <a:r>
              <a:rPr lang="en-US"/>
              <a:t>The program development cycle, tools for program design, and the design process</a:t>
            </a:r>
            <a:endParaRPr/>
          </a:p>
          <a:p>
            <a:pPr indent="-284400" lvl="1" marL="742950" rtl="0" algn="l">
              <a:lnSpc>
                <a:spcPct val="100000"/>
              </a:lnSpc>
              <a:spcBef>
                <a:spcPts val="600"/>
              </a:spcBef>
              <a:spcAft>
                <a:spcPts val="0"/>
              </a:spcAft>
              <a:buSzPts val="2400"/>
              <a:buChar char="–"/>
            </a:pPr>
            <a:r>
              <a:rPr lang="en-US"/>
              <a:t>Ways in which programs can receive input, particularly from the keyboard </a:t>
            </a:r>
            <a:endParaRPr/>
          </a:p>
          <a:p>
            <a:pPr indent="-284400" lvl="1" marL="742950" rtl="0" algn="l">
              <a:lnSpc>
                <a:spcPct val="100000"/>
              </a:lnSpc>
              <a:spcBef>
                <a:spcPts val="600"/>
              </a:spcBef>
              <a:spcAft>
                <a:spcPts val="0"/>
              </a:spcAft>
              <a:buSzPts val="2400"/>
              <a:buChar char="–"/>
            </a:pPr>
            <a:r>
              <a:rPr lang="en-US"/>
              <a:t>Ways in which programs can present and format output</a:t>
            </a:r>
            <a:endParaRPr/>
          </a:p>
          <a:p>
            <a:pPr indent="-284400" lvl="1" marL="742950" rtl="0" algn="l">
              <a:lnSpc>
                <a:spcPct val="100000"/>
              </a:lnSpc>
              <a:spcBef>
                <a:spcPts val="600"/>
              </a:spcBef>
              <a:spcAft>
                <a:spcPts val="0"/>
              </a:spcAft>
              <a:buSzPts val="2400"/>
              <a:buChar char="–"/>
            </a:pPr>
            <a:r>
              <a:rPr lang="en-US"/>
              <a:t>Use of comments in programs</a:t>
            </a:r>
            <a:endParaRPr/>
          </a:p>
          <a:p>
            <a:pPr indent="-284400" lvl="1" marL="742950" rtl="0" algn="l">
              <a:lnSpc>
                <a:spcPct val="100000"/>
              </a:lnSpc>
              <a:spcBef>
                <a:spcPts val="600"/>
              </a:spcBef>
              <a:spcAft>
                <a:spcPts val="0"/>
              </a:spcAft>
              <a:buSzPts val="2400"/>
              <a:buChar char="–"/>
            </a:pPr>
            <a:r>
              <a:rPr lang="en-US"/>
              <a:t>Uses of variables and named constants</a:t>
            </a:r>
            <a:endParaRPr/>
          </a:p>
          <a:p>
            <a:pPr indent="-284400" lvl="1" marL="742950" rtl="0" algn="l">
              <a:lnSpc>
                <a:spcPct val="100000"/>
              </a:lnSpc>
              <a:spcBef>
                <a:spcPts val="600"/>
              </a:spcBef>
              <a:spcAft>
                <a:spcPts val="0"/>
              </a:spcAft>
              <a:buSzPts val="2400"/>
              <a:buChar char="–"/>
            </a:pPr>
            <a:r>
              <a:rPr lang="en-US"/>
              <a:t>Tools for performing calculations in programs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2"/>
          <p:cNvSpPr txBox="1"/>
          <p:nvPr>
            <p:ph type="title"/>
          </p:nvPr>
        </p:nvSpPr>
        <p:spPr>
          <a:xfrm>
            <a:off x="457200" y="215371"/>
            <a:ext cx="8229600" cy="1097279"/>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7FA3"/>
              </a:buClr>
              <a:buSzPts val="3600"/>
              <a:buFont typeface="Times New Roman"/>
              <a:buNone/>
            </a:pPr>
            <a:r>
              <a:rPr lang="en-US"/>
              <a:t>Copyright</a:t>
            </a:r>
            <a:endParaRPr/>
          </a:p>
        </p:txBody>
      </p:sp>
      <p:pic>
        <p:nvPicPr>
          <p:cNvPr descr="Warning" id="567" name="Google Shape;567;p82"/>
          <p:cNvPicPr preferRelativeResize="0"/>
          <p:nvPr/>
        </p:nvPicPr>
        <p:blipFill rotWithShape="1">
          <a:blip r:embed="rId3">
            <a:alphaModFix/>
          </a:blip>
          <a:srcRect b="0" l="0" r="0" t="0"/>
          <a:stretch/>
        </p:blipFill>
        <p:spPr>
          <a:xfrm>
            <a:off x="246184" y="2317359"/>
            <a:ext cx="1277815" cy="1434026"/>
          </a:xfrm>
          <a:prstGeom prst="rect">
            <a:avLst/>
          </a:prstGeom>
          <a:noFill/>
          <a:ln>
            <a:noFill/>
          </a:ln>
        </p:spPr>
      </p:pic>
      <p:sp>
        <p:nvSpPr>
          <p:cNvPr id="568" name="Google Shape;568;p82"/>
          <p:cNvSpPr txBox="1"/>
          <p:nvPr>
            <p:ph idx="4294967295" type="body"/>
          </p:nvPr>
        </p:nvSpPr>
        <p:spPr>
          <a:xfrm>
            <a:off x="1606061" y="1852246"/>
            <a:ext cx="6858001" cy="285483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182875" lIns="182875" spcFirstLastPara="1" rIns="182875" wrap="square" tIns="182875">
            <a:noAutofit/>
          </a:bodyPr>
          <a:lstStyle/>
          <a:p>
            <a:pPr indent="0" lvl="0" marL="101600" rtl="0" algn="l">
              <a:lnSpc>
                <a:spcPct val="100000"/>
              </a:lnSpc>
              <a:spcBef>
                <a:spcPts val="0"/>
              </a:spcBef>
              <a:spcAft>
                <a:spcPts val="0"/>
              </a:spcAft>
              <a:buSzPts val="1600"/>
              <a:buNone/>
            </a:pPr>
            <a:r>
              <a:rPr b="1" lang="en-US">
                <a:solidFill>
                  <a:schemeClr val="dk1"/>
                </a:solidFill>
                <a:latin typeface="Arial"/>
                <a:ea typeface="Arial"/>
                <a:cs typeface="Arial"/>
                <a:sym typeface="Arial"/>
              </a:rPr>
              <a:t>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USHE_slide options">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Gaddis</dc:creator>
</cp:coreProperties>
</file>