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 id="214748365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997">
          <p15:clr>
            <a:srgbClr val="A4A3A4"/>
          </p15:clr>
        </p15:guide>
        <p15:guide id="2" pos="340">
          <p15:clr>
            <a:srgbClr val="A4A3A4"/>
          </p15:clr>
        </p15:guide>
        <p15:guide id="3" orient="horz" pos="4178">
          <p15:clr>
            <a:srgbClr val="A4A3A4"/>
          </p15:clr>
        </p15:guide>
        <p15:guide id="4" orient="horz" pos="119">
          <p15:clr>
            <a:srgbClr val="A4A3A4"/>
          </p15:clr>
        </p15:guide>
        <p15:guide id="5" orient="horz" pos="709">
          <p15:clr>
            <a:srgbClr val="A4A3A4"/>
          </p15:clr>
        </p15:guide>
        <p15:guide id="6" orient="horz" pos="958">
          <p15:clr>
            <a:srgbClr val="A4A3A4"/>
          </p15:clr>
        </p15:guide>
        <p15:guide id="7" pos="635">
          <p15:clr>
            <a:srgbClr val="A4A3A4"/>
          </p15:clr>
        </p15:guide>
        <p15:guide id="8" pos="5465">
          <p15:clr>
            <a:srgbClr val="A4A3A4"/>
          </p15:clr>
        </p15:guide>
        <p15:guide id="9" orient="horz" pos="4042">
          <p15:clr>
            <a:srgbClr val="A4A3A4"/>
          </p15:clr>
        </p15:guide>
        <p15:guide id="10" orient="horz" pos="754">
          <p15:clr>
            <a:srgbClr val="A4A3A4"/>
          </p15:clr>
        </p15:guide>
        <p15:guide id="11" pos="930">
          <p15:clr>
            <a:srgbClr val="A4A3A4"/>
          </p15:clr>
        </p15:guide>
        <p15:guide id="12" pos="1111">
          <p15:clr>
            <a:srgbClr val="A4A3A4"/>
          </p15:clr>
        </p15:guide>
      </p15:sldGuideLst>
    </p:ext>
    <p:ext uri="GoogleSlidesCustomDataVersion2">
      <go:slidesCustomData xmlns:go="http://customooxmlschemas.google.com/" r:id="rId91" roundtripDataSignature="AMtx7mikjR3yVgQK22WImMatJ7H/al1wS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962AC9E-7D4A-429E-9D84-0D2B605D9BEF}">
  <a:tblStyle styleId="{0962AC9E-7D4A-429E-9D84-0D2B605D9BEF}" styleName="Table_0">
    <a:wholeTbl>
      <a:tcTxStyle b="off" i="off">
        <a:font>
          <a:latin typeface="Arial"/>
          <a:ea typeface="Arial"/>
          <a:cs typeface="Arial"/>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997" orient="horz"/>
        <p:guide pos="340"/>
        <p:guide pos="4178" orient="horz"/>
        <p:guide pos="119" orient="horz"/>
        <p:guide pos="709" orient="horz"/>
        <p:guide pos="958" orient="horz"/>
        <p:guide pos="635"/>
        <p:guide pos="5465"/>
        <p:guide pos="4042" orient="horz"/>
        <p:guide pos="754" orient="horz"/>
        <p:guide pos="930"/>
        <p:guide pos="1111"/>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slide" Target="slides/slide77.xml"/><Relationship Id="rId83" Type="http://schemas.openxmlformats.org/officeDocument/2006/relationships/slide" Target="slides/slide76.xml"/><Relationship Id="rId42" Type="http://schemas.openxmlformats.org/officeDocument/2006/relationships/slide" Target="slides/slide35.xml"/><Relationship Id="rId86" Type="http://schemas.openxmlformats.org/officeDocument/2006/relationships/slide" Target="slides/slide79.xml"/><Relationship Id="rId41" Type="http://schemas.openxmlformats.org/officeDocument/2006/relationships/slide" Target="slides/slide34.xml"/><Relationship Id="rId85" Type="http://schemas.openxmlformats.org/officeDocument/2006/relationships/slide" Target="slides/slide78.xml"/><Relationship Id="rId44" Type="http://schemas.openxmlformats.org/officeDocument/2006/relationships/slide" Target="slides/slide37.xml"/><Relationship Id="rId88" Type="http://schemas.openxmlformats.org/officeDocument/2006/relationships/slide" Target="slides/slide81.xml"/><Relationship Id="rId43" Type="http://schemas.openxmlformats.org/officeDocument/2006/relationships/slide" Target="slides/slide36.xml"/><Relationship Id="rId87" Type="http://schemas.openxmlformats.org/officeDocument/2006/relationships/slide" Target="slides/slide80.xml"/><Relationship Id="rId46" Type="http://schemas.openxmlformats.org/officeDocument/2006/relationships/slide" Target="slides/slide39.xml"/><Relationship Id="rId45" Type="http://schemas.openxmlformats.org/officeDocument/2006/relationships/slide" Target="slides/slide38.xml"/><Relationship Id="rId89" Type="http://schemas.openxmlformats.org/officeDocument/2006/relationships/slide" Target="slides/slide82.xml"/><Relationship Id="rId80" Type="http://schemas.openxmlformats.org/officeDocument/2006/relationships/slide" Target="slides/slide73.xml"/><Relationship Id="rId82" Type="http://schemas.openxmlformats.org/officeDocument/2006/relationships/slide" Target="slides/slide75.xml"/><Relationship Id="rId81" Type="http://schemas.openxmlformats.org/officeDocument/2006/relationships/slide" Target="slides/slide74.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slide" Target="slides/slide66.xml"/><Relationship Id="rId72" Type="http://schemas.openxmlformats.org/officeDocument/2006/relationships/slide" Target="slides/slide65.xml"/><Relationship Id="rId31" Type="http://schemas.openxmlformats.org/officeDocument/2006/relationships/slide" Target="slides/slide24.xml"/><Relationship Id="rId75" Type="http://schemas.openxmlformats.org/officeDocument/2006/relationships/slide" Target="slides/slide68.xml"/><Relationship Id="rId30" Type="http://schemas.openxmlformats.org/officeDocument/2006/relationships/slide" Target="slides/slide23.xml"/><Relationship Id="rId74" Type="http://schemas.openxmlformats.org/officeDocument/2006/relationships/slide" Target="slides/slide67.xml"/><Relationship Id="rId33" Type="http://schemas.openxmlformats.org/officeDocument/2006/relationships/slide" Target="slides/slide26.xml"/><Relationship Id="rId77" Type="http://schemas.openxmlformats.org/officeDocument/2006/relationships/slide" Target="slides/slide70.xml"/><Relationship Id="rId32" Type="http://schemas.openxmlformats.org/officeDocument/2006/relationships/slide" Target="slides/slide25.xml"/><Relationship Id="rId76" Type="http://schemas.openxmlformats.org/officeDocument/2006/relationships/slide" Target="slides/slide69.xml"/><Relationship Id="rId35" Type="http://schemas.openxmlformats.org/officeDocument/2006/relationships/slide" Target="slides/slide28.xml"/><Relationship Id="rId79" Type="http://schemas.openxmlformats.org/officeDocument/2006/relationships/slide" Target="slides/slide72.xml"/><Relationship Id="rId34" Type="http://schemas.openxmlformats.org/officeDocument/2006/relationships/slide" Target="slides/slide27.xml"/><Relationship Id="rId78" Type="http://schemas.openxmlformats.org/officeDocument/2006/relationships/slide" Target="slides/slide71.xml"/><Relationship Id="rId71" Type="http://schemas.openxmlformats.org/officeDocument/2006/relationships/slide" Target="slides/slide64.xml"/><Relationship Id="rId70" Type="http://schemas.openxmlformats.org/officeDocument/2006/relationships/slide" Target="slides/slide63.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slide" Target="slides/slide57.xml"/><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slide" Target="slides/slide59.xml"/><Relationship Id="rId21" Type="http://schemas.openxmlformats.org/officeDocument/2006/relationships/slide" Target="slides/slide14.xml"/><Relationship Id="rId65" Type="http://schemas.openxmlformats.org/officeDocument/2006/relationships/slide" Target="slides/slide58.xml"/><Relationship Id="rId24" Type="http://schemas.openxmlformats.org/officeDocument/2006/relationships/slide" Target="slides/slide17.xml"/><Relationship Id="rId68" Type="http://schemas.openxmlformats.org/officeDocument/2006/relationships/slide" Target="slides/slide61.xml"/><Relationship Id="rId23" Type="http://schemas.openxmlformats.org/officeDocument/2006/relationships/slide" Target="slides/slide16.xml"/><Relationship Id="rId67" Type="http://schemas.openxmlformats.org/officeDocument/2006/relationships/slide" Target="slides/slide60.xml"/><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slide" Target="slides/slide62.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91" Type="http://customschemas.google.com/relationships/presentationmetadata" Target="metadata"/><Relationship Id="rId90" Type="http://schemas.openxmlformats.org/officeDocument/2006/relationships/slide" Target="slides/slide83.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799" cy="457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2" y="0"/>
            <a:ext cx="2971799" cy="457200"/>
          </a:xfrm>
          <a:prstGeom prst="rect">
            <a:avLst/>
          </a:prstGeom>
          <a:noFill/>
          <a:ln>
            <a:noFill/>
          </a:ln>
        </p:spPr>
        <p:txBody>
          <a:bodyPr anchorCtr="0" anchor="t" bIns="91425" lIns="91425" spcFirstLastPara="1" rIns="91425" wrap="square" tIns="91425">
            <a:noAutofit/>
          </a:bodyPr>
          <a:lstStyle>
            <a:lvl1pPr lvl="0" marR="0" rtl="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799" cy="4572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1: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If this PowerPoint presentation contains mathematical equations, you may need to check that your computer has the following installed:</a:t>
            </a:r>
            <a:endParaRPr/>
          </a:p>
          <a:p>
            <a:pPr indent="0" lvl="0" marL="0" marR="0" rtl="0" algn="l">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1) MathType Plugin</a:t>
            </a:r>
            <a:endParaRPr/>
          </a:p>
          <a:p>
            <a:pPr indent="0" lvl="0" marL="0" marR="0" rtl="0" algn="l">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2) Math Player (free versions available)</a:t>
            </a:r>
            <a:endParaRPr/>
          </a:p>
          <a:p>
            <a:pPr indent="0" lvl="0" marL="0" marR="0" rtl="0" algn="l">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3) NVDA Reader (free versions available)</a:t>
            </a:r>
            <a:endParaRPr/>
          </a:p>
        </p:txBody>
      </p:sp>
      <p:sp>
        <p:nvSpPr>
          <p:cNvPr id="170" name="Google Shape;170;p1: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2: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3: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4: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p5: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There are 24 statements. In this program the task has been divided into smaller tasks, each of which is performed by a separate function. The tasks are as follows.</a:t>
            </a:r>
            <a:br>
              <a:rPr b="0" i="0" lang="en-US" sz="1200" u="none" cap="none" strike="noStrike">
                <a:solidFill>
                  <a:schemeClr val="dk1"/>
                </a:solidFill>
                <a:latin typeface="Arial"/>
                <a:ea typeface="Arial"/>
                <a:cs typeface="Arial"/>
                <a:sym typeface="Arial"/>
              </a:rPr>
            </a:br>
            <a:r>
              <a:rPr b="0" i="0" lang="en-US" sz="1200" u="none" cap="none" strike="noStrike">
                <a:solidFill>
                  <a:schemeClr val="dk1"/>
                </a:solidFill>
                <a:latin typeface="Arial"/>
                <a:ea typeface="Arial"/>
                <a:cs typeface="Arial"/>
                <a:sym typeface="Arial"/>
              </a:rPr>
              <a:t>Task 1. Line 1. d e f function 1 left parenthesis right parenthesis colon. Line 2. Statement. Line 3. Statement. Line 4. Statement. A function has been assigned to execute the statements. </a:t>
            </a:r>
            <a:br>
              <a:rPr b="0" i="0" lang="en-US" sz="1200" u="none" cap="none" strike="noStrike">
                <a:solidFill>
                  <a:schemeClr val="dk1"/>
                </a:solidFill>
                <a:latin typeface="Arial"/>
                <a:ea typeface="Arial"/>
                <a:cs typeface="Arial"/>
                <a:sym typeface="Arial"/>
              </a:rPr>
            </a:br>
            <a:r>
              <a:rPr b="0" i="0" lang="en-US" sz="1200" u="none" cap="none" strike="noStrike">
                <a:solidFill>
                  <a:schemeClr val="dk1"/>
                </a:solidFill>
                <a:latin typeface="Arial"/>
                <a:ea typeface="Arial"/>
                <a:cs typeface="Arial"/>
                <a:sym typeface="Arial"/>
              </a:rPr>
              <a:t>Task 2. Line 1. d e f function 2 left parenthesis right parenthesis colon. Line 2. Statement. Line 3. Statement. Line 4. Statement. A function has been assigned to execute the statements. </a:t>
            </a:r>
            <a:br>
              <a:rPr b="0" i="0" lang="en-US" sz="1200" u="none" cap="none" strike="noStrike">
                <a:solidFill>
                  <a:schemeClr val="dk1"/>
                </a:solidFill>
                <a:latin typeface="Arial"/>
                <a:ea typeface="Arial"/>
                <a:cs typeface="Arial"/>
                <a:sym typeface="Arial"/>
              </a:rPr>
            </a:br>
            <a:r>
              <a:rPr b="0" i="0" lang="en-US" sz="1200" u="none" cap="none" strike="noStrike">
                <a:solidFill>
                  <a:schemeClr val="dk1"/>
                </a:solidFill>
                <a:latin typeface="Arial"/>
                <a:ea typeface="Arial"/>
                <a:cs typeface="Arial"/>
                <a:sym typeface="Arial"/>
              </a:rPr>
              <a:t>Task 3. Line 1. d e f function 3 left parenthesis right parenthesis colon. Line 2. Statement. Line 3. Statement. Line 4. Statement. A function has been assigned to execute the statements. </a:t>
            </a:r>
            <a:br>
              <a:rPr b="0" i="0" lang="en-US" sz="1200" u="none" cap="none" strike="noStrike">
                <a:solidFill>
                  <a:schemeClr val="dk1"/>
                </a:solidFill>
                <a:latin typeface="Arial"/>
                <a:ea typeface="Arial"/>
                <a:cs typeface="Arial"/>
                <a:sym typeface="Arial"/>
              </a:rPr>
            </a:br>
            <a:r>
              <a:rPr b="0" i="0" lang="en-US" sz="1200" u="none" cap="none" strike="noStrike">
                <a:solidFill>
                  <a:schemeClr val="dk1"/>
                </a:solidFill>
                <a:latin typeface="Arial"/>
                <a:ea typeface="Arial"/>
                <a:cs typeface="Arial"/>
                <a:sym typeface="Arial"/>
              </a:rPr>
              <a:t>Task 4. Line 1. d e f function 4 left parenthesis right parenthesis colon. Line 2. Statement. Line 3. Statement. Line 4. Statement. A function has been assigned to execute the statements.</a:t>
            </a:r>
            <a:endParaRPr/>
          </a:p>
        </p:txBody>
      </p:sp>
      <p:sp>
        <p:nvSpPr>
          <p:cNvPr id="200" name="Google Shape;200;p5: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6: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7: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8: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9: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0: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1: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2: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3: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4: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5: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6: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7: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8: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9: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0: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p21: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The lines read as follows. Line 1. d e f main left parenthesis right parenthesis colon. Line 2, indented once. value equals 5. Line 3, indented once. show underscore double left parenthesis value right parenthesis. Line 10, indented once. d e f show underscore double left parenthesis number right parenthesis colon. Line 11, indented twice. result equals number asterisk 2. Line 12, indented twice. print left parenthesis result right parenthesis. An arrow from value in line 3 points to number in line 10.</a:t>
            </a:r>
            <a:r>
              <a:rPr lang="en-US"/>
              <a:t> </a:t>
            </a:r>
            <a:endParaRPr/>
          </a:p>
        </p:txBody>
      </p:sp>
      <p:sp>
        <p:nvSpPr>
          <p:cNvPr id="300" name="Google Shape;300;p21: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2: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23: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The lines read as follows. Line 1. d e f main left parenthesis right parenthesis colon. Line 2, indented once. value equals 5. Line 3, indented once. show underscore double left parenthesis value right parenthesis. Line 10, indented once. d e f show underscore double left parenthesis number right parenthesis colon. Line 11, indented twice. result equals number asterisk 2. Line 12, indented twice. print left parenthesis result right parenthesis. An arrow from value in line 3 points to number in line 10. A number, 5, in a box is labeled, value and number.</a:t>
            </a:r>
            <a:r>
              <a:rPr lang="en-US"/>
              <a:t> </a:t>
            </a:r>
            <a:endParaRPr/>
          </a:p>
        </p:txBody>
      </p:sp>
      <p:sp>
        <p:nvSpPr>
          <p:cNvPr id="314" name="Google Shape;314;p23: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4: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p25: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The arguments are as follows.</a:t>
            </a:r>
            <a:br>
              <a:rPr b="0" i="0" lang="en-US" sz="1200" u="none" cap="none" strike="noStrike">
                <a:solidFill>
                  <a:schemeClr val="dk1"/>
                </a:solidFill>
                <a:latin typeface="Arial"/>
                <a:ea typeface="Arial"/>
                <a:cs typeface="Arial"/>
                <a:sym typeface="Arial"/>
              </a:rPr>
            </a:br>
            <a:r>
              <a:rPr b="0" i="0" lang="en-US" sz="1200" u="none" cap="none" strike="noStrike">
                <a:solidFill>
                  <a:schemeClr val="dk1"/>
                </a:solidFill>
                <a:latin typeface="Arial"/>
                <a:ea typeface="Arial"/>
                <a:cs typeface="Arial"/>
                <a:sym typeface="Arial"/>
              </a:rPr>
              <a:t>The first argument has 3 lines. The lines read as follows. Line 1. d e f main left parenthesis right parenthesis colon. Line 2, indented once. print left parenthesis single quote The sum of 12 and 45 is single quote right parenthesis. Line 3, indented once. show underscore sum left parenthesis 12 comma 45 right parenthesis. </a:t>
            </a:r>
            <a:br>
              <a:rPr b="0" i="0" lang="en-US" sz="1200" u="none" cap="none" strike="noStrike">
                <a:solidFill>
                  <a:schemeClr val="dk1"/>
                </a:solidFill>
                <a:latin typeface="Arial"/>
                <a:ea typeface="Arial"/>
                <a:cs typeface="Arial"/>
                <a:sym typeface="Arial"/>
              </a:rPr>
            </a:br>
            <a:r>
              <a:rPr b="0" i="0" lang="en-US" sz="1200" u="none" cap="none" strike="noStrike">
                <a:solidFill>
                  <a:schemeClr val="dk1"/>
                </a:solidFill>
                <a:latin typeface="Arial"/>
                <a:ea typeface="Arial"/>
                <a:cs typeface="Arial"/>
                <a:sym typeface="Arial"/>
              </a:rPr>
              <a:t>The second argument has 3 lines. The lines read as follows. Line 1. d e f show underscore sum left parenthesis n u m 1 comma n u m 2 right parenthesis colon. Line 2, indented once. result equals n u m 1 plus n u m 2. Line 3, indented once. print left parenthesis result right parenthesis. </a:t>
            </a:r>
            <a:br>
              <a:rPr b="0" i="0" lang="en-US" sz="1200" u="none" cap="none" strike="noStrike">
                <a:solidFill>
                  <a:schemeClr val="dk1"/>
                </a:solidFill>
                <a:latin typeface="Arial"/>
                <a:ea typeface="Arial"/>
                <a:cs typeface="Arial"/>
                <a:sym typeface="Arial"/>
              </a:rPr>
            </a:br>
            <a:r>
              <a:rPr b="0" i="0" lang="en-US" sz="1200" u="none" cap="none" strike="noStrike">
                <a:solidFill>
                  <a:schemeClr val="dk1"/>
                </a:solidFill>
                <a:latin typeface="Arial"/>
                <a:ea typeface="Arial"/>
                <a:cs typeface="Arial"/>
                <a:sym typeface="Arial"/>
              </a:rPr>
              <a:t>An arrow points from 12 in the first argument to n u m 1 in the second argument. Another arrow points from 45 in the first argument to n u m 2 in the second argument. An illustration depicts the same. An arrow extends from text, n u m 1, to a block with value 12. Another arrow extends from text, n u m 2, to a block with value 45.</a:t>
            </a:r>
            <a:r>
              <a:rPr lang="en-US"/>
              <a:t> </a:t>
            </a:r>
            <a:endParaRPr/>
          </a:p>
        </p:txBody>
      </p:sp>
      <p:sp>
        <p:nvSpPr>
          <p:cNvPr id="328" name="Google Shape;328;p25: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6: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p27: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The lines read as follows. Line 1. d e f main left parenthesis right parenthesis colon. Line 2, indented once. value equals 99. Line 3, indented once. print left parenthesis f single quote The value is left brace value right brace period single quote right parenthesis. Line 4, indented once. change underscore me left parenthesis value right parenthesis. Line 5, indented once. print left parenthesis f single quote Back in main the value is left brace value right brace period single quote right parenthesis. Line 6. blank. Line 7. d e f change underscore me left parenthesis a r g right parenthesis colon. Line 8, indented once. print left parenthesis single quote I am changing the value period single quote right parenthesis. Line 9, indented once. a r g equals 0. Line 10, indented once. print left parenthesis f single quote Now the value is left brace a r g right brace period single quote right parenthesis. Two arrows from value and a r g point to a block with value 99.</a:t>
            </a:r>
            <a:r>
              <a:rPr lang="en-US"/>
              <a:t> </a:t>
            </a:r>
            <a:endParaRPr/>
          </a:p>
        </p:txBody>
      </p:sp>
      <p:sp>
        <p:nvSpPr>
          <p:cNvPr id="342" name="Google Shape;342;p27: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p28: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The lines read as follows. Line 1. d e f main left parenthesis right parenthesis colon. Line 2, indented once. value equals 99. Line 3, indented once. print left parenthesis f single quote The value is left brace value right brace period single quote right parenthesis. Line 4, indented once. change underscore me left parenthesis value right parenthesis. Line 5, indented once. print left parenthesis f single quote Back in main the value is left brace value right brace period single quote right parenthesis. Line 6. blank. Line 7. d e f change underscore me left parenthesis a r g right parenthesis colon. Line 8, indented once. print left parenthesis single quote I am changing the value period single quote right parenthesis. Line 9, indented once. a r g equals 0. Line 10, indented once. print left parenthesis f single quote Now the value is left brace a r g right brace period single quote right parenthesis. An arrow points from text, value, to a block with value, 99. Another arrow points from text, a r g, to a block with value, 0.</a:t>
            </a:r>
            <a:r>
              <a:rPr lang="en-US"/>
              <a:t> </a:t>
            </a:r>
            <a:endParaRPr/>
          </a:p>
        </p:txBody>
      </p:sp>
      <p:sp>
        <p:nvSpPr>
          <p:cNvPr id="350" name="Google Shape;350;p28: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9: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30: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31: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32: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33: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34: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35: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36: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37: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38: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8" name="Google Shape;438;p39: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The lines read as follows. Line 1. d e f show underscore tax left parenthesis price comma  tax underscore rate equals 0 period 07 right parenthesis colon. 0.07 is labeled, default argument. Line 2. tax equals price asterisk tax underscore rate. Line 3. print left parenthesis f single quote The tax is left parenthesis tax right parenthesis period single quote. </a:t>
            </a:r>
            <a:endParaRPr/>
          </a:p>
        </p:txBody>
      </p:sp>
      <p:sp>
        <p:nvSpPr>
          <p:cNvPr id="439" name="Google Shape;439;p39: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40: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41: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42: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43: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44: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45: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46: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47: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48: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49: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50: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51: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52: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53: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54: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55: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56: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57: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1" name="Google Shape;571;p58: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The lines read as follows. Line 1. d e f sum left parenthesis n u m 1 comma n u m 2 right parenthesis colon. Line 2, indented once. result equals n u m 1 plus n u m 2. Line 3, indented once. return result. Sum in line 1 is labeled, the name of this function is sum. N u m 1 and n u m 2 in line 1 are labeled, n u m 1 and n u m 2 are parameters. Return result in line 3 is labeled, this function returns the value referenced by the result variable.</a:t>
            </a:r>
            <a:r>
              <a:rPr lang="en-US"/>
              <a:t> </a:t>
            </a:r>
            <a:endParaRPr/>
          </a:p>
        </p:txBody>
      </p:sp>
      <p:sp>
        <p:nvSpPr>
          <p:cNvPr id="572" name="Google Shape;572;p58: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59: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60: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1" name="Google Shape;591;p61: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The columns have the following headings from left to right. Function, Input, Processing, Output. The row entries are as follows. Row 1. The get underscore regular underscore price Function, None, Prompts the user to enter an item’s regular price, The item's regular price. Row 2. The discount Function, An item’s regular price, Calculates an item's discount by multiplying the regular price by the global constant DISCOUNT underscore PERCENTAGE, The item's discount. </a:t>
            </a:r>
            <a:endParaRPr/>
          </a:p>
        </p:txBody>
      </p:sp>
      <p:sp>
        <p:nvSpPr>
          <p:cNvPr id="592" name="Google Shape;592;p61: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62: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63: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64: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65: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66: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67: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68: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69: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70: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71: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72: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73: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74: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p75: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76: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77: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78: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p79: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80: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81: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82: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0" name="Google Shape;740;p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741" name="Google Shape;741;p8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rgbClr val="000000"/>
              </a:buClr>
              <a:buSzPts val="35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Opener-add copyright">
  <p:cSld name="Chapter Opener-add copyright">
    <p:spTree>
      <p:nvGrpSpPr>
        <p:cNvPr id="14" name="Shape 14"/>
        <p:cNvGrpSpPr/>
        <p:nvPr/>
      </p:nvGrpSpPr>
      <p:grpSpPr>
        <a:xfrm>
          <a:off x="0" y="0"/>
          <a:ext cx="0" cy="0"/>
          <a:chOff x="0" y="0"/>
          <a:chExt cx="0" cy="0"/>
        </a:xfrm>
      </p:grpSpPr>
      <p:sp>
        <p:nvSpPr>
          <p:cNvPr id="15" name="Google Shape;15;p85"/>
          <p:cNvSpPr txBox="1"/>
          <p:nvPr>
            <p:ph type="title"/>
          </p:nvPr>
        </p:nvSpPr>
        <p:spPr>
          <a:xfrm>
            <a:off x="457200" y="215371"/>
            <a:ext cx="8229600" cy="622828"/>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6" name="Google Shape;16;p85"/>
          <p:cNvSpPr txBox="1"/>
          <p:nvPr>
            <p:ph idx="1" type="body"/>
          </p:nvPr>
        </p:nvSpPr>
        <p:spPr>
          <a:xfrm>
            <a:off x="457200" y="958098"/>
            <a:ext cx="8229600" cy="478970"/>
          </a:xfrm>
          <a:prstGeom prst="rect">
            <a:avLst/>
          </a:prstGeom>
          <a:noFill/>
          <a:ln>
            <a:noFill/>
          </a:ln>
        </p:spPr>
        <p:txBody>
          <a:bodyPr anchorCtr="0" anchor="ctr" bIns="91425" lIns="91425" spcFirstLastPara="1" rIns="91425" wrap="square" tIns="91425">
            <a:noAutofit/>
          </a:bodyPr>
          <a:lstStyle>
            <a:lvl1pPr indent="-228600" lvl="0" marL="457200" marR="0" algn="l">
              <a:lnSpc>
                <a:spcPct val="100000"/>
              </a:lnSpc>
              <a:spcBef>
                <a:spcPts val="0"/>
              </a:spcBef>
              <a:spcAft>
                <a:spcPts val="0"/>
              </a:spcAft>
              <a:buClr>
                <a:srgbClr val="007FA3"/>
              </a:buClr>
              <a:buSzPts val="2000"/>
              <a:buFont typeface="Arial"/>
              <a:buNone/>
              <a:defRPr b="0" i="0" sz="2000" u="none" cap="none" strike="noStrike">
                <a:solidFill>
                  <a:srgbClr val="007FA3"/>
                </a:solidFill>
                <a:latin typeface="Arial"/>
                <a:ea typeface="Arial"/>
                <a:cs typeface="Arial"/>
                <a:sym typeface="Arial"/>
              </a:defRPr>
            </a:lvl1pPr>
            <a:lvl2pPr indent="-228600" lvl="1" marL="914400" marR="0" algn="l">
              <a:lnSpc>
                <a:spcPct val="100000"/>
              </a:lnSpc>
              <a:spcBef>
                <a:spcPts val="0"/>
              </a:spcBef>
              <a:spcAft>
                <a:spcPts val="0"/>
              </a:spcAft>
              <a:buClr>
                <a:srgbClr val="007FA3"/>
              </a:buClr>
              <a:buSzPts val="2400"/>
              <a:buFont typeface="Arial"/>
              <a:buNone/>
              <a:defRPr b="0" i="0" sz="2400" u="none" cap="none" strike="noStrike">
                <a:solidFill>
                  <a:schemeClr val="lt1"/>
                </a:solidFill>
                <a:latin typeface="Arial"/>
                <a:ea typeface="Arial"/>
                <a:cs typeface="Arial"/>
                <a:sym typeface="Arial"/>
              </a:defRPr>
            </a:lvl2pPr>
            <a:lvl3pPr indent="-228600" lvl="2" marL="1371600" marR="0" algn="l">
              <a:lnSpc>
                <a:spcPct val="100000"/>
              </a:lnSpc>
              <a:spcBef>
                <a:spcPts val="0"/>
              </a:spcBef>
              <a:spcAft>
                <a:spcPts val="0"/>
              </a:spcAft>
              <a:buClr>
                <a:srgbClr val="007FA3"/>
              </a:buClr>
              <a:buSzPts val="2400"/>
              <a:buFont typeface="Noto Sans Symbols"/>
              <a:buNone/>
              <a:defRPr b="0" i="0" sz="2400" u="none" cap="none" strike="noStrike">
                <a:solidFill>
                  <a:schemeClr val="lt1"/>
                </a:solidFill>
                <a:latin typeface="Arial"/>
                <a:ea typeface="Arial"/>
                <a:cs typeface="Arial"/>
                <a:sym typeface="Arial"/>
              </a:defRPr>
            </a:lvl3pPr>
            <a:lvl4pPr indent="-228600" lvl="3" marL="1828800" marR="0" algn="l">
              <a:lnSpc>
                <a:spcPct val="100000"/>
              </a:lnSpc>
              <a:spcBef>
                <a:spcPts val="0"/>
              </a:spcBef>
              <a:spcAft>
                <a:spcPts val="0"/>
              </a:spcAft>
              <a:buClr>
                <a:srgbClr val="007FA3"/>
              </a:buClr>
              <a:buSzPts val="2400"/>
              <a:buFont typeface="Arial"/>
              <a:buNone/>
              <a:defRPr b="0" i="0" sz="2400" u="none" cap="none" strike="noStrike">
                <a:solidFill>
                  <a:schemeClr val="lt1"/>
                </a:solidFill>
                <a:latin typeface="Arial"/>
                <a:ea typeface="Arial"/>
                <a:cs typeface="Arial"/>
                <a:sym typeface="Arial"/>
              </a:defRPr>
            </a:lvl4pPr>
            <a:lvl5pPr indent="-228600" lvl="4" marL="2286000" marR="0" algn="l">
              <a:lnSpc>
                <a:spcPct val="100000"/>
              </a:lnSpc>
              <a:spcBef>
                <a:spcPts val="0"/>
              </a:spcBef>
              <a:spcAft>
                <a:spcPts val="0"/>
              </a:spcAft>
              <a:buClr>
                <a:srgbClr val="007FA3"/>
              </a:buClr>
              <a:buSzPts val="2400"/>
              <a:buFont typeface="Arial"/>
              <a:buNone/>
              <a:defRPr b="0" i="0" sz="2400" u="none" cap="none" strike="noStrike">
                <a:solidFill>
                  <a:schemeClr val="lt1"/>
                </a:solidFill>
                <a:latin typeface="Arial"/>
                <a:ea typeface="Arial"/>
                <a:cs typeface="Arial"/>
                <a:sym typeface="Arial"/>
              </a:defRPr>
            </a:lvl5pPr>
            <a:lvl6pPr indent="-228600" lvl="5" marL="2743200" marR="0" algn="l">
              <a:lnSpc>
                <a:spcPct val="100000"/>
              </a:lnSpc>
              <a:spcBef>
                <a:spcPts val="0"/>
              </a:spcBef>
              <a:spcAft>
                <a:spcPts val="0"/>
              </a:spcAft>
              <a:buClr>
                <a:srgbClr val="007FA3"/>
              </a:buClr>
              <a:buSzPts val="2400"/>
              <a:buFont typeface="Arial"/>
              <a:buNone/>
              <a:defRPr b="0" i="0" sz="2400" u="none" cap="none" strike="noStrike">
                <a:solidFill>
                  <a:schemeClr val="lt1"/>
                </a:solidFill>
                <a:latin typeface="Arial"/>
                <a:ea typeface="Arial"/>
                <a:cs typeface="Arial"/>
                <a:sym typeface="Arial"/>
              </a:defRPr>
            </a:lvl6pPr>
            <a:lvl7pPr indent="-228600" lvl="6" marL="3200400" marR="0" algn="l">
              <a:lnSpc>
                <a:spcPct val="100000"/>
              </a:lnSpc>
              <a:spcBef>
                <a:spcPts val="0"/>
              </a:spcBef>
              <a:spcAft>
                <a:spcPts val="0"/>
              </a:spcAft>
              <a:buClr>
                <a:srgbClr val="007FA3"/>
              </a:buClr>
              <a:buSzPts val="2400"/>
              <a:buFont typeface="Arial"/>
              <a:buNone/>
              <a:defRPr b="0" i="0" sz="2400" u="none" cap="none" strike="noStrike">
                <a:solidFill>
                  <a:schemeClr val="lt1"/>
                </a:solidFill>
                <a:latin typeface="Arial"/>
                <a:ea typeface="Arial"/>
                <a:cs typeface="Arial"/>
                <a:sym typeface="Arial"/>
              </a:defRPr>
            </a:lvl7pPr>
            <a:lvl8pPr indent="-228600" lvl="7" marL="3657600" marR="0" algn="l">
              <a:lnSpc>
                <a:spcPct val="100000"/>
              </a:lnSpc>
              <a:spcBef>
                <a:spcPts val="0"/>
              </a:spcBef>
              <a:spcAft>
                <a:spcPts val="0"/>
              </a:spcAft>
              <a:buClr>
                <a:srgbClr val="007FA3"/>
              </a:buClr>
              <a:buSzPts val="2400"/>
              <a:buFont typeface="Arial"/>
              <a:buNone/>
              <a:defRPr b="0" i="0" sz="2400" u="none" cap="none" strike="noStrike">
                <a:solidFill>
                  <a:schemeClr val="lt1"/>
                </a:solidFill>
                <a:latin typeface="Arial"/>
                <a:ea typeface="Arial"/>
                <a:cs typeface="Arial"/>
                <a:sym typeface="Arial"/>
              </a:defRPr>
            </a:lvl8pPr>
            <a:lvl9pPr indent="-228600" lvl="8" marL="4114800" marR="0" algn="l">
              <a:lnSpc>
                <a:spcPct val="100000"/>
              </a:lnSpc>
              <a:spcBef>
                <a:spcPts val="0"/>
              </a:spcBef>
              <a:spcAft>
                <a:spcPts val="0"/>
              </a:spcAft>
              <a:buClr>
                <a:srgbClr val="007FA3"/>
              </a:buClr>
              <a:buSzPts val="2400"/>
              <a:buFont typeface="Arial"/>
              <a:buNone/>
              <a:defRPr b="0" i="0" sz="2400" u="none" cap="none" strike="noStrike">
                <a:solidFill>
                  <a:schemeClr val="lt1"/>
                </a:solidFill>
                <a:latin typeface="Arial"/>
                <a:ea typeface="Arial"/>
                <a:cs typeface="Arial"/>
                <a:sym typeface="Arial"/>
              </a:defRPr>
            </a:lvl9pPr>
          </a:lstStyle>
          <a:p/>
        </p:txBody>
      </p:sp>
      <p:sp>
        <p:nvSpPr>
          <p:cNvPr id="17" name="Google Shape;17;p85"/>
          <p:cNvSpPr txBox="1"/>
          <p:nvPr>
            <p:ph idx="2" type="body"/>
          </p:nvPr>
        </p:nvSpPr>
        <p:spPr>
          <a:xfrm>
            <a:off x="457200" y="1600200"/>
            <a:ext cx="4397375" cy="4525963"/>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8" name="Google Shape;18;p85"/>
          <p:cNvSpPr txBox="1"/>
          <p:nvPr>
            <p:ph idx="3" type="body"/>
          </p:nvPr>
        </p:nvSpPr>
        <p:spPr>
          <a:xfrm>
            <a:off x="5029200" y="1600200"/>
            <a:ext cx="3657600" cy="1492250"/>
          </a:xfrm>
          <a:prstGeom prst="rect">
            <a:avLst/>
          </a:prstGeom>
          <a:noFill/>
          <a:ln>
            <a:noFill/>
          </a:ln>
        </p:spPr>
        <p:txBody>
          <a:bodyPr anchorCtr="0" anchor="b" bIns="91425" lIns="91425" spcFirstLastPara="1" rIns="91425" wrap="square" tIns="91425">
            <a:noAutofit/>
          </a:bodyPr>
          <a:lstStyle>
            <a:lvl1pPr indent="-228600" lvl="0" marL="457200" algn="ctr">
              <a:lnSpc>
                <a:spcPct val="100000"/>
              </a:lnSpc>
              <a:spcBef>
                <a:spcPts val="1500"/>
              </a:spcBef>
              <a:spcAft>
                <a:spcPts val="0"/>
              </a:spcAft>
              <a:buSzPts val="3000"/>
              <a:buNone/>
              <a:defRPr b="1" sz="3000">
                <a:latin typeface="Arial"/>
                <a:ea typeface="Arial"/>
                <a:cs typeface="Arial"/>
                <a:sym typeface="Arial"/>
              </a:defRPr>
            </a:lvl1pPr>
            <a:lvl2pPr indent="-228600" lvl="1" marL="914400" algn="l">
              <a:lnSpc>
                <a:spcPct val="100000"/>
              </a:lnSpc>
              <a:spcBef>
                <a:spcPts val="600"/>
              </a:spcBef>
              <a:spcAft>
                <a:spcPts val="0"/>
              </a:spcAft>
              <a:buSzPts val="1600"/>
              <a:buNone/>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9" name="Google Shape;19;p85"/>
          <p:cNvSpPr txBox="1"/>
          <p:nvPr>
            <p:ph idx="4" type="body"/>
          </p:nvPr>
        </p:nvSpPr>
        <p:spPr>
          <a:xfrm>
            <a:off x="5029200" y="3252789"/>
            <a:ext cx="3657600" cy="1262062"/>
          </a:xfrm>
          <a:prstGeom prst="rect">
            <a:avLst/>
          </a:prstGeom>
          <a:noFill/>
          <a:ln>
            <a:noFill/>
          </a:ln>
        </p:spPr>
        <p:txBody>
          <a:bodyPr anchorCtr="0" anchor="t" bIns="91425" lIns="91425" spcFirstLastPara="1" rIns="91425" wrap="square" tIns="91425">
            <a:noAutofit/>
          </a:bodyPr>
          <a:lstStyle>
            <a:lvl1pPr indent="-228600" lvl="0" marL="457200" algn="ctr">
              <a:lnSpc>
                <a:spcPct val="100000"/>
              </a:lnSpc>
              <a:spcBef>
                <a:spcPts val="1500"/>
              </a:spcBef>
              <a:spcAft>
                <a:spcPts val="0"/>
              </a:spcAft>
              <a:buSzPts val="2200"/>
              <a:buNone/>
              <a:defRPr sz="2200">
                <a:latin typeface="Arial"/>
                <a:ea typeface="Arial"/>
                <a:cs typeface="Arial"/>
                <a:sym typeface="Arial"/>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20" name="Google Shape;20;p85"/>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1" name="Google Shape;21;p85"/>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2" name="Google Shape;22;p85"/>
          <p:cNvSpPr/>
          <p:nvPr>
            <p:ph idx="5" type="pic"/>
          </p:nvPr>
        </p:nvSpPr>
        <p:spPr>
          <a:xfrm>
            <a:off x="457200" y="6400801"/>
            <a:ext cx="1001713" cy="228600"/>
          </a:xfrm>
          <a:prstGeom prst="rect">
            <a:avLst/>
          </a:prstGeom>
          <a:noFill/>
          <a:ln>
            <a:noFill/>
          </a:ln>
        </p:spPr>
      </p:sp>
      <p:sp>
        <p:nvSpPr>
          <p:cNvPr id="23" name="Google Shape;23;p85"/>
          <p:cNvSpPr txBox="1"/>
          <p:nvPr>
            <p:ph idx="6" type="body"/>
          </p:nvPr>
        </p:nvSpPr>
        <p:spPr>
          <a:xfrm>
            <a:off x="2097088" y="6400800"/>
            <a:ext cx="6589712" cy="228600"/>
          </a:xfrm>
          <a:prstGeom prst="rect">
            <a:avLst/>
          </a:prstGeom>
          <a:noFill/>
          <a:ln>
            <a:noFill/>
          </a:ln>
        </p:spPr>
        <p:txBody>
          <a:bodyPr anchorCtr="0" anchor="ctr" bIns="91425" lIns="91425" spcFirstLastPara="1" rIns="91425" wrap="square" tIns="91425">
            <a:noAutofit/>
          </a:bodyPr>
          <a:lstStyle>
            <a:lvl1pPr indent="-228600" lvl="0" marL="457200" algn="r">
              <a:lnSpc>
                <a:spcPct val="100000"/>
              </a:lnSpc>
              <a:spcBef>
                <a:spcPts val="1500"/>
              </a:spcBef>
              <a:spcAft>
                <a:spcPts val="0"/>
              </a:spcAft>
              <a:buSzPts val="1200"/>
              <a:buNone/>
              <a:defRPr sz="1200">
                <a:latin typeface="Verdana"/>
                <a:ea typeface="Verdana"/>
                <a:cs typeface="Verdana"/>
                <a:sym typeface="Verdana"/>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24" name="Google Shape;24;p85"/>
          <p:cNvSpPr txBox="1"/>
          <p:nvPr>
            <p:ph idx="7" type="body"/>
          </p:nvPr>
        </p:nvSpPr>
        <p:spPr>
          <a:xfrm>
            <a:off x="5400675" y="4867275"/>
            <a:ext cx="3209925" cy="100965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150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30200" lvl="2" marL="1371600" algn="l">
              <a:lnSpc>
                <a:spcPct val="100000"/>
              </a:lnSpc>
              <a:spcBef>
                <a:spcPts val="600"/>
              </a:spcBef>
              <a:spcAft>
                <a:spcPts val="0"/>
              </a:spcAft>
              <a:buSzPts val="1600"/>
              <a:buFont typeface="Arial"/>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Tree>
  </p:cSld>
  <p:clrMapOvr>
    <a:masterClrMapping/>
  </p:clrMapOvr>
  <p:extLst>
    <p:ext uri="{DCECCB84-F9BA-43D5-87BE-67443E8EF086}">
      <p15:sldGuideLst>
        <p15:guide id="1" orient="horz" pos="4176">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one Content">
  <p:cSld name="1_Title and one Content">
    <p:spTree>
      <p:nvGrpSpPr>
        <p:cNvPr id="32" name="Shape 32"/>
        <p:cNvGrpSpPr/>
        <p:nvPr/>
      </p:nvGrpSpPr>
      <p:grpSpPr>
        <a:xfrm>
          <a:off x="0" y="0"/>
          <a:ext cx="0" cy="0"/>
          <a:chOff x="0" y="0"/>
          <a:chExt cx="0" cy="0"/>
        </a:xfrm>
      </p:grpSpPr>
      <p:sp>
        <p:nvSpPr>
          <p:cNvPr id="33" name="Google Shape;33;p8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4" name="Google Shape;34;p87"/>
          <p:cNvSpPr txBox="1"/>
          <p:nvPr>
            <p:ph idx="1" type="body"/>
          </p:nvPr>
        </p:nvSpPr>
        <p:spPr>
          <a:xfrm>
            <a:off x="457200" y="1556327"/>
            <a:ext cx="8229600" cy="4586896"/>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35" name="Google Shape;35;p87"/>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6" name="Google Shape;36;p87"/>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ntent">
  <p:cSld name="Title and Two Content">
    <p:spTree>
      <p:nvGrpSpPr>
        <p:cNvPr id="37" name="Shape 37"/>
        <p:cNvGrpSpPr/>
        <p:nvPr/>
      </p:nvGrpSpPr>
      <p:grpSpPr>
        <a:xfrm>
          <a:off x="0" y="0"/>
          <a:ext cx="0" cy="0"/>
          <a:chOff x="0" y="0"/>
          <a:chExt cx="0" cy="0"/>
        </a:xfrm>
      </p:grpSpPr>
      <p:sp>
        <p:nvSpPr>
          <p:cNvPr id="38" name="Google Shape;38;p8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9" name="Google Shape;39;p88"/>
          <p:cNvSpPr txBox="1"/>
          <p:nvPr>
            <p:ph idx="1" type="body"/>
          </p:nvPr>
        </p:nvSpPr>
        <p:spPr>
          <a:xfrm>
            <a:off x="457200" y="1556327"/>
            <a:ext cx="8229600" cy="2267528"/>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40" name="Google Shape;40;p88"/>
          <p:cNvSpPr txBox="1"/>
          <p:nvPr>
            <p:ph idx="2" type="body"/>
          </p:nvPr>
        </p:nvSpPr>
        <p:spPr>
          <a:xfrm>
            <a:off x="457200" y="3971925"/>
            <a:ext cx="8229600" cy="2105025"/>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41" name="Google Shape;41;p88"/>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2" name="Google Shape;42;p88"/>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 and Three Columns">
    <p:spTree>
      <p:nvGrpSpPr>
        <p:cNvPr id="43" name="Shape 43"/>
        <p:cNvGrpSpPr/>
        <p:nvPr/>
      </p:nvGrpSpPr>
      <p:grpSpPr>
        <a:xfrm>
          <a:off x="0" y="0"/>
          <a:ext cx="0" cy="0"/>
          <a:chOff x="0" y="0"/>
          <a:chExt cx="0" cy="0"/>
        </a:xfrm>
      </p:grpSpPr>
      <p:sp>
        <p:nvSpPr>
          <p:cNvPr id="44" name="Google Shape;44;p89"/>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5" name="Google Shape;45;p89"/>
          <p:cNvSpPr txBox="1"/>
          <p:nvPr>
            <p:ph idx="1" type="body"/>
          </p:nvPr>
        </p:nvSpPr>
        <p:spPr>
          <a:xfrm>
            <a:off x="466603" y="1552575"/>
            <a:ext cx="2595602"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46" name="Google Shape;46;p89"/>
          <p:cNvSpPr txBox="1"/>
          <p:nvPr>
            <p:ph idx="2" type="body"/>
          </p:nvPr>
        </p:nvSpPr>
        <p:spPr>
          <a:xfrm>
            <a:off x="3290555" y="1552575"/>
            <a:ext cx="2595603"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47" name="Google Shape;47;p89"/>
          <p:cNvSpPr txBox="1"/>
          <p:nvPr>
            <p:ph idx="3" type="body"/>
          </p:nvPr>
        </p:nvSpPr>
        <p:spPr>
          <a:xfrm>
            <a:off x="6091197" y="1552575"/>
            <a:ext cx="2595603"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48" name="Google Shape;48;p89"/>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9" name="Google Shape;49;p89"/>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ntent">
  <p:cSld name="Title and Three Content">
    <p:spTree>
      <p:nvGrpSpPr>
        <p:cNvPr id="50" name="Shape 50"/>
        <p:cNvGrpSpPr/>
        <p:nvPr/>
      </p:nvGrpSpPr>
      <p:grpSpPr>
        <a:xfrm>
          <a:off x="0" y="0"/>
          <a:ext cx="0" cy="0"/>
          <a:chOff x="0" y="0"/>
          <a:chExt cx="0" cy="0"/>
        </a:xfrm>
      </p:grpSpPr>
      <p:sp>
        <p:nvSpPr>
          <p:cNvPr id="51" name="Google Shape;51;p90"/>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52" name="Google Shape;52;p90"/>
          <p:cNvSpPr txBox="1"/>
          <p:nvPr>
            <p:ph idx="1" type="body"/>
          </p:nvPr>
        </p:nvSpPr>
        <p:spPr>
          <a:xfrm>
            <a:off x="461030" y="1556326"/>
            <a:ext cx="3631545" cy="4520623"/>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53" name="Google Shape;53;p90"/>
          <p:cNvSpPr txBox="1"/>
          <p:nvPr>
            <p:ph idx="2" type="body"/>
          </p:nvPr>
        </p:nvSpPr>
        <p:spPr>
          <a:xfrm>
            <a:off x="4234542" y="1563574"/>
            <a:ext cx="4452258" cy="2105025"/>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54" name="Google Shape;54;p90"/>
          <p:cNvSpPr txBox="1"/>
          <p:nvPr>
            <p:ph idx="3" type="body"/>
          </p:nvPr>
        </p:nvSpPr>
        <p:spPr>
          <a:xfrm>
            <a:off x="4243595" y="3977558"/>
            <a:ext cx="4443205" cy="2112272"/>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55" name="Google Shape;55;p90"/>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56" name="Google Shape;56;p90"/>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Ten Content">
  <p:cSld name="1_Title and Ten Content">
    <p:spTree>
      <p:nvGrpSpPr>
        <p:cNvPr id="57" name="Shape 57"/>
        <p:cNvGrpSpPr/>
        <p:nvPr/>
      </p:nvGrpSpPr>
      <p:grpSpPr>
        <a:xfrm>
          <a:off x="0" y="0"/>
          <a:ext cx="0" cy="0"/>
          <a:chOff x="0" y="0"/>
          <a:chExt cx="0" cy="0"/>
        </a:xfrm>
      </p:grpSpPr>
      <p:sp>
        <p:nvSpPr>
          <p:cNvPr id="58" name="Google Shape;58;p91"/>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59" name="Google Shape;59;p91"/>
          <p:cNvSpPr txBox="1"/>
          <p:nvPr>
            <p:ph idx="1" type="body"/>
          </p:nvPr>
        </p:nvSpPr>
        <p:spPr>
          <a:xfrm>
            <a:off x="457200" y="1552575"/>
            <a:ext cx="4011769" cy="469408"/>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0" name="Google Shape;60;p91"/>
          <p:cNvSpPr txBox="1"/>
          <p:nvPr>
            <p:ph idx="2" type="body"/>
          </p:nvPr>
        </p:nvSpPr>
        <p:spPr>
          <a:xfrm>
            <a:off x="457200" y="2216772"/>
            <a:ext cx="4011769" cy="552186"/>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1" name="Google Shape;61;p91"/>
          <p:cNvSpPr txBox="1"/>
          <p:nvPr>
            <p:ph idx="3" type="body"/>
          </p:nvPr>
        </p:nvSpPr>
        <p:spPr>
          <a:xfrm>
            <a:off x="457200" y="2953477"/>
            <a:ext cx="4011769" cy="525368"/>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2" name="Google Shape;62;p91"/>
          <p:cNvSpPr txBox="1"/>
          <p:nvPr>
            <p:ph idx="4" type="body"/>
          </p:nvPr>
        </p:nvSpPr>
        <p:spPr>
          <a:xfrm>
            <a:off x="457200" y="3640944"/>
            <a:ext cx="4011769" cy="525368"/>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3" name="Google Shape;63;p91"/>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64" name="Google Shape;64;p91"/>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5" name="Google Shape;65;p91"/>
          <p:cNvSpPr txBox="1"/>
          <p:nvPr>
            <p:ph idx="5" type="body"/>
          </p:nvPr>
        </p:nvSpPr>
        <p:spPr>
          <a:xfrm>
            <a:off x="457200" y="4352925"/>
            <a:ext cx="4011769" cy="4762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6" name="Google Shape;66;p91"/>
          <p:cNvSpPr txBox="1"/>
          <p:nvPr>
            <p:ph idx="6" type="body"/>
          </p:nvPr>
        </p:nvSpPr>
        <p:spPr>
          <a:xfrm>
            <a:off x="457200" y="5010150"/>
            <a:ext cx="4011769" cy="5143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7" name="Google Shape;67;p91"/>
          <p:cNvSpPr txBox="1"/>
          <p:nvPr>
            <p:ph idx="7" type="body"/>
          </p:nvPr>
        </p:nvSpPr>
        <p:spPr>
          <a:xfrm>
            <a:off x="457200" y="5692775"/>
            <a:ext cx="4011769" cy="566738"/>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8" name="Google Shape;68;p91"/>
          <p:cNvSpPr txBox="1"/>
          <p:nvPr>
            <p:ph idx="8" type="body"/>
          </p:nvPr>
        </p:nvSpPr>
        <p:spPr>
          <a:xfrm>
            <a:off x="4622801" y="1557338"/>
            <a:ext cx="4064000" cy="465137"/>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9" name="Google Shape;69;p91"/>
          <p:cNvSpPr txBox="1"/>
          <p:nvPr>
            <p:ph idx="9" type="body"/>
          </p:nvPr>
        </p:nvSpPr>
        <p:spPr>
          <a:xfrm>
            <a:off x="4622800" y="2216150"/>
            <a:ext cx="4064000" cy="5524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70" name="Google Shape;70;p91"/>
          <p:cNvSpPr txBox="1"/>
          <p:nvPr>
            <p:ph idx="13" type="body"/>
          </p:nvPr>
        </p:nvSpPr>
        <p:spPr>
          <a:xfrm>
            <a:off x="4622800" y="2952750"/>
            <a:ext cx="4064000" cy="525463"/>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71" name="Google Shape;71;p91"/>
          <p:cNvSpPr txBox="1"/>
          <p:nvPr>
            <p:ph idx="14" type="body"/>
          </p:nvPr>
        </p:nvSpPr>
        <p:spPr>
          <a:xfrm>
            <a:off x="4622800" y="3641725"/>
            <a:ext cx="4064000" cy="523875"/>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72" name="Google Shape;72;p91"/>
          <p:cNvSpPr txBox="1"/>
          <p:nvPr>
            <p:ph idx="15" type="body"/>
          </p:nvPr>
        </p:nvSpPr>
        <p:spPr>
          <a:xfrm>
            <a:off x="4622800" y="4352925"/>
            <a:ext cx="4064000" cy="4762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73" name="Google Shape;73;p91"/>
          <p:cNvSpPr txBox="1"/>
          <p:nvPr>
            <p:ph idx="16" type="body"/>
          </p:nvPr>
        </p:nvSpPr>
        <p:spPr>
          <a:xfrm>
            <a:off x="4713288" y="5010150"/>
            <a:ext cx="3973512" cy="5143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74" name="Google Shape;74;p91"/>
          <p:cNvSpPr txBox="1"/>
          <p:nvPr>
            <p:ph idx="17" type="body"/>
          </p:nvPr>
        </p:nvSpPr>
        <p:spPr>
          <a:xfrm>
            <a:off x="4713288" y="5692775"/>
            <a:ext cx="3973512" cy="566738"/>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Tree>
  </p:cSld>
  <p:clrMapOvr>
    <a:masterClrMapping/>
  </p:clrMapOvr>
  <p:extLst>
    <p:ext uri="{DCECCB84-F9BA-43D5-87BE-67443E8EF086}">
      <p15:sldGuideLst>
        <p15:guide id="1" orient="horz" pos="98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ntent">
  <p:cSld name="Title and Four Content">
    <p:spTree>
      <p:nvGrpSpPr>
        <p:cNvPr id="75" name="Shape 75"/>
        <p:cNvGrpSpPr/>
        <p:nvPr/>
      </p:nvGrpSpPr>
      <p:grpSpPr>
        <a:xfrm>
          <a:off x="0" y="0"/>
          <a:ext cx="0" cy="0"/>
          <a:chOff x="0" y="0"/>
          <a:chExt cx="0" cy="0"/>
        </a:xfrm>
      </p:grpSpPr>
      <p:sp>
        <p:nvSpPr>
          <p:cNvPr id="76" name="Google Shape;76;p9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77" name="Google Shape;77;p92"/>
          <p:cNvSpPr txBox="1"/>
          <p:nvPr>
            <p:ph idx="1" type="body"/>
          </p:nvPr>
        </p:nvSpPr>
        <p:spPr>
          <a:xfrm>
            <a:off x="457200" y="1552575"/>
            <a:ext cx="1885950"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78" name="Google Shape;78;p92"/>
          <p:cNvSpPr txBox="1"/>
          <p:nvPr>
            <p:ph idx="2" type="body"/>
          </p:nvPr>
        </p:nvSpPr>
        <p:spPr>
          <a:xfrm>
            <a:off x="2572593" y="1552575"/>
            <a:ext cx="1885950"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79" name="Google Shape;79;p92"/>
          <p:cNvSpPr txBox="1"/>
          <p:nvPr>
            <p:ph idx="3" type="body"/>
          </p:nvPr>
        </p:nvSpPr>
        <p:spPr>
          <a:xfrm>
            <a:off x="4687986" y="1552575"/>
            <a:ext cx="1885950"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80" name="Google Shape;80;p92"/>
          <p:cNvSpPr txBox="1"/>
          <p:nvPr>
            <p:ph idx="4" type="body"/>
          </p:nvPr>
        </p:nvSpPr>
        <p:spPr>
          <a:xfrm>
            <a:off x="6803378" y="1552575"/>
            <a:ext cx="1885950"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81" name="Google Shape;81;p92"/>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82" name="Google Shape;82;p92"/>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add copyright">
  <p:cSld name="Title Slide-add copyright">
    <p:spTree>
      <p:nvGrpSpPr>
        <p:cNvPr id="83" name="Shape 83"/>
        <p:cNvGrpSpPr/>
        <p:nvPr/>
      </p:nvGrpSpPr>
      <p:grpSpPr>
        <a:xfrm>
          <a:off x="0" y="0"/>
          <a:ext cx="0" cy="0"/>
          <a:chOff x="0" y="0"/>
          <a:chExt cx="0" cy="0"/>
        </a:xfrm>
      </p:grpSpPr>
      <p:sp>
        <p:nvSpPr>
          <p:cNvPr id="84" name="Google Shape;84;p93"/>
          <p:cNvSpPr/>
          <p:nvPr/>
        </p:nvSpPr>
        <p:spPr>
          <a:xfrm>
            <a:off x="0" y="0"/>
            <a:ext cx="9144000" cy="3886200"/>
          </a:xfrm>
          <a:prstGeom prst="rect">
            <a:avLst/>
          </a:prstGeom>
          <a:solidFill>
            <a:srgbClr val="007FA3"/>
          </a:solidFill>
          <a:ln cap="flat" cmpd="sng" w="25400">
            <a:solidFill>
              <a:srgbClr val="007FA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5" name="Google Shape;85;p93"/>
          <p:cNvSpPr txBox="1"/>
          <p:nvPr>
            <p:ph type="ctrTitle"/>
          </p:nvPr>
        </p:nvSpPr>
        <p:spPr>
          <a:xfrm>
            <a:off x="685800" y="762000"/>
            <a:ext cx="7772400" cy="2838451"/>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lt1"/>
              </a:buClr>
              <a:buSzPts val="3600"/>
              <a:buFont typeface="Times New Roman"/>
              <a:buNone/>
              <a:defRPr b="1" i="0" sz="3600" u="none" cap="none" strike="noStrike">
                <a:solidFill>
                  <a:schemeClr val="lt1"/>
                </a:solidFill>
                <a:latin typeface="Arial"/>
                <a:ea typeface="Arial"/>
                <a:cs typeface="Arial"/>
                <a:sym typeface="Aria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86" name="Google Shape;86;p93"/>
          <p:cNvSpPr txBox="1"/>
          <p:nvPr>
            <p:ph idx="1" type="subTitle"/>
          </p:nvPr>
        </p:nvSpPr>
        <p:spPr>
          <a:xfrm>
            <a:off x="674687" y="3962400"/>
            <a:ext cx="7794625" cy="17526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rgbClr val="007FA3"/>
              </a:buClr>
              <a:buSzPts val="2400"/>
              <a:buFont typeface="Arial"/>
              <a:buNone/>
              <a:defRPr b="0" i="0" sz="2400" u="none" cap="none" strike="noStrike">
                <a:solidFill>
                  <a:schemeClr val="dk1"/>
                </a:solidFill>
                <a:latin typeface="Arial"/>
                <a:ea typeface="Arial"/>
                <a:cs typeface="Arial"/>
                <a:sym typeface="Arial"/>
              </a:defRPr>
            </a:lvl1pPr>
            <a:lvl2pPr lvl="1" marR="0" algn="ctr">
              <a:lnSpc>
                <a:spcPct val="100000"/>
              </a:lnSpc>
              <a:spcBef>
                <a:spcPts val="600"/>
              </a:spcBef>
              <a:spcAft>
                <a:spcPts val="0"/>
              </a:spcAft>
              <a:buClr>
                <a:srgbClr val="007FA3"/>
              </a:buClr>
              <a:buSzPts val="1600"/>
              <a:buFont typeface="Arial"/>
              <a:buNone/>
              <a:defRPr b="0" i="0" sz="1600" u="none" cap="none" strike="noStrike">
                <a:solidFill>
                  <a:srgbClr val="888888"/>
                </a:solidFill>
                <a:latin typeface="Arial"/>
                <a:ea typeface="Arial"/>
                <a:cs typeface="Arial"/>
                <a:sym typeface="Arial"/>
              </a:defRPr>
            </a:lvl2pPr>
            <a:lvl3pPr lvl="2" marR="0" algn="ctr">
              <a:lnSpc>
                <a:spcPct val="100000"/>
              </a:lnSpc>
              <a:spcBef>
                <a:spcPts val="600"/>
              </a:spcBef>
              <a:spcAft>
                <a:spcPts val="0"/>
              </a:spcAft>
              <a:buClr>
                <a:srgbClr val="007FA3"/>
              </a:buClr>
              <a:buSzPts val="1600"/>
              <a:buFont typeface="Noto Sans Symbols"/>
              <a:buNone/>
              <a:defRPr b="0" i="0" sz="1600" u="none" cap="none" strike="noStrike">
                <a:solidFill>
                  <a:srgbClr val="888888"/>
                </a:solidFill>
                <a:latin typeface="Arial"/>
                <a:ea typeface="Arial"/>
                <a:cs typeface="Arial"/>
                <a:sym typeface="Arial"/>
              </a:defRPr>
            </a:lvl3pPr>
            <a:lvl4pPr lvl="3" marR="0" algn="ctr">
              <a:lnSpc>
                <a:spcPct val="100000"/>
              </a:lnSpc>
              <a:spcBef>
                <a:spcPts val="600"/>
              </a:spcBef>
              <a:spcAft>
                <a:spcPts val="0"/>
              </a:spcAft>
              <a:buClr>
                <a:srgbClr val="007FA3"/>
              </a:buClr>
              <a:buSzPts val="1600"/>
              <a:buFont typeface="Arial"/>
              <a:buNone/>
              <a:defRPr b="0" i="0" sz="1600" u="none" cap="none" strike="noStrike">
                <a:solidFill>
                  <a:srgbClr val="888888"/>
                </a:solidFill>
                <a:latin typeface="Arial"/>
                <a:ea typeface="Arial"/>
                <a:cs typeface="Arial"/>
                <a:sym typeface="Arial"/>
              </a:defRPr>
            </a:lvl4pPr>
            <a:lvl5pPr lvl="4" marR="0" algn="ctr">
              <a:lnSpc>
                <a:spcPct val="100000"/>
              </a:lnSpc>
              <a:spcBef>
                <a:spcPts val="600"/>
              </a:spcBef>
              <a:spcAft>
                <a:spcPts val="0"/>
              </a:spcAft>
              <a:buClr>
                <a:srgbClr val="007FA3"/>
              </a:buClr>
              <a:buSzPts val="1600"/>
              <a:buFont typeface="Arial"/>
              <a:buNone/>
              <a:defRPr b="0" i="0" sz="1600" u="none" cap="none" strike="noStrike">
                <a:solidFill>
                  <a:srgbClr val="888888"/>
                </a:solidFill>
                <a:latin typeface="Arial"/>
                <a:ea typeface="Arial"/>
                <a:cs typeface="Arial"/>
                <a:sym typeface="Arial"/>
              </a:defRPr>
            </a:lvl5pPr>
            <a:lvl6pPr lvl="5" marR="0" algn="ctr">
              <a:lnSpc>
                <a:spcPct val="100000"/>
              </a:lnSpc>
              <a:spcBef>
                <a:spcPts val="300"/>
              </a:spcBef>
              <a:spcAft>
                <a:spcPts val="0"/>
              </a:spcAft>
              <a:buClr>
                <a:srgbClr val="007FA3"/>
              </a:buClr>
              <a:buSzPts val="1600"/>
              <a:buFont typeface="Arial"/>
              <a:buNone/>
              <a:defRPr b="0" i="0" sz="1600" u="none" cap="none" strike="noStrike">
                <a:solidFill>
                  <a:srgbClr val="888888"/>
                </a:solidFill>
                <a:latin typeface="Arial"/>
                <a:ea typeface="Arial"/>
                <a:cs typeface="Arial"/>
                <a:sym typeface="Arial"/>
              </a:defRPr>
            </a:lvl6pPr>
            <a:lvl7pPr lvl="6" marR="0" algn="ctr">
              <a:lnSpc>
                <a:spcPct val="100000"/>
              </a:lnSpc>
              <a:spcBef>
                <a:spcPts val="300"/>
              </a:spcBef>
              <a:spcAft>
                <a:spcPts val="0"/>
              </a:spcAft>
              <a:buClr>
                <a:srgbClr val="007FA3"/>
              </a:buClr>
              <a:buSzPts val="1600"/>
              <a:buFont typeface="Arial"/>
              <a:buNone/>
              <a:defRPr b="0" i="0" sz="1600" u="none" cap="none" strike="noStrike">
                <a:solidFill>
                  <a:srgbClr val="888888"/>
                </a:solidFill>
                <a:latin typeface="Arial"/>
                <a:ea typeface="Arial"/>
                <a:cs typeface="Arial"/>
                <a:sym typeface="Arial"/>
              </a:defRPr>
            </a:lvl7pPr>
            <a:lvl8pPr lvl="7" marR="0" algn="ctr">
              <a:lnSpc>
                <a:spcPct val="100000"/>
              </a:lnSpc>
              <a:spcBef>
                <a:spcPts val="300"/>
              </a:spcBef>
              <a:spcAft>
                <a:spcPts val="0"/>
              </a:spcAft>
              <a:buClr>
                <a:srgbClr val="007FA3"/>
              </a:buClr>
              <a:buSzPts val="1600"/>
              <a:buFont typeface="Arial"/>
              <a:buNone/>
              <a:defRPr b="0" i="0" sz="1600" u="none" cap="none" strike="noStrike">
                <a:solidFill>
                  <a:srgbClr val="888888"/>
                </a:solidFill>
                <a:latin typeface="Arial"/>
                <a:ea typeface="Arial"/>
                <a:cs typeface="Arial"/>
                <a:sym typeface="Arial"/>
              </a:defRPr>
            </a:lvl8pPr>
            <a:lvl9pPr lvl="8" marR="0" algn="ctr">
              <a:lnSpc>
                <a:spcPct val="100000"/>
              </a:lnSpc>
              <a:spcBef>
                <a:spcPts val="300"/>
              </a:spcBef>
              <a:spcAft>
                <a:spcPts val="0"/>
              </a:spcAft>
              <a:buClr>
                <a:srgbClr val="007FA3"/>
              </a:buClr>
              <a:buSzPts val="1600"/>
              <a:buFont typeface="Arial"/>
              <a:buNone/>
              <a:defRPr b="0" i="0" sz="1600" u="none" cap="none" strike="noStrike">
                <a:solidFill>
                  <a:srgbClr val="888888"/>
                </a:solidFill>
                <a:latin typeface="Arial"/>
                <a:ea typeface="Arial"/>
                <a:cs typeface="Arial"/>
                <a:sym typeface="Arial"/>
              </a:defRPr>
            </a:lvl9pPr>
          </a:lstStyle>
          <a:p/>
        </p:txBody>
      </p:sp>
      <p:sp>
        <p:nvSpPr>
          <p:cNvPr id="87" name="Google Shape;87;p93"/>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88" name="Google Shape;88;p93"/>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1pPr>
            <a:lvl2pPr indent="0" lvl="1"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2pPr>
            <a:lvl3pPr indent="0" lvl="2"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3pPr>
            <a:lvl4pPr indent="0" lvl="3"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4pPr>
            <a:lvl5pPr indent="0" lvl="4"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5pPr>
            <a:lvl6pPr indent="0" lvl="5"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6pPr>
            <a:lvl7pPr indent="0" lvl="6"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7pPr>
            <a:lvl8pPr indent="0" lvl="7"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8pPr>
            <a:lvl9pPr indent="0" lvl="8"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89" name="Shape 89"/>
        <p:cNvGrpSpPr/>
        <p:nvPr/>
      </p:nvGrpSpPr>
      <p:grpSpPr>
        <a:xfrm>
          <a:off x="0" y="0"/>
          <a:ext cx="0" cy="0"/>
          <a:chOff x="0" y="0"/>
          <a:chExt cx="0" cy="0"/>
        </a:xfrm>
      </p:grpSpPr>
      <p:sp>
        <p:nvSpPr>
          <p:cNvPr id="90" name="Google Shape;90;p9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1" name="Google Shape;91;p94"/>
          <p:cNvSpPr txBox="1"/>
          <p:nvPr>
            <p:ph idx="1" type="body"/>
          </p:nvPr>
        </p:nvSpPr>
        <p:spPr>
          <a:xfrm>
            <a:off x="457200" y="1552575"/>
            <a:ext cx="3991970"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92" name="Google Shape;92;p94"/>
          <p:cNvSpPr txBox="1"/>
          <p:nvPr>
            <p:ph idx="2" type="body"/>
          </p:nvPr>
        </p:nvSpPr>
        <p:spPr>
          <a:xfrm>
            <a:off x="4694830" y="1552575"/>
            <a:ext cx="3991970"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93" name="Google Shape;93;p94"/>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94" name="Google Shape;94;p94"/>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20_Content_4_Text">
  <p:cSld name="2_Title and 20_Content_4_Text">
    <p:spTree>
      <p:nvGrpSpPr>
        <p:cNvPr id="95" name="Shape 95"/>
        <p:cNvGrpSpPr/>
        <p:nvPr/>
      </p:nvGrpSpPr>
      <p:grpSpPr>
        <a:xfrm>
          <a:off x="0" y="0"/>
          <a:ext cx="0" cy="0"/>
          <a:chOff x="0" y="0"/>
          <a:chExt cx="0" cy="0"/>
        </a:xfrm>
      </p:grpSpPr>
      <p:sp>
        <p:nvSpPr>
          <p:cNvPr id="96" name="Google Shape;96;p95"/>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7" name="Google Shape;97;p95"/>
          <p:cNvSpPr txBox="1"/>
          <p:nvPr>
            <p:ph idx="1" type="body"/>
          </p:nvPr>
        </p:nvSpPr>
        <p:spPr>
          <a:xfrm>
            <a:off x="457200" y="1593309"/>
            <a:ext cx="8229600" cy="387941"/>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98" name="Google Shape;98;p95"/>
          <p:cNvSpPr txBox="1"/>
          <p:nvPr>
            <p:ph idx="2" type="body"/>
          </p:nvPr>
        </p:nvSpPr>
        <p:spPr>
          <a:xfrm>
            <a:off x="457200" y="2063853"/>
            <a:ext cx="8229600" cy="342864"/>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99" name="Google Shape;99;p95"/>
          <p:cNvSpPr txBox="1"/>
          <p:nvPr>
            <p:ph idx="3" type="body"/>
          </p:nvPr>
        </p:nvSpPr>
        <p:spPr>
          <a:xfrm>
            <a:off x="457200" y="2495832"/>
            <a:ext cx="8229600" cy="358833"/>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0" name="Google Shape;100;p95"/>
          <p:cNvSpPr txBox="1"/>
          <p:nvPr>
            <p:ph idx="4" type="body"/>
          </p:nvPr>
        </p:nvSpPr>
        <p:spPr>
          <a:xfrm>
            <a:off x="457200" y="2946415"/>
            <a:ext cx="8229600" cy="394716"/>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1" name="Google Shape;101;p95"/>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02" name="Google Shape;102;p95"/>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03" name="Google Shape;103;p95"/>
          <p:cNvSpPr txBox="1"/>
          <p:nvPr>
            <p:ph idx="5" type="body"/>
          </p:nvPr>
        </p:nvSpPr>
        <p:spPr>
          <a:xfrm>
            <a:off x="457200" y="3423855"/>
            <a:ext cx="8229600" cy="325285"/>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4" name="Google Shape;104;p95"/>
          <p:cNvSpPr txBox="1"/>
          <p:nvPr>
            <p:ph idx="6" type="body"/>
          </p:nvPr>
        </p:nvSpPr>
        <p:spPr>
          <a:xfrm>
            <a:off x="457200" y="3857050"/>
            <a:ext cx="8229600" cy="425083"/>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5" name="Google Shape;105;p95"/>
          <p:cNvSpPr txBox="1"/>
          <p:nvPr>
            <p:ph idx="7" type="body"/>
          </p:nvPr>
        </p:nvSpPr>
        <p:spPr>
          <a:xfrm>
            <a:off x="457200" y="4338157"/>
            <a:ext cx="8229600" cy="395774"/>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6" name="Google Shape;106;p95"/>
          <p:cNvSpPr txBox="1"/>
          <p:nvPr>
            <p:ph idx="8" type="body"/>
          </p:nvPr>
        </p:nvSpPr>
        <p:spPr>
          <a:xfrm>
            <a:off x="457201" y="4837386"/>
            <a:ext cx="8229600" cy="238689"/>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7" name="Google Shape;107;p95"/>
          <p:cNvSpPr txBox="1"/>
          <p:nvPr>
            <p:ph idx="9" type="body"/>
          </p:nvPr>
        </p:nvSpPr>
        <p:spPr>
          <a:xfrm>
            <a:off x="457200" y="5211857"/>
            <a:ext cx="8229600" cy="283495"/>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8" name="Google Shape;108;p95"/>
          <p:cNvSpPr txBox="1"/>
          <p:nvPr>
            <p:ph idx="13" type="body"/>
          </p:nvPr>
        </p:nvSpPr>
        <p:spPr>
          <a:xfrm>
            <a:off x="457200" y="5606853"/>
            <a:ext cx="8229600" cy="269645"/>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9" name="Google Shape;109;p95"/>
          <p:cNvSpPr txBox="1"/>
          <p:nvPr>
            <p:ph idx="14" type="body"/>
          </p:nvPr>
        </p:nvSpPr>
        <p:spPr>
          <a:xfrm>
            <a:off x="457200" y="5983525"/>
            <a:ext cx="8229600" cy="268831"/>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0" name="Google Shape;110;p95"/>
          <p:cNvSpPr txBox="1"/>
          <p:nvPr>
            <p:ph idx="15" type="body"/>
          </p:nvPr>
        </p:nvSpPr>
        <p:spPr>
          <a:xfrm>
            <a:off x="457201" y="6331844"/>
            <a:ext cx="8229600" cy="244392"/>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1" name="Google Shape;111;p95"/>
          <p:cNvSpPr txBox="1"/>
          <p:nvPr>
            <p:ph idx="16" type="body"/>
          </p:nvPr>
        </p:nvSpPr>
        <p:spPr>
          <a:xfrm>
            <a:off x="457201" y="6654233"/>
            <a:ext cx="8046362" cy="263943"/>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2" name="Google Shape;112;p95"/>
          <p:cNvSpPr txBox="1"/>
          <p:nvPr>
            <p:ph idx="17" type="body"/>
          </p:nvPr>
        </p:nvSpPr>
        <p:spPr>
          <a:xfrm>
            <a:off x="457201" y="7063805"/>
            <a:ext cx="8046362" cy="290825"/>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3" name="Google Shape;113;p95"/>
          <p:cNvSpPr txBox="1"/>
          <p:nvPr>
            <p:ph idx="18" type="body"/>
          </p:nvPr>
        </p:nvSpPr>
        <p:spPr>
          <a:xfrm>
            <a:off x="457200" y="7483231"/>
            <a:ext cx="8012113" cy="219075"/>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4" name="Google Shape;114;p95"/>
          <p:cNvSpPr txBox="1"/>
          <p:nvPr>
            <p:ph idx="19" type="body"/>
          </p:nvPr>
        </p:nvSpPr>
        <p:spPr>
          <a:xfrm>
            <a:off x="457200" y="7832725"/>
            <a:ext cx="8012113" cy="293688"/>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5" name="Google Shape;115;p95"/>
          <p:cNvSpPr txBox="1"/>
          <p:nvPr>
            <p:ph idx="20" type="body"/>
          </p:nvPr>
        </p:nvSpPr>
        <p:spPr>
          <a:xfrm>
            <a:off x="457200" y="8258175"/>
            <a:ext cx="8047038" cy="327025"/>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6" name="Google Shape;116;p95"/>
          <p:cNvSpPr txBox="1"/>
          <p:nvPr>
            <p:ph idx="21" type="body"/>
          </p:nvPr>
        </p:nvSpPr>
        <p:spPr>
          <a:xfrm>
            <a:off x="457200" y="8609013"/>
            <a:ext cx="8012113" cy="32385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7" name="Google Shape;117;p95"/>
          <p:cNvSpPr txBox="1"/>
          <p:nvPr>
            <p:ph idx="22" type="body"/>
          </p:nvPr>
        </p:nvSpPr>
        <p:spPr>
          <a:xfrm>
            <a:off x="457200" y="9036050"/>
            <a:ext cx="8047038" cy="239713"/>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8" name="Google Shape;118;p95"/>
          <p:cNvSpPr txBox="1"/>
          <p:nvPr>
            <p:ph idx="23" type="body"/>
          </p:nvPr>
        </p:nvSpPr>
        <p:spPr>
          <a:xfrm>
            <a:off x="457200" y="9466263"/>
            <a:ext cx="8047038" cy="150812"/>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9" name="Google Shape;119;p95"/>
          <p:cNvSpPr txBox="1"/>
          <p:nvPr>
            <p:ph idx="24" type="body"/>
          </p:nvPr>
        </p:nvSpPr>
        <p:spPr>
          <a:xfrm>
            <a:off x="457200" y="9807575"/>
            <a:ext cx="8047038" cy="263525"/>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20" name="Google Shape;120;p95"/>
          <p:cNvSpPr txBox="1"/>
          <p:nvPr>
            <p:ph idx="25" type="body"/>
          </p:nvPr>
        </p:nvSpPr>
        <p:spPr>
          <a:xfrm>
            <a:off x="457200" y="10174288"/>
            <a:ext cx="8012113" cy="322262"/>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21" name="Google Shape;121;p95"/>
          <p:cNvSpPr txBox="1"/>
          <p:nvPr>
            <p:ph idx="26" type="body"/>
          </p:nvPr>
        </p:nvSpPr>
        <p:spPr>
          <a:xfrm>
            <a:off x="457200" y="10663977"/>
            <a:ext cx="8047038" cy="257175"/>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22" name="Google Shape;122;p95"/>
          <p:cNvSpPr txBox="1"/>
          <p:nvPr>
            <p:ph idx="27" type="body"/>
          </p:nvPr>
        </p:nvSpPr>
        <p:spPr>
          <a:xfrm>
            <a:off x="457200" y="11063288"/>
            <a:ext cx="8047038" cy="295275"/>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Tree>
  </p:cSld>
  <p:clrMapOvr>
    <a:masterClrMapping/>
  </p:clrMapOvr>
  <p:extLst>
    <p:ext uri="{DCECCB84-F9BA-43D5-87BE-67443E8EF086}">
      <p15:sldGuideLst>
        <p15:guide id="1" orient="horz" pos="98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igure + Caption">
  <p:cSld name="1_Figure + Caption">
    <p:spTree>
      <p:nvGrpSpPr>
        <p:cNvPr id="123" name="Shape 123"/>
        <p:cNvGrpSpPr/>
        <p:nvPr/>
      </p:nvGrpSpPr>
      <p:grpSpPr>
        <a:xfrm>
          <a:off x="0" y="0"/>
          <a:ext cx="0" cy="0"/>
          <a:chOff x="0" y="0"/>
          <a:chExt cx="0" cy="0"/>
        </a:xfrm>
      </p:grpSpPr>
      <p:sp>
        <p:nvSpPr>
          <p:cNvPr id="124" name="Google Shape;124;p96"/>
          <p:cNvSpPr txBox="1"/>
          <p:nvPr>
            <p:ph type="title"/>
          </p:nvPr>
        </p:nvSpPr>
        <p:spPr>
          <a:xfrm>
            <a:off x="457200" y="241479"/>
            <a:ext cx="8229600" cy="106679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25" name="Google Shape;125;p96"/>
          <p:cNvSpPr/>
          <p:nvPr>
            <p:ph idx="2" type="pic"/>
          </p:nvPr>
        </p:nvSpPr>
        <p:spPr>
          <a:xfrm>
            <a:off x="457200" y="1564404"/>
            <a:ext cx="8232775" cy="3417887"/>
          </a:xfrm>
          <a:prstGeom prst="rect">
            <a:avLst/>
          </a:prstGeom>
          <a:noFill/>
          <a:ln>
            <a:noFill/>
          </a:ln>
        </p:spPr>
      </p:sp>
      <p:sp>
        <p:nvSpPr>
          <p:cNvPr id="126" name="Google Shape;126;p96"/>
          <p:cNvSpPr txBox="1"/>
          <p:nvPr>
            <p:ph idx="1" type="body"/>
          </p:nvPr>
        </p:nvSpPr>
        <p:spPr>
          <a:xfrm>
            <a:off x="457200" y="5102487"/>
            <a:ext cx="8229600" cy="1018367"/>
          </a:xfrm>
          <a:prstGeom prst="rect">
            <a:avLst/>
          </a:prstGeom>
          <a:noFill/>
          <a:ln>
            <a:noFill/>
          </a:ln>
        </p:spPr>
        <p:txBody>
          <a:bodyPr anchorCtr="0" anchor="b" bIns="91425" lIns="91425" spcFirstLastPara="1" rIns="91425" wrap="square" tIns="91425">
            <a:noAutofit/>
          </a:bodyPr>
          <a:lstStyle>
            <a:lvl1pPr indent="-228600" lvl="0" marL="457200" marR="0" algn="l">
              <a:lnSpc>
                <a:spcPct val="100000"/>
              </a:lnSpc>
              <a:spcBef>
                <a:spcPts val="0"/>
              </a:spcBef>
              <a:spcAft>
                <a:spcPts val="0"/>
              </a:spcAft>
              <a:buClr>
                <a:srgbClr val="007FA3"/>
              </a:buClr>
              <a:buSzPts val="1200"/>
              <a:buFont typeface="Arial"/>
              <a:buNone/>
              <a:defRPr b="0" i="0" sz="1200" u="none" cap="none" strike="noStrike">
                <a:solidFill>
                  <a:schemeClr val="dk1"/>
                </a:solidFill>
                <a:latin typeface="Arial"/>
                <a:ea typeface="Arial"/>
                <a:cs typeface="Arial"/>
                <a:sym typeface="Arial"/>
              </a:defRPr>
            </a:lvl1pPr>
            <a:lvl2pPr indent="-228600" lvl="1" marL="914400" marR="0" algn="l">
              <a:lnSpc>
                <a:spcPct val="100000"/>
              </a:lnSpc>
              <a:spcBef>
                <a:spcPts val="0"/>
              </a:spcBef>
              <a:spcAft>
                <a:spcPts val="0"/>
              </a:spcAft>
              <a:buClr>
                <a:srgbClr val="007FA3"/>
              </a:buClr>
              <a:buSzPts val="1600"/>
              <a:buFont typeface="Arial"/>
              <a:buNone/>
              <a:defRPr b="0" i="0" sz="1600" u="none" cap="none" strike="noStrike">
                <a:solidFill>
                  <a:schemeClr val="dk1"/>
                </a:solidFill>
                <a:latin typeface="Arial"/>
                <a:ea typeface="Arial"/>
                <a:cs typeface="Arial"/>
                <a:sym typeface="Arial"/>
              </a:defRPr>
            </a:lvl2pPr>
            <a:lvl3pPr indent="-228600" lvl="2" marL="1371600" marR="0" algn="l">
              <a:lnSpc>
                <a:spcPct val="100000"/>
              </a:lnSpc>
              <a:spcBef>
                <a:spcPts val="0"/>
              </a:spcBef>
              <a:spcAft>
                <a:spcPts val="0"/>
              </a:spcAft>
              <a:buClr>
                <a:srgbClr val="007FA3"/>
              </a:buClr>
              <a:buSzPts val="1600"/>
              <a:buFont typeface="Noto Sans Symbols"/>
              <a:buNone/>
              <a:defRPr b="0" i="0" sz="1600" u="none" cap="none" strike="noStrike">
                <a:solidFill>
                  <a:schemeClr val="dk1"/>
                </a:solidFill>
                <a:latin typeface="Arial"/>
                <a:ea typeface="Arial"/>
                <a:cs typeface="Arial"/>
                <a:sym typeface="Arial"/>
              </a:defRPr>
            </a:lvl3pPr>
            <a:lvl4pPr indent="-228600" lvl="3" marL="1828800" marR="0" algn="l">
              <a:lnSpc>
                <a:spcPct val="100000"/>
              </a:lnSpc>
              <a:spcBef>
                <a:spcPts val="0"/>
              </a:spcBef>
              <a:spcAft>
                <a:spcPts val="0"/>
              </a:spcAft>
              <a:buClr>
                <a:srgbClr val="007FA3"/>
              </a:buClr>
              <a:buSzPts val="1600"/>
              <a:buFont typeface="Arial"/>
              <a:buNone/>
              <a:defRPr b="0" i="0" sz="1600" u="none" cap="none" strike="noStrike">
                <a:solidFill>
                  <a:schemeClr val="dk1"/>
                </a:solidFill>
                <a:latin typeface="Arial"/>
                <a:ea typeface="Arial"/>
                <a:cs typeface="Arial"/>
                <a:sym typeface="Arial"/>
              </a:defRPr>
            </a:lvl4pPr>
            <a:lvl5pPr indent="-228600" lvl="4" marL="2286000" marR="0" algn="l">
              <a:lnSpc>
                <a:spcPct val="100000"/>
              </a:lnSpc>
              <a:spcBef>
                <a:spcPts val="0"/>
              </a:spcBef>
              <a:spcAft>
                <a:spcPts val="0"/>
              </a:spcAft>
              <a:buClr>
                <a:srgbClr val="007FA3"/>
              </a:buClr>
              <a:buSzPts val="1600"/>
              <a:buFont typeface="Arial"/>
              <a:buNone/>
              <a:defRPr b="0" i="0" sz="1600" u="none" cap="none" strike="noStrike">
                <a:solidFill>
                  <a:schemeClr val="dk1"/>
                </a:solidFill>
                <a:latin typeface="Arial"/>
                <a:ea typeface="Arial"/>
                <a:cs typeface="Arial"/>
                <a:sym typeface="Arial"/>
              </a:defRPr>
            </a:lvl5pPr>
            <a:lvl6pPr indent="-228600" lvl="5" marL="2743200" marR="0" algn="l">
              <a:lnSpc>
                <a:spcPct val="100000"/>
              </a:lnSpc>
              <a:spcBef>
                <a:spcPts val="0"/>
              </a:spcBef>
              <a:spcAft>
                <a:spcPts val="0"/>
              </a:spcAft>
              <a:buClr>
                <a:srgbClr val="007FA3"/>
              </a:buClr>
              <a:buSzPts val="1600"/>
              <a:buFont typeface="Arial"/>
              <a:buNone/>
              <a:defRPr b="0" i="0" sz="1600" u="none" cap="none" strike="noStrike">
                <a:solidFill>
                  <a:schemeClr val="dk1"/>
                </a:solidFill>
                <a:latin typeface="Arial"/>
                <a:ea typeface="Arial"/>
                <a:cs typeface="Arial"/>
                <a:sym typeface="Arial"/>
              </a:defRPr>
            </a:lvl6pPr>
            <a:lvl7pPr indent="-228600" lvl="6" marL="3200400" marR="0" algn="l">
              <a:lnSpc>
                <a:spcPct val="100000"/>
              </a:lnSpc>
              <a:spcBef>
                <a:spcPts val="0"/>
              </a:spcBef>
              <a:spcAft>
                <a:spcPts val="0"/>
              </a:spcAft>
              <a:buClr>
                <a:srgbClr val="007FA3"/>
              </a:buClr>
              <a:buSzPts val="1600"/>
              <a:buFont typeface="Arial"/>
              <a:buNone/>
              <a:defRPr b="0" i="0" sz="1600" u="none" cap="none" strike="noStrike">
                <a:solidFill>
                  <a:schemeClr val="dk1"/>
                </a:solidFill>
                <a:latin typeface="Arial"/>
                <a:ea typeface="Arial"/>
                <a:cs typeface="Arial"/>
                <a:sym typeface="Arial"/>
              </a:defRPr>
            </a:lvl7pPr>
            <a:lvl8pPr indent="-228600" lvl="7" marL="3657600" marR="0" algn="l">
              <a:lnSpc>
                <a:spcPct val="100000"/>
              </a:lnSpc>
              <a:spcBef>
                <a:spcPts val="0"/>
              </a:spcBef>
              <a:spcAft>
                <a:spcPts val="0"/>
              </a:spcAft>
              <a:buClr>
                <a:srgbClr val="007FA3"/>
              </a:buClr>
              <a:buSzPts val="1600"/>
              <a:buFont typeface="Arial"/>
              <a:buNone/>
              <a:defRPr b="0" i="0" sz="1600" u="none" cap="none" strike="noStrike">
                <a:solidFill>
                  <a:schemeClr val="dk1"/>
                </a:solidFill>
                <a:latin typeface="Arial"/>
                <a:ea typeface="Arial"/>
                <a:cs typeface="Arial"/>
                <a:sym typeface="Arial"/>
              </a:defRPr>
            </a:lvl8pPr>
            <a:lvl9pPr indent="-228600" lvl="8" marL="4114800" marR="0" algn="l">
              <a:lnSpc>
                <a:spcPct val="100000"/>
              </a:lnSpc>
              <a:spcBef>
                <a:spcPts val="0"/>
              </a:spcBef>
              <a:spcAft>
                <a:spcPts val="0"/>
              </a:spcAft>
              <a:buClr>
                <a:srgbClr val="007FA3"/>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127" name="Google Shape;127;p96"/>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28" name="Google Shape;128;p96"/>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Figure + Caption">
  <p:cSld name="2_Figure + Caption">
    <p:spTree>
      <p:nvGrpSpPr>
        <p:cNvPr id="129" name="Shape 129"/>
        <p:cNvGrpSpPr/>
        <p:nvPr/>
      </p:nvGrpSpPr>
      <p:grpSpPr>
        <a:xfrm>
          <a:off x="0" y="0"/>
          <a:ext cx="0" cy="0"/>
          <a:chOff x="0" y="0"/>
          <a:chExt cx="0" cy="0"/>
        </a:xfrm>
      </p:grpSpPr>
      <p:sp>
        <p:nvSpPr>
          <p:cNvPr id="130" name="Google Shape;130;p9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sz="3600">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1" name="Google Shape;131;p97"/>
          <p:cNvSpPr txBox="1"/>
          <p:nvPr>
            <p:ph idx="1" type="body"/>
          </p:nvPr>
        </p:nvSpPr>
        <p:spPr>
          <a:xfrm>
            <a:off x="457200" y="1558412"/>
            <a:ext cx="4484688" cy="3754437"/>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32" name="Google Shape;132;p97"/>
          <p:cNvSpPr txBox="1"/>
          <p:nvPr>
            <p:ph idx="2" type="body"/>
          </p:nvPr>
        </p:nvSpPr>
        <p:spPr>
          <a:xfrm>
            <a:off x="5048250" y="1558412"/>
            <a:ext cx="3638550" cy="3754437"/>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33" name="Google Shape;133;p97"/>
          <p:cNvSpPr txBox="1"/>
          <p:nvPr>
            <p:ph idx="3" type="body"/>
          </p:nvPr>
        </p:nvSpPr>
        <p:spPr>
          <a:xfrm>
            <a:off x="457200" y="5420799"/>
            <a:ext cx="8229600" cy="5334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34" name="Google Shape;134;p97"/>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p:txBody>
      </p:sp>
      <p:sp>
        <p:nvSpPr>
          <p:cNvPr id="135" name="Google Shape;135;p97"/>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bel Layout 1">
  <p:cSld name="Label Layout 1">
    <p:spTree>
      <p:nvGrpSpPr>
        <p:cNvPr id="136" name="Shape 136"/>
        <p:cNvGrpSpPr/>
        <p:nvPr/>
      </p:nvGrpSpPr>
      <p:grpSpPr>
        <a:xfrm>
          <a:off x="0" y="0"/>
          <a:ext cx="0" cy="0"/>
          <a:chOff x="0" y="0"/>
          <a:chExt cx="0" cy="0"/>
        </a:xfrm>
      </p:grpSpPr>
      <p:sp>
        <p:nvSpPr>
          <p:cNvPr id="137" name="Google Shape;137;p9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sz="3600">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38" name="Google Shape;138;p98"/>
          <p:cNvSpPr txBox="1"/>
          <p:nvPr>
            <p:ph idx="1" type="body"/>
          </p:nvPr>
        </p:nvSpPr>
        <p:spPr>
          <a:xfrm>
            <a:off x="2982913" y="4359275"/>
            <a:ext cx="3482975" cy="60007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39" name="Google Shape;139;p98"/>
          <p:cNvSpPr/>
          <p:nvPr>
            <p:ph idx="2" type="pic"/>
          </p:nvPr>
        </p:nvSpPr>
        <p:spPr>
          <a:xfrm>
            <a:off x="2982912" y="1681163"/>
            <a:ext cx="3482975" cy="2559050"/>
          </a:xfrm>
          <a:prstGeom prst="rect">
            <a:avLst/>
          </a:prstGeom>
          <a:noFill/>
          <a:ln>
            <a:noFill/>
          </a:ln>
        </p:spPr>
      </p:sp>
      <p:sp>
        <p:nvSpPr>
          <p:cNvPr id="140" name="Google Shape;140;p98"/>
          <p:cNvSpPr txBox="1"/>
          <p:nvPr>
            <p:ph idx="3" type="body"/>
          </p:nvPr>
        </p:nvSpPr>
        <p:spPr>
          <a:xfrm>
            <a:off x="808109" y="1681163"/>
            <a:ext cx="1220716" cy="627062"/>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41" name="Google Shape;141;p98"/>
          <p:cNvSpPr txBox="1"/>
          <p:nvPr>
            <p:ph idx="4" type="body"/>
          </p:nvPr>
        </p:nvSpPr>
        <p:spPr>
          <a:xfrm>
            <a:off x="808109" y="2647157"/>
            <a:ext cx="1206500" cy="627062"/>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42" name="Google Shape;142;p98"/>
          <p:cNvSpPr txBox="1"/>
          <p:nvPr>
            <p:ph idx="5" type="body"/>
          </p:nvPr>
        </p:nvSpPr>
        <p:spPr>
          <a:xfrm>
            <a:off x="808109" y="3613151"/>
            <a:ext cx="1206500" cy="627062"/>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43" name="Google Shape;143;p98"/>
          <p:cNvSpPr txBox="1"/>
          <p:nvPr>
            <p:ph idx="6" type="body"/>
          </p:nvPr>
        </p:nvSpPr>
        <p:spPr>
          <a:xfrm>
            <a:off x="7381874" y="1681163"/>
            <a:ext cx="1304925" cy="627062"/>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44" name="Google Shape;144;p98"/>
          <p:cNvSpPr txBox="1"/>
          <p:nvPr>
            <p:ph idx="7" type="body"/>
          </p:nvPr>
        </p:nvSpPr>
        <p:spPr>
          <a:xfrm>
            <a:off x="7381874" y="2651590"/>
            <a:ext cx="1304925" cy="618196"/>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45" name="Google Shape;145;p98"/>
          <p:cNvSpPr txBox="1"/>
          <p:nvPr>
            <p:ph idx="8" type="body"/>
          </p:nvPr>
        </p:nvSpPr>
        <p:spPr>
          <a:xfrm>
            <a:off x="7381874" y="3613151"/>
            <a:ext cx="1304925" cy="627063"/>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46" name="Google Shape;146;p98"/>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p:txBody>
      </p:sp>
      <p:sp>
        <p:nvSpPr>
          <p:cNvPr id="147" name="Google Shape;147;p98"/>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bel Layout 2">
  <p:cSld name="Label Layout 2">
    <p:spTree>
      <p:nvGrpSpPr>
        <p:cNvPr id="148" name="Shape 148"/>
        <p:cNvGrpSpPr/>
        <p:nvPr/>
      </p:nvGrpSpPr>
      <p:grpSpPr>
        <a:xfrm>
          <a:off x="0" y="0"/>
          <a:ext cx="0" cy="0"/>
          <a:chOff x="0" y="0"/>
          <a:chExt cx="0" cy="0"/>
        </a:xfrm>
      </p:grpSpPr>
      <p:sp>
        <p:nvSpPr>
          <p:cNvPr id="149" name="Google Shape;149;p99"/>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sz="3600">
                <a:latin typeface="Arial"/>
                <a:ea typeface="Arial"/>
                <a:cs typeface="Arial"/>
                <a:sym typeface="Aria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50" name="Google Shape;150;p99"/>
          <p:cNvSpPr txBox="1"/>
          <p:nvPr>
            <p:ph idx="1" type="body"/>
          </p:nvPr>
        </p:nvSpPr>
        <p:spPr>
          <a:xfrm>
            <a:off x="457201" y="4392613"/>
            <a:ext cx="2107323" cy="50482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51" name="Google Shape;151;p99"/>
          <p:cNvSpPr/>
          <p:nvPr>
            <p:ph idx="2" type="pic"/>
          </p:nvPr>
        </p:nvSpPr>
        <p:spPr>
          <a:xfrm>
            <a:off x="457200" y="1817688"/>
            <a:ext cx="2107324" cy="2386012"/>
          </a:xfrm>
          <a:prstGeom prst="rect">
            <a:avLst/>
          </a:prstGeom>
          <a:noFill/>
          <a:ln>
            <a:noFill/>
          </a:ln>
        </p:spPr>
      </p:sp>
      <p:sp>
        <p:nvSpPr>
          <p:cNvPr id="152" name="Google Shape;152;p99"/>
          <p:cNvSpPr txBox="1"/>
          <p:nvPr>
            <p:ph idx="3" type="body"/>
          </p:nvPr>
        </p:nvSpPr>
        <p:spPr>
          <a:xfrm>
            <a:off x="2774622" y="1794947"/>
            <a:ext cx="1534619" cy="59185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53" name="Google Shape;153;p99"/>
          <p:cNvSpPr txBox="1"/>
          <p:nvPr>
            <p:ph idx="4" type="body"/>
          </p:nvPr>
        </p:nvSpPr>
        <p:spPr>
          <a:xfrm>
            <a:off x="2774622" y="2707481"/>
            <a:ext cx="1534619" cy="60642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54" name="Google Shape;154;p99"/>
          <p:cNvSpPr txBox="1"/>
          <p:nvPr>
            <p:ph idx="5" type="body"/>
          </p:nvPr>
        </p:nvSpPr>
        <p:spPr>
          <a:xfrm>
            <a:off x="2774622" y="3597275"/>
            <a:ext cx="1534619" cy="60642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55" name="Google Shape;155;p99"/>
          <p:cNvSpPr txBox="1"/>
          <p:nvPr>
            <p:ph idx="6" type="body"/>
          </p:nvPr>
        </p:nvSpPr>
        <p:spPr>
          <a:xfrm>
            <a:off x="4931596" y="4347439"/>
            <a:ext cx="2107323" cy="50482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56" name="Google Shape;156;p99"/>
          <p:cNvSpPr/>
          <p:nvPr>
            <p:ph idx="7" type="pic"/>
          </p:nvPr>
        </p:nvSpPr>
        <p:spPr>
          <a:xfrm>
            <a:off x="4931596" y="1806537"/>
            <a:ext cx="2107323" cy="2397164"/>
          </a:xfrm>
          <a:prstGeom prst="rect">
            <a:avLst/>
          </a:prstGeom>
          <a:noFill/>
          <a:ln>
            <a:noFill/>
          </a:ln>
        </p:spPr>
      </p:sp>
      <p:sp>
        <p:nvSpPr>
          <p:cNvPr id="157" name="Google Shape;157;p99"/>
          <p:cNvSpPr txBox="1"/>
          <p:nvPr>
            <p:ph idx="8" type="body"/>
          </p:nvPr>
        </p:nvSpPr>
        <p:spPr>
          <a:xfrm>
            <a:off x="7304580" y="1794947"/>
            <a:ext cx="1534619" cy="608524"/>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58" name="Google Shape;158;p99"/>
          <p:cNvSpPr txBox="1"/>
          <p:nvPr>
            <p:ph idx="9" type="body"/>
          </p:nvPr>
        </p:nvSpPr>
        <p:spPr>
          <a:xfrm>
            <a:off x="7304579" y="2707481"/>
            <a:ext cx="1534619" cy="608524"/>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59" name="Google Shape;159;p99"/>
          <p:cNvSpPr txBox="1"/>
          <p:nvPr>
            <p:ph idx="13" type="body"/>
          </p:nvPr>
        </p:nvSpPr>
        <p:spPr>
          <a:xfrm>
            <a:off x="7304579" y="3579818"/>
            <a:ext cx="1534620" cy="608524"/>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60" name="Google Shape;160;p99"/>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p:txBody>
      </p:sp>
      <p:sp>
        <p:nvSpPr>
          <p:cNvPr id="161" name="Google Shape;161;p99"/>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2" name="Shape 162"/>
        <p:cNvGrpSpPr/>
        <p:nvPr/>
      </p:nvGrpSpPr>
      <p:grpSpPr>
        <a:xfrm>
          <a:off x="0" y="0"/>
          <a:ext cx="0" cy="0"/>
          <a:chOff x="0" y="0"/>
          <a:chExt cx="0" cy="0"/>
        </a:xfrm>
      </p:grpSpPr>
      <p:sp>
        <p:nvSpPr>
          <p:cNvPr id="163" name="Google Shape;163;p100"/>
          <p:cNvSpPr txBox="1"/>
          <p:nvPr>
            <p:ph type="title"/>
          </p:nvPr>
        </p:nvSpPr>
        <p:spPr>
          <a:xfrm>
            <a:off x="685800" y="1447800"/>
            <a:ext cx="7772400" cy="2152651"/>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64" name="Google Shape;164;p100"/>
          <p:cNvSpPr txBox="1"/>
          <p:nvPr>
            <p:ph idx="1" type="body"/>
          </p:nvPr>
        </p:nvSpPr>
        <p:spPr>
          <a:xfrm>
            <a:off x="674687" y="3962400"/>
            <a:ext cx="7794626" cy="1752600"/>
          </a:xfrm>
          <a:prstGeom prst="rect">
            <a:avLst/>
          </a:prstGeom>
          <a:noFill/>
          <a:ln>
            <a:noFill/>
          </a:ln>
        </p:spPr>
        <p:txBody>
          <a:bodyPr anchorCtr="0" anchor="t" bIns="91425" lIns="91425" spcFirstLastPara="1" rIns="91425" wrap="square" tIns="91425">
            <a:noAutofit/>
          </a:bodyPr>
          <a:lstStyle>
            <a:lvl1pPr indent="-228600" lvl="0" marL="457200" marR="0" algn="l">
              <a:lnSpc>
                <a:spcPct val="100000"/>
              </a:lnSpc>
              <a:spcBef>
                <a:spcPts val="0"/>
              </a:spcBef>
              <a:spcAft>
                <a:spcPts val="0"/>
              </a:spcAft>
              <a:buClr>
                <a:srgbClr val="007FA3"/>
              </a:buClr>
              <a:buSzPts val="1600"/>
              <a:buFont typeface="Arial"/>
              <a:buNone/>
              <a:defRPr b="0" i="0" sz="1600" u="none" cap="none" strike="noStrike">
                <a:solidFill>
                  <a:srgbClr val="007FA3"/>
                </a:solidFill>
                <a:latin typeface="Arial"/>
                <a:ea typeface="Arial"/>
                <a:cs typeface="Arial"/>
                <a:sym typeface="Arial"/>
              </a:defRPr>
            </a:lvl1pPr>
            <a:lvl2pPr indent="-228600" lvl="1" marL="914400" marR="0" algn="l">
              <a:lnSpc>
                <a:spcPct val="100000"/>
              </a:lnSpc>
              <a:spcBef>
                <a:spcPts val="600"/>
              </a:spcBef>
              <a:spcAft>
                <a:spcPts val="0"/>
              </a:spcAft>
              <a:buClr>
                <a:srgbClr val="007FA3"/>
              </a:buClr>
              <a:buSzPts val="1800"/>
              <a:buFont typeface="Arial"/>
              <a:buNone/>
              <a:defRPr b="0" i="0" sz="1800" u="none" cap="none" strike="noStrike">
                <a:solidFill>
                  <a:srgbClr val="888888"/>
                </a:solidFill>
                <a:latin typeface="Arial"/>
                <a:ea typeface="Arial"/>
                <a:cs typeface="Arial"/>
                <a:sym typeface="Arial"/>
              </a:defRPr>
            </a:lvl2pPr>
            <a:lvl3pPr indent="-228600" lvl="2" marL="1371600" marR="0" algn="l">
              <a:lnSpc>
                <a:spcPct val="100000"/>
              </a:lnSpc>
              <a:spcBef>
                <a:spcPts val="600"/>
              </a:spcBef>
              <a:spcAft>
                <a:spcPts val="0"/>
              </a:spcAft>
              <a:buClr>
                <a:srgbClr val="007FA3"/>
              </a:buClr>
              <a:buSzPts val="1600"/>
              <a:buFont typeface="Noto Sans Symbols"/>
              <a:buNone/>
              <a:defRPr b="0" i="0" sz="1600" u="none" cap="none" strike="noStrike">
                <a:solidFill>
                  <a:srgbClr val="888888"/>
                </a:solidFill>
                <a:latin typeface="Arial"/>
                <a:ea typeface="Arial"/>
                <a:cs typeface="Arial"/>
                <a:sym typeface="Arial"/>
              </a:defRPr>
            </a:lvl3pPr>
            <a:lvl4pPr indent="-228600" lvl="3" marL="1828800" marR="0" algn="l">
              <a:lnSpc>
                <a:spcPct val="100000"/>
              </a:lnSpc>
              <a:spcBef>
                <a:spcPts val="600"/>
              </a:spcBef>
              <a:spcAft>
                <a:spcPts val="0"/>
              </a:spcAft>
              <a:buClr>
                <a:srgbClr val="007FA3"/>
              </a:buClr>
              <a:buSzPts val="1400"/>
              <a:buFont typeface="Arial"/>
              <a:buNone/>
              <a:defRPr b="0" i="0" sz="1400" u="none" cap="none" strike="noStrike">
                <a:solidFill>
                  <a:srgbClr val="888888"/>
                </a:solidFill>
                <a:latin typeface="Arial"/>
                <a:ea typeface="Arial"/>
                <a:cs typeface="Arial"/>
                <a:sym typeface="Arial"/>
              </a:defRPr>
            </a:lvl4pPr>
            <a:lvl5pPr indent="-228600" lvl="4" marL="2286000" marR="0" algn="l">
              <a:lnSpc>
                <a:spcPct val="100000"/>
              </a:lnSpc>
              <a:spcBef>
                <a:spcPts val="600"/>
              </a:spcBef>
              <a:spcAft>
                <a:spcPts val="0"/>
              </a:spcAft>
              <a:buClr>
                <a:srgbClr val="007FA3"/>
              </a:buClr>
              <a:buSzPts val="1400"/>
              <a:buFont typeface="Arial"/>
              <a:buNone/>
              <a:defRPr b="0" i="0" sz="1400" u="none" cap="none" strike="noStrike">
                <a:solidFill>
                  <a:srgbClr val="888888"/>
                </a:solidFill>
                <a:latin typeface="Arial"/>
                <a:ea typeface="Arial"/>
                <a:cs typeface="Arial"/>
                <a:sym typeface="Arial"/>
              </a:defRPr>
            </a:lvl5pPr>
            <a:lvl6pPr indent="-228600" lvl="5" marL="2743200" marR="0" algn="l">
              <a:lnSpc>
                <a:spcPct val="100000"/>
              </a:lnSpc>
              <a:spcBef>
                <a:spcPts val="300"/>
              </a:spcBef>
              <a:spcAft>
                <a:spcPts val="0"/>
              </a:spcAft>
              <a:buClr>
                <a:srgbClr val="007FA3"/>
              </a:buClr>
              <a:buSzPts val="1400"/>
              <a:buFont typeface="Arial"/>
              <a:buNone/>
              <a:defRPr b="0" i="0" sz="1400" u="none" cap="none" strike="noStrike">
                <a:solidFill>
                  <a:srgbClr val="888888"/>
                </a:solidFill>
                <a:latin typeface="Arial"/>
                <a:ea typeface="Arial"/>
                <a:cs typeface="Arial"/>
                <a:sym typeface="Arial"/>
              </a:defRPr>
            </a:lvl6pPr>
            <a:lvl7pPr indent="-228600" lvl="6" marL="3200400" marR="0" algn="l">
              <a:lnSpc>
                <a:spcPct val="100000"/>
              </a:lnSpc>
              <a:spcBef>
                <a:spcPts val="300"/>
              </a:spcBef>
              <a:spcAft>
                <a:spcPts val="0"/>
              </a:spcAft>
              <a:buClr>
                <a:srgbClr val="007FA3"/>
              </a:buClr>
              <a:buSzPts val="1400"/>
              <a:buFont typeface="Arial"/>
              <a:buNone/>
              <a:defRPr b="0" i="0" sz="1400" u="none" cap="none" strike="noStrike">
                <a:solidFill>
                  <a:srgbClr val="888888"/>
                </a:solidFill>
                <a:latin typeface="Arial"/>
                <a:ea typeface="Arial"/>
                <a:cs typeface="Arial"/>
                <a:sym typeface="Arial"/>
              </a:defRPr>
            </a:lvl7pPr>
            <a:lvl8pPr indent="-228600" lvl="7" marL="3657600" marR="0" algn="l">
              <a:lnSpc>
                <a:spcPct val="100000"/>
              </a:lnSpc>
              <a:spcBef>
                <a:spcPts val="300"/>
              </a:spcBef>
              <a:spcAft>
                <a:spcPts val="0"/>
              </a:spcAft>
              <a:buClr>
                <a:srgbClr val="007FA3"/>
              </a:buClr>
              <a:buSzPts val="1400"/>
              <a:buFont typeface="Arial"/>
              <a:buNone/>
              <a:defRPr b="0" i="0" sz="1400" u="none" cap="none" strike="noStrike">
                <a:solidFill>
                  <a:srgbClr val="888888"/>
                </a:solidFill>
                <a:latin typeface="Arial"/>
                <a:ea typeface="Arial"/>
                <a:cs typeface="Arial"/>
                <a:sym typeface="Arial"/>
              </a:defRPr>
            </a:lvl8pPr>
            <a:lvl9pPr indent="-228600" lvl="8" marL="4114800" marR="0" algn="l">
              <a:lnSpc>
                <a:spcPct val="100000"/>
              </a:lnSpc>
              <a:spcBef>
                <a:spcPts val="300"/>
              </a:spcBef>
              <a:spcAft>
                <a:spcPts val="0"/>
              </a:spcAft>
              <a:buClr>
                <a:srgbClr val="007FA3"/>
              </a:buClr>
              <a:buSzPts val="1400"/>
              <a:buFont typeface="Arial"/>
              <a:buNone/>
              <a:defRPr b="0" i="0" sz="1400" u="none" cap="none" strike="noStrike">
                <a:solidFill>
                  <a:srgbClr val="888888"/>
                </a:solidFill>
                <a:latin typeface="Arial"/>
                <a:ea typeface="Arial"/>
                <a:cs typeface="Arial"/>
                <a:sym typeface="Arial"/>
              </a:defRPr>
            </a:lvl9pPr>
          </a:lstStyle>
          <a:p/>
        </p:txBody>
      </p:sp>
      <p:sp>
        <p:nvSpPr>
          <p:cNvPr id="165" name="Google Shape;165;p100"/>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66" name="Google Shape;166;p100"/>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image" Target="../media/image5.jp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007FA3"/>
              </a:buClr>
              <a:buSzPts val="3400"/>
              <a:buFont typeface="Times New Roman"/>
              <a:buNone/>
              <a:defRPr b="1" i="0" sz="3400" u="none" cap="none" strike="noStrike">
                <a:solidFill>
                  <a:srgbClr val="007FA3"/>
                </a:solidFill>
                <a:latin typeface="Times New Roman"/>
                <a:ea typeface="Times New Roman"/>
                <a:cs typeface="Times New Roman"/>
                <a:sym typeface="Times New Roman"/>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
        <p:nvSpPr>
          <p:cNvPr id="11" name="Google Shape;11;p84"/>
          <p:cNvSpPr txBox="1"/>
          <p:nvPr>
            <p:ph idx="1" type="body"/>
          </p:nvPr>
        </p:nvSpPr>
        <p:spPr>
          <a:xfrm>
            <a:off x="457200" y="1600200"/>
            <a:ext cx="8229600" cy="4428411"/>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15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1pPr>
            <a:lvl2pPr indent="-330200" lvl="1" marL="914400" marR="0" rtl="0" algn="l">
              <a:lnSpc>
                <a:spcPct val="100000"/>
              </a:lnSpc>
              <a:spcBef>
                <a:spcPts val="6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00000"/>
              </a:lnSpc>
              <a:spcBef>
                <a:spcPts val="600"/>
              </a:spcBef>
              <a:spcAft>
                <a:spcPts val="0"/>
              </a:spcAft>
              <a:buClr>
                <a:srgbClr val="007FA3"/>
              </a:buClr>
              <a:buSzPts val="1600"/>
              <a:buFont typeface="Noto Sans Symbols"/>
              <a:buChar char="▪"/>
              <a:defRPr b="0" i="0" sz="1600" u="none" cap="none" strike="noStrike">
                <a:solidFill>
                  <a:schemeClr val="dk1"/>
                </a:solidFill>
                <a:latin typeface="Arial"/>
                <a:ea typeface="Arial"/>
                <a:cs typeface="Arial"/>
                <a:sym typeface="Arial"/>
              </a:defRPr>
            </a:lvl3pPr>
            <a:lvl4pPr indent="-330200" lvl="3" marL="1828800" marR="0" rtl="0" algn="l">
              <a:lnSpc>
                <a:spcPct val="100000"/>
              </a:lnSpc>
              <a:spcBef>
                <a:spcPts val="6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lnSpc>
                <a:spcPct val="100000"/>
              </a:lnSpc>
              <a:spcBef>
                <a:spcPts val="6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5pPr>
            <a:lvl6pPr indent="-330200" lvl="5" marL="27432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12" name="Google Shape;12;p84"/>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rtl="0" algn="r">
              <a:lnSpc>
                <a:spcPct val="100000"/>
              </a:lnSpc>
              <a:spcBef>
                <a:spcPts val="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84"/>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 name="Shape 25"/>
        <p:cNvGrpSpPr/>
        <p:nvPr/>
      </p:nvGrpSpPr>
      <p:grpSpPr>
        <a:xfrm>
          <a:off x="0" y="0"/>
          <a:ext cx="0" cy="0"/>
          <a:chOff x="0" y="0"/>
          <a:chExt cx="0" cy="0"/>
        </a:xfrm>
      </p:grpSpPr>
      <p:sp>
        <p:nvSpPr>
          <p:cNvPr id="26" name="Google Shape;26;p86"/>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007FA3"/>
              </a:buClr>
              <a:buSzPts val="3400"/>
              <a:buFont typeface="Times New Roman"/>
              <a:buNone/>
              <a:defRPr b="1" i="0" sz="3400" u="none" cap="none" strike="noStrike">
                <a:solidFill>
                  <a:srgbClr val="007FA3"/>
                </a:solidFill>
                <a:latin typeface="Times New Roman"/>
                <a:ea typeface="Times New Roman"/>
                <a:cs typeface="Times New Roman"/>
                <a:sym typeface="Times New Roman"/>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
        <p:nvSpPr>
          <p:cNvPr id="27" name="Google Shape;27;p86"/>
          <p:cNvSpPr txBox="1"/>
          <p:nvPr>
            <p:ph idx="1" type="body"/>
          </p:nvPr>
        </p:nvSpPr>
        <p:spPr>
          <a:xfrm>
            <a:off x="457200" y="1600200"/>
            <a:ext cx="8229600" cy="4428411"/>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15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1pPr>
            <a:lvl2pPr indent="-330200" lvl="1" marL="914400" marR="0" rtl="0" algn="l">
              <a:lnSpc>
                <a:spcPct val="100000"/>
              </a:lnSpc>
              <a:spcBef>
                <a:spcPts val="6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00000"/>
              </a:lnSpc>
              <a:spcBef>
                <a:spcPts val="600"/>
              </a:spcBef>
              <a:spcAft>
                <a:spcPts val="0"/>
              </a:spcAft>
              <a:buClr>
                <a:srgbClr val="007FA3"/>
              </a:buClr>
              <a:buSzPts val="1600"/>
              <a:buFont typeface="Noto Sans Symbols"/>
              <a:buChar char="▪"/>
              <a:defRPr b="0" i="0" sz="1600" u="none" cap="none" strike="noStrike">
                <a:solidFill>
                  <a:schemeClr val="dk1"/>
                </a:solidFill>
                <a:latin typeface="Arial"/>
                <a:ea typeface="Arial"/>
                <a:cs typeface="Arial"/>
                <a:sym typeface="Arial"/>
              </a:defRPr>
            </a:lvl3pPr>
            <a:lvl4pPr indent="-330200" lvl="3" marL="1828800" marR="0" rtl="0" algn="l">
              <a:lnSpc>
                <a:spcPct val="100000"/>
              </a:lnSpc>
              <a:spcBef>
                <a:spcPts val="6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lnSpc>
                <a:spcPct val="100000"/>
              </a:lnSpc>
              <a:spcBef>
                <a:spcPts val="6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5pPr>
            <a:lvl6pPr indent="-330200" lvl="5" marL="27432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28" name="Google Shape;28;p86"/>
          <p:cNvSpPr txBox="1"/>
          <p:nvPr/>
        </p:nvSpPr>
        <p:spPr>
          <a:xfrm>
            <a:off x="1600200" y="6429344"/>
            <a:ext cx="7162799" cy="200054"/>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r>
              <a:rPr b="0" i="0" lang="en-US" sz="1200" u="none" cap="none" strike="noStrike">
                <a:solidFill>
                  <a:srgbClr val="000000"/>
                </a:solidFill>
                <a:latin typeface="Verdana"/>
                <a:ea typeface="Verdana"/>
                <a:cs typeface="Verdana"/>
                <a:sym typeface="Verdana"/>
              </a:rPr>
              <a:t>Copyright © 2023, 2021, 2018 Pearson Education, Inc. All Rights Reserved</a:t>
            </a:r>
            <a:endParaRPr/>
          </a:p>
        </p:txBody>
      </p:sp>
      <p:sp>
        <p:nvSpPr>
          <p:cNvPr id="29" name="Google Shape;29;p86"/>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0" name="Google Shape;30;p86"/>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descr="Pearson Logo" id="31" name="Google Shape;31;p86"/>
          <p:cNvPicPr preferRelativeResize="0"/>
          <p:nvPr/>
        </p:nvPicPr>
        <p:blipFill rotWithShape="1">
          <a:blip r:embed="rId1">
            <a:alphaModFix/>
          </a:blip>
          <a:srcRect b="22151" l="0" r="0" t="22152"/>
          <a:stretch/>
        </p:blipFill>
        <p:spPr>
          <a:xfrm>
            <a:off x="315677" y="6420639"/>
            <a:ext cx="1176574" cy="29644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13.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21.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8.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 Id="rId3" Type="http://schemas.openxmlformats.org/officeDocument/2006/relationships/image" Target="../media/image14.png"/><Relationship Id="rId4" Type="http://schemas.openxmlformats.org/officeDocument/2006/relationships/image" Target="../media/image1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1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1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 Id="rId3" Type="http://schemas.openxmlformats.org/officeDocument/2006/relationships/image" Target="../media/image18.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 Id="rId3" Type="http://schemas.openxmlformats.org/officeDocument/2006/relationships/image" Target="../media/image19.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0.xml"/><Relationship Id="rId3" Type="http://schemas.openxmlformats.org/officeDocument/2006/relationships/image" Target="../media/image17.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
          <p:cNvSpPr txBox="1"/>
          <p:nvPr>
            <p:ph type="title"/>
          </p:nvPr>
        </p:nvSpPr>
        <p:spPr>
          <a:xfrm>
            <a:off x="457200" y="215371"/>
            <a:ext cx="8229600" cy="622828"/>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solidFill>
                  <a:schemeClr val="lt2"/>
                </a:solidFill>
              </a:rPr>
              <a:t>Starting Out with Python</a:t>
            </a:r>
            <a:endParaRPr/>
          </a:p>
        </p:txBody>
      </p:sp>
      <p:sp>
        <p:nvSpPr>
          <p:cNvPr id="173" name="Google Shape;173;p1"/>
          <p:cNvSpPr txBox="1"/>
          <p:nvPr>
            <p:ph idx="1" type="body"/>
          </p:nvPr>
        </p:nvSpPr>
        <p:spPr>
          <a:xfrm>
            <a:off x="457200" y="958098"/>
            <a:ext cx="8229600" cy="47897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7FA3"/>
              </a:buClr>
              <a:buSzPts val="2000"/>
              <a:buFont typeface="Arial"/>
              <a:buNone/>
            </a:pPr>
            <a:r>
              <a:rPr lang="en-US" sz="2000">
                <a:solidFill>
                  <a:schemeClr val="lt2"/>
                </a:solidFill>
              </a:rPr>
              <a:t>Sixth</a:t>
            </a:r>
            <a:r>
              <a:rPr lang="en-US">
                <a:solidFill>
                  <a:schemeClr val="lt2"/>
                </a:solidFill>
              </a:rPr>
              <a:t> Edition</a:t>
            </a:r>
            <a:endParaRPr/>
          </a:p>
        </p:txBody>
      </p:sp>
      <p:pic>
        <p:nvPicPr>
          <p:cNvPr descr="Front Cover: Starting Out with Python, Sixth Edition by Gaddis." id="174" name="Google Shape;174;p1"/>
          <p:cNvPicPr preferRelativeResize="0"/>
          <p:nvPr/>
        </p:nvPicPr>
        <p:blipFill rotWithShape="1">
          <a:blip r:embed="rId3">
            <a:alphaModFix/>
          </a:blip>
          <a:srcRect b="0" l="0" r="0" t="0"/>
          <a:stretch/>
        </p:blipFill>
        <p:spPr>
          <a:xfrm>
            <a:off x="554532" y="1625669"/>
            <a:ext cx="3707341" cy="4597105"/>
          </a:xfrm>
          <a:prstGeom prst="rect">
            <a:avLst/>
          </a:prstGeom>
          <a:noFill/>
          <a:ln cap="flat" cmpd="sng" w="9525">
            <a:solidFill>
              <a:schemeClr val="dk1"/>
            </a:solidFill>
            <a:prstDash val="solid"/>
            <a:round/>
            <a:headEnd len="sm" w="sm" type="none"/>
            <a:tailEnd len="sm" w="sm" type="none"/>
          </a:ln>
        </p:spPr>
      </p:pic>
      <p:sp>
        <p:nvSpPr>
          <p:cNvPr id="175" name="Google Shape;175;p1"/>
          <p:cNvSpPr txBox="1"/>
          <p:nvPr>
            <p:ph idx="3" type="body"/>
          </p:nvPr>
        </p:nvSpPr>
        <p:spPr>
          <a:xfrm>
            <a:off x="5029200" y="1901370"/>
            <a:ext cx="3657600" cy="1191079"/>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000"/>
              <a:buNone/>
            </a:pPr>
            <a:r>
              <a:rPr b="1" lang="en-US">
                <a:solidFill>
                  <a:schemeClr val="dk1"/>
                </a:solidFill>
                <a:latin typeface="Arial"/>
                <a:ea typeface="Arial"/>
                <a:cs typeface="Arial"/>
                <a:sym typeface="Arial"/>
              </a:rPr>
              <a:t>Chapter 5</a:t>
            </a:r>
            <a:endParaRPr/>
          </a:p>
        </p:txBody>
      </p:sp>
      <p:sp>
        <p:nvSpPr>
          <p:cNvPr id="176" name="Google Shape;176;p1"/>
          <p:cNvSpPr txBox="1"/>
          <p:nvPr>
            <p:ph idx="4" type="body"/>
          </p:nvPr>
        </p:nvSpPr>
        <p:spPr>
          <a:xfrm>
            <a:off x="5029200" y="3252789"/>
            <a:ext cx="3657600" cy="1262062"/>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200"/>
              <a:buNone/>
            </a:pPr>
            <a:r>
              <a:rPr lang="en-US">
                <a:solidFill>
                  <a:schemeClr val="dk1"/>
                </a:solidFill>
              </a:rPr>
              <a:t>Functions</a:t>
            </a:r>
            <a:endParaRPr/>
          </a:p>
        </p:txBody>
      </p:sp>
      <p:pic>
        <p:nvPicPr>
          <p:cNvPr descr="Pearson Logo" id="177" name="Google Shape;177;p1"/>
          <p:cNvPicPr preferRelativeResize="0"/>
          <p:nvPr/>
        </p:nvPicPr>
        <p:blipFill rotWithShape="1">
          <a:blip r:embed="rId4">
            <a:alphaModFix/>
          </a:blip>
          <a:srcRect b="22151" l="0" r="0" t="22152"/>
          <a:stretch/>
        </p:blipFill>
        <p:spPr>
          <a:xfrm>
            <a:off x="315677" y="6420639"/>
            <a:ext cx="1176574" cy="296443"/>
          </a:xfrm>
          <a:prstGeom prst="rect">
            <a:avLst/>
          </a:prstGeom>
          <a:noFill/>
          <a:ln>
            <a:noFill/>
          </a:ln>
        </p:spPr>
      </p:pic>
      <p:sp>
        <p:nvSpPr>
          <p:cNvPr id="178" name="Google Shape;178;p1"/>
          <p:cNvSpPr txBox="1"/>
          <p:nvPr>
            <p:ph idx="6" type="body"/>
          </p:nvPr>
        </p:nvSpPr>
        <p:spPr>
          <a:xfrm>
            <a:off x="2173073" y="6419201"/>
            <a:ext cx="6589712" cy="228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200"/>
              <a:buNone/>
            </a:pPr>
            <a:r>
              <a:rPr b="0" lang="en-US" sz="1200">
                <a:latin typeface="Verdana"/>
                <a:ea typeface="Verdana"/>
                <a:cs typeface="Verdana"/>
                <a:sym typeface="Verdana"/>
              </a:rPr>
              <a:t>Copyright © </a:t>
            </a:r>
            <a:r>
              <a:rPr lang="en-US"/>
              <a:t>2023, 2021, 2018 </a:t>
            </a:r>
            <a:r>
              <a:rPr b="0" lang="en-US" sz="1200">
                <a:latin typeface="Verdana"/>
                <a:ea typeface="Verdana"/>
                <a:cs typeface="Verdana"/>
                <a:sym typeface="Verdana"/>
              </a:rPr>
              <a:t>Pearson Education, Inc. All Rights Reserved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Topics </a:t>
            </a:r>
            <a:r>
              <a:rPr b="0" lang="en-US" sz="2000"/>
              <a:t>(1 of 2)</a:t>
            </a:r>
            <a:endParaRPr b="0" sz="2000"/>
          </a:p>
        </p:txBody>
      </p:sp>
      <p:sp>
        <p:nvSpPr>
          <p:cNvPr id="184" name="Google Shape;184;p2"/>
          <p:cNvSpPr txBox="1"/>
          <p:nvPr>
            <p:ph idx="1" type="body"/>
          </p:nvPr>
        </p:nvSpPr>
        <p:spPr>
          <a:xfrm>
            <a:off x="457200" y="1556327"/>
            <a:ext cx="8229600" cy="3903569"/>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lang="en-US"/>
              <a:t>Introduction to Functions</a:t>
            </a:r>
            <a:endParaRPr/>
          </a:p>
          <a:p>
            <a:pPr indent="-255600" lvl="0" marL="256032" marR="0" rtl="0" algn="l">
              <a:lnSpc>
                <a:spcPct val="100000"/>
              </a:lnSpc>
              <a:spcBef>
                <a:spcPts val="1500"/>
              </a:spcBef>
              <a:spcAft>
                <a:spcPts val="0"/>
              </a:spcAft>
              <a:buClr>
                <a:srgbClr val="007FA3"/>
              </a:buClr>
              <a:buSzPts val="2400"/>
              <a:buChar char="•"/>
            </a:pPr>
            <a:r>
              <a:rPr lang="en-US"/>
              <a:t>Defining and Calling a Void Function</a:t>
            </a:r>
            <a:endParaRPr/>
          </a:p>
          <a:p>
            <a:pPr indent="-255600" lvl="0" marL="256032" marR="0" rtl="0" algn="l">
              <a:lnSpc>
                <a:spcPct val="100000"/>
              </a:lnSpc>
              <a:spcBef>
                <a:spcPts val="1500"/>
              </a:spcBef>
              <a:spcAft>
                <a:spcPts val="0"/>
              </a:spcAft>
              <a:buClr>
                <a:srgbClr val="007FA3"/>
              </a:buClr>
              <a:buSzPts val="2400"/>
              <a:buChar char="•"/>
            </a:pPr>
            <a:r>
              <a:rPr lang="en-US"/>
              <a:t>Designing a Program to Use Functions</a:t>
            </a:r>
            <a:endParaRPr/>
          </a:p>
          <a:p>
            <a:pPr indent="-255600" lvl="0" marL="256032" marR="0" rtl="0" algn="l">
              <a:lnSpc>
                <a:spcPct val="100000"/>
              </a:lnSpc>
              <a:spcBef>
                <a:spcPts val="1500"/>
              </a:spcBef>
              <a:spcAft>
                <a:spcPts val="0"/>
              </a:spcAft>
              <a:buClr>
                <a:srgbClr val="007FA3"/>
              </a:buClr>
              <a:buSzPts val="2400"/>
              <a:buChar char="•"/>
            </a:pPr>
            <a:r>
              <a:rPr lang="en-US"/>
              <a:t>Local Variables</a:t>
            </a:r>
            <a:endParaRPr/>
          </a:p>
          <a:p>
            <a:pPr indent="-255600" lvl="0" marL="256032" marR="0" rtl="0" algn="l">
              <a:lnSpc>
                <a:spcPct val="100000"/>
              </a:lnSpc>
              <a:spcBef>
                <a:spcPts val="1500"/>
              </a:spcBef>
              <a:spcAft>
                <a:spcPts val="0"/>
              </a:spcAft>
              <a:buClr>
                <a:srgbClr val="007FA3"/>
              </a:buClr>
              <a:buSzPts val="2400"/>
              <a:buChar char="•"/>
            </a:pPr>
            <a:r>
              <a:rPr lang="en-US"/>
              <a:t>Passing Arguments to Functions</a:t>
            </a:r>
            <a:endParaRPr/>
          </a:p>
          <a:p>
            <a:pPr indent="-255600" lvl="0" marL="256032" marR="0" rtl="0" algn="l">
              <a:lnSpc>
                <a:spcPct val="100000"/>
              </a:lnSpc>
              <a:spcBef>
                <a:spcPts val="1500"/>
              </a:spcBef>
              <a:spcAft>
                <a:spcPts val="0"/>
              </a:spcAft>
              <a:buClr>
                <a:srgbClr val="007FA3"/>
              </a:buClr>
              <a:buSzPts val="2400"/>
              <a:buChar char="•"/>
            </a:pPr>
            <a:r>
              <a:rPr lang="en-US"/>
              <a:t>Global Variables and Global Constants</a:t>
            </a:r>
            <a:endParaRPr/>
          </a:p>
          <a:p>
            <a:pPr indent="-255600" lvl="0" marL="256032" marR="0" rtl="0" algn="l">
              <a:lnSpc>
                <a:spcPct val="100000"/>
              </a:lnSpc>
              <a:spcBef>
                <a:spcPts val="1500"/>
              </a:spcBef>
              <a:spcAft>
                <a:spcPts val="0"/>
              </a:spcAft>
              <a:buClr>
                <a:srgbClr val="007FA3"/>
              </a:buClr>
              <a:buSzPts val="2400"/>
              <a:buChar char="•"/>
            </a:pPr>
            <a:r>
              <a:rPr lang="en-US"/>
              <a:t>Turtle Graphics: Modularizing Code with Functions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Topics </a:t>
            </a:r>
            <a:r>
              <a:rPr b="0" lang="en-US" sz="2000"/>
              <a:t>(2 of 2)</a:t>
            </a:r>
            <a:endParaRPr sz="2000"/>
          </a:p>
        </p:txBody>
      </p:sp>
      <p:sp>
        <p:nvSpPr>
          <p:cNvPr id="190" name="Google Shape;190;p3"/>
          <p:cNvSpPr txBox="1"/>
          <p:nvPr>
            <p:ph idx="1" type="body"/>
          </p:nvPr>
        </p:nvSpPr>
        <p:spPr>
          <a:xfrm>
            <a:off x="457200" y="1556327"/>
            <a:ext cx="8229600" cy="2763882"/>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lang="en-US"/>
              <a:t>Introduction to Value-Returning Functions: Generating Random Numbers</a:t>
            </a:r>
            <a:endParaRPr/>
          </a:p>
          <a:p>
            <a:pPr indent="-255600" lvl="0" marL="256032" marR="0" rtl="0" algn="l">
              <a:lnSpc>
                <a:spcPct val="100000"/>
              </a:lnSpc>
              <a:spcBef>
                <a:spcPts val="1500"/>
              </a:spcBef>
              <a:spcAft>
                <a:spcPts val="0"/>
              </a:spcAft>
              <a:buClr>
                <a:srgbClr val="007FA3"/>
              </a:buClr>
              <a:buSzPts val="2400"/>
              <a:buChar char="•"/>
            </a:pPr>
            <a:r>
              <a:rPr lang="en-US"/>
              <a:t>Writing Your Own Value-Returning Functions</a:t>
            </a:r>
            <a:endParaRPr/>
          </a:p>
          <a:p>
            <a:pPr indent="-255600" lvl="0" marL="256032" marR="0" rtl="0" algn="l">
              <a:lnSpc>
                <a:spcPct val="100000"/>
              </a:lnSpc>
              <a:spcBef>
                <a:spcPts val="1500"/>
              </a:spcBef>
              <a:spcAft>
                <a:spcPts val="0"/>
              </a:spcAft>
              <a:buClr>
                <a:srgbClr val="007FA3"/>
              </a:buClr>
              <a:buSzPts val="2400"/>
              <a:buChar char="•"/>
            </a:pPr>
            <a:r>
              <a:rPr lang="en-US"/>
              <a:t>The </a:t>
            </a:r>
            <a:r>
              <a:rPr lang="en-US">
                <a:latin typeface="Courier New"/>
                <a:ea typeface="Courier New"/>
                <a:cs typeface="Courier New"/>
                <a:sym typeface="Courier New"/>
              </a:rPr>
              <a:t>math</a:t>
            </a:r>
            <a:r>
              <a:rPr lang="en-US"/>
              <a:t> Module</a:t>
            </a:r>
            <a:endParaRPr/>
          </a:p>
          <a:p>
            <a:pPr indent="-255600" lvl="0" marL="256032" marR="0" rtl="0" algn="l">
              <a:lnSpc>
                <a:spcPct val="100000"/>
              </a:lnSpc>
              <a:spcBef>
                <a:spcPts val="1500"/>
              </a:spcBef>
              <a:spcAft>
                <a:spcPts val="0"/>
              </a:spcAft>
              <a:buClr>
                <a:srgbClr val="007FA3"/>
              </a:buClr>
              <a:buSzPts val="2400"/>
              <a:buChar char="•"/>
            </a:pPr>
            <a:r>
              <a:rPr lang="en-US"/>
              <a:t>Storing Functions in Modules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Introduction to Functions</a:t>
            </a:r>
            <a:endParaRPr/>
          </a:p>
        </p:txBody>
      </p:sp>
      <p:sp>
        <p:nvSpPr>
          <p:cNvPr id="196" name="Google Shape;196;p4"/>
          <p:cNvSpPr txBox="1"/>
          <p:nvPr>
            <p:ph idx="1" type="body"/>
          </p:nvPr>
        </p:nvSpPr>
        <p:spPr>
          <a:xfrm>
            <a:off x="457200" y="1556327"/>
            <a:ext cx="8229600" cy="3612021"/>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Function: group of statements within  a program that perform as specific task</a:t>
            </a:r>
            <a:endParaRPr/>
          </a:p>
          <a:p>
            <a:pPr indent="-284400" lvl="1" marL="742950" rtl="0" algn="l">
              <a:lnSpc>
                <a:spcPct val="100000"/>
              </a:lnSpc>
              <a:spcBef>
                <a:spcPts val="600"/>
              </a:spcBef>
              <a:spcAft>
                <a:spcPts val="0"/>
              </a:spcAft>
              <a:buSzPts val="2400"/>
              <a:buChar char="–"/>
            </a:pPr>
            <a:r>
              <a:rPr lang="en-US"/>
              <a:t>Usually one task of a large program</a:t>
            </a:r>
            <a:endParaRPr/>
          </a:p>
          <a:p>
            <a:pPr indent="-230399" lvl="2" marL="1143000" rtl="0" algn="l">
              <a:lnSpc>
                <a:spcPct val="100000"/>
              </a:lnSpc>
              <a:spcBef>
                <a:spcPts val="600"/>
              </a:spcBef>
              <a:spcAft>
                <a:spcPts val="0"/>
              </a:spcAft>
              <a:buSzPts val="2400"/>
              <a:buChar char="▪"/>
            </a:pPr>
            <a:r>
              <a:rPr lang="en-US"/>
              <a:t>Functions can be executed in order to perform overall program task</a:t>
            </a:r>
            <a:endParaRPr/>
          </a:p>
          <a:p>
            <a:pPr indent="-284400" lvl="1" marL="742950" rtl="0" algn="l">
              <a:lnSpc>
                <a:spcPct val="100000"/>
              </a:lnSpc>
              <a:spcBef>
                <a:spcPts val="600"/>
              </a:spcBef>
              <a:spcAft>
                <a:spcPts val="0"/>
              </a:spcAft>
              <a:buSzPts val="2400"/>
              <a:buChar char="–"/>
            </a:pPr>
            <a:r>
              <a:rPr lang="en-US"/>
              <a:t>Known as </a:t>
            </a:r>
            <a:r>
              <a:rPr b="1" lang="en-US"/>
              <a:t>divide and conquer </a:t>
            </a:r>
            <a:r>
              <a:rPr lang="en-US"/>
              <a:t>approach</a:t>
            </a:r>
            <a:endParaRPr/>
          </a:p>
          <a:p>
            <a:pPr indent="-255600" lvl="0" marL="256032" marR="0" rtl="0" algn="l">
              <a:lnSpc>
                <a:spcPct val="100000"/>
              </a:lnSpc>
              <a:spcBef>
                <a:spcPts val="1500"/>
              </a:spcBef>
              <a:spcAft>
                <a:spcPts val="0"/>
              </a:spcAft>
              <a:buClr>
                <a:srgbClr val="007FA3"/>
              </a:buClr>
              <a:buSzPts val="2400"/>
              <a:buChar char="•"/>
            </a:pPr>
            <a:r>
              <a:rPr b="1" lang="en-US"/>
              <a:t>Modularized program: program wherein each task within the program is in its own function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5"/>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b="1" lang="en-US" sz="3200"/>
              <a:t>Figure 5-1 </a:t>
            </a:r>
            <a:r>
              <a:rPr lang="en-US" sz="3200"/>
              <a:t>Using Functions to Divide and Conquer a Large Task</a:t>
            </a:r>
            <a:endParaRPr/>
          </a:p>
        </p:txBody>
      </p:sp>
      <p:pic>
        <p:nvPicPr>
          <p:cNvPr descr="A program is one long, complex sequence of statements. For long description in Notes pane, press F6." id="203" name="Google Shape;203;p5"/>
          <p:cNvPicPr preferRelativeResize="0"/>
          <p:nvPr>
            <p:ph idx="2" type="body"/>
          </p:nvPr>
        </p:nvPicPr>
        <p:blipFill rotWithShape="1">
          <a:blip r:embed="rId3">
            <a:alphaModFix/>
          </a:blip>
          <a:srcRect b="0" l="0" r="0" t="5907"/>
          <a:stretch/>
        </p:blipFill>
        <p:spPr>
          <a:xfrm>
            <a:off x="1081193" y="1433589"/>
            <a:ext cx="6981612" cy="481689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6"/>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Benefits of Modularizing a Program With Functions</a:t>
            </a:r>
            <a:endParaRPr sz="3200"/>
          </a:p>
        </p:txBody>
      </p:sp>
      <p:sp>
        <p:nvSpPr>
          <p:cNvPr id="209" name="Google Shape;209;p6"/>
          <p:cNvSpPr txBox="1"/>
          <p:nvPr>
            <p:ph idx="1" type="body"/>
          </p:nvPr>
        </p:nvSpPr>
        <p:spPr>
          <a:xfrm>
            <a:off x="457200" y="1556327"/>
            <a:ext cx="8229600" cy="4433656"/>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The benefits of using functions include:</a:t>
            </a:r>
            <a:endParaRPr/>
          </a:p>
          <a:p>
            <a:pPr indent="-284400" lvl="1" marL="742950" rtl="0" algn="l">
              <a:lnSpc>
                <a:spcPct val="100000"/>
              </a:lnSpc>
              <a:spcBef>
                <a:spcPts val="600"/>
              </a:spcBef>
              <a:spcAft>
                <a:spcPts val="0"/>
              </a:spcAft>
              <a:buSzPts val="2400"/>
              <a:buChar char="–"/>
            </a:pPr>
            <a:r>
              <a:rPr lang="en-US"/>
              <a:t>Simpler code</a:t>
            </a:r>
            <a:endParaRPr/>
          </a:p>
          <a:p>
            <a:pPr indent="-284400" lvl="1" marL="742950" rtl="0" algn="l">
              <a:lnSpc>
                <a:spcPct val="100000"/>
              </a:lnSpc>
              <a:spcBef>
                <a:spcPts val="600"/>
              </a:spcBef>
              <a:spcAft>
                <a:spcPts val="0"/>
              </a:spcAft>
              <a:buSzPts val="2400"/>
              <a:buChar char="–"/>
            </a:pPr>
            <a:r>
              <a:rPr lang="en-US"/>
              <a:t>Code reuse</a:t>
            </a:r>
            <a:endParaRPr/>
          </a:p>
          <a:p>
            <a:pPr indent="-230399" lvl="2" marL="1143000" rtl="0" algn="l">
              <a:lnSpc>
                <a:spcPct val="100000"/>
              </a:lnSpc>
              <a:spcBef>
                <a:spcPts val="600"/>
              </a:spcBef>
              <a:spcAft>
                <a:spcPts val="0"/>
              </a:spcAft>
              <a:buSzPts val="2400"/>
              <a:buChar char="▪"/>
            </a:pPr>
            <a:r>
              <a:rPr lang="en-US"/>
              <a:t>write the code once and call it multiple times</a:t>
            </a:r>
            <a:endParaRPr/>
          </a:p>
          <a:p>
            <a:pPr indent="-284400" lvl="1" marL="742950" rtl="0" algn="l">
              <a:lnSpc>
                <a:spcPct val="100000"/>
              </a:lnSpc>
              <a:spcBef>
                <a:spcPts val="600"/>
              </a:spcBef>
              <a:spcAft>
                <a:spcPts val="0"/>
              </a:spcAft>
              <a:buSzPts val="2400"/>
              <a:buChar char="–"/>
            </a:pPr>
            <a:r>
              <a:rPr lang="en-US"/>
              <a:t>Better testing and debugging </a:t>
            </a:r>
            <a:endParaRPr/>
          </a:p>
          <a:p>
            <a:pPr indent="-230399" lvl="2" marL="1143000" rtl="0" algn="l">
              <a:lnSpc>
                <a:spcPct val="100000"/>
              </a:lnSpc>
              <a:spcBef>
                <a:spcPts val="600"/>
              </a:spcBef>
              <a:spcAft>
                <a:spcPts val="0"/>
              </a:spcAft>
              <a:buSzPts val="2400"/>
              <a:buChar char="▪"/>
            </a:pPr>
            <a:r>
              <a:rPr lang="en-US"/>
              <a:t>Can test and debug each function individually</a:t>
            </a:r>
            <a:endParaRPr/>
          </a:p>
          <a:p>
            <a:pPr indent="-284400" lvl="1" marL="742950" rtl="0" algn="l">
              <a:lnSpc>
                <a:spcPct val="100000"/>
              </a:lnSpc>
              <a:spcBef>
                <a:spcPts val="600"/>
              </a:spcBef>
              <a:spcAft>
                <a:spcPts val="0"/>
              </a:spcAft>
              <a:buSzPts val="2400"/>
              <a:buChar char="–"/>
            </a:pPr>
            <a:r>
              <a:rPr lang="en-US"/>
              <a:t>Faster development</a:t>
            </a:r>
            <a:endParaRPr/>
          </a:p>
          <a:p>
            <a:pPr indent="-284400" lvl="1" marL="742950" rtl="0" algn="l">
              <a:lnSpc>
                <a:spcPct val="100000"/>
              </a:lnSpc>
              <a:spcBef>
                <a:spcPts val="600"/>
              </a:spcBef>
              <a:spcAft>
                <a:spcPts val="0"/>
              </a:spcAft>
              <a:buSzPts val="2400"/>
              <a:buChar char="–"/>
            </a:pPr>
            <a:r>
              <a:rPr lang="en-US"/>
              <a:t>Easier facilitation of teamwork</a:t>
            </a:r>
            <a:endParaRPr/>
          </a:p>
          <a:p>
            <a:pPr indent="-230399" lvl="2" marL="1143000" rtl="0" algn="l">
              <a:lnSpc>
                <a:spcPct val="100000"/>
              </a:lnSpc>
              <a:spcBef>
                <a:spcPts val="600"/>
              </a:spcBef>
              <a:spcAft>
                <a:spcPts val="0"/>
              </a:spcAft>
              <a:buSzPts val="2400"/>
              <a:buChar char="▪"/>
            </a:pPr>
            <a:r>
              <a:rPr lang="en-US"/>
              <a:t>Different team members can write different functions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Void Functions and Value-Returning Functions</a:t>
            </a:r>
            <a:endParaRPr sz="3200"/>
          </a:p>
        </p:txBody>
      </p:sp>
      <p:sp>
        <p:nvSpPr>
          <p:cNvPr id="215" name="Google Shape;215;p7"/>
          <p:cNvSpPr txBox="1"/>
          <p:nvPr>
            <p:ph idx="1" type="body"/>
          </p:nvPr>
        </p:nvSpPr>
        <p:spPr>
          <a:xfrm>
            <a:off x="457200" y="1556327"/>
            <a:ext cx="8229600" cy="3598769"/>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A void function:</a:t>
            </a:r>
            <a:endParaRPr/>
          </a:p>
          <a:p>
            <a:pPr indent="-284400" lvl="1" marL="742950" rtl="0" algn="l">
              <a:lnSpc>
                <a:spcPct val="100000"/>
              </a:lnSpc>
              <a:spcBef>
                <a:spcPts val="600"/>
              </a:spcBef>
              <a:spcAft>
                <a:spcPts val="0"/>
              </a:spcAft>
              <a:buSzPts val="2400"/>
              <a:buChar char="–"/>
            </a:pPr>
            <a:r>
              <a:rPr lang="en-US"/>
              <a:t>Simply executes the statements it contains and then terminates.</a:t>
            </a:r>
            <a:endParaRPr/>
          </a:p>
          <a:p>
            <a:pPr indent="-255600" lvl="0" marL="256032" marR="0" rtl="0" algn="l">
              <a:lnSpc>
                <a:spcPct val="100000"/>
              </a:lnSpc>
              <a:spcBef>
                <a:spcPts val="1500"/>
              </a:spcBef>
              <a:spcAft>
                <a:spcPts val="0"/>
              </a:spcAft>
              <a:buClr>
                <a:srgbClr val="007FA3"/>
              </a:buClr>
              <a:buSzPts val="2400"/>
              <a:buChar char="•"/>
            </a:pPr>
            <a:r>
              <a:rPr b="1" lang="en-US"/>
              <a:t>A value-returning function:</a:t>
            </a:r>
            <a:endParaRPr/>
          </a:p>
          <a:p>
            <a:pPr indent="-284400" lvl="1" marL="742950" rtl="0" algn="l">
              <a:lnSpc>
                <a:spcPct val="100000"/>
              </a:lnSpc>
              <a:spcBef>
                <a:spcPts val="600"/>
              </a:spcBef>
              <a:spcAft>
                <a:spcPts val="0"/>
              </a:spcAft>
              <a:buSzPts val="2400"/>
              <a:buChar char="–"/>
            </a:pPr>
            <a:r>
              <a:rPr lang="en-US"/>
              <a:t>Executes the statements it contains, and then it returns a value back to the statement that called it.</a:t>
            </a:r>
            <a:endParaRPr/>
          </a:p>
          <a:p>
            <a:pPr indent="-230399" lvl="2" marL="1143000" rtl="0" algn="l">
              <a:lnSpc>
                <a:spcPct val="100000"/>
              </a:lnSpc>
              <a:spcBef>
                <a:spcPts val="600"/>
              </a:spcBef>
              <a:spcAft>
                <a:spcPts val="0"/>
              </a:spcAft>
              <a:buSzPts val="2400"/>
              <a:buChar char="▪"/>
            </a:pPr>
            <a:r>
              <a:rPr lang="en-US"/>
              <a:t>The </a:t>
            </a:r>
            <a:r>
              <a:rPr lang="en-US">
                <a:latin typeface="Courier New"/>
                <a:ea typeface="Courier New"/>
                <a:cs typeface="Courier New"/>
                <a:sym typeface="Courier New"/>
              </a:rPr>
              <a:t>input</a:t>
            </a:r>
            <a:r>
              <a:rPr lang="en-US"/>
              <a:t>, </a:t>
            </a:r>
            <a:r>
              <a:rPr lang="en-US">
                <a:latin typeface="Courier New"/>
                <a:ea typeface="Courier New"/>
                <a:cs typeface="Courier New"/>
                <a:sym typeface="Courier New"/>
              </a:rPr>
              <a:t>int</a:t>
            </a:r>
            <a:r>
              <a:rPr lang="en-US"/>
              <a:t>, and </a:t>
            </a:r>
            <a:r>
              <a:rPr lang="en-US">
                <a:latin typeface="Courier New"/>
                <a:ea typeface="Courier New"/>
                <a:cs typeface="Courier New"/>
                <a:sym typeface="Courier New"/>
              </a:rPr>
              <a:t>float</a:t>
            </a:r>
            <a:r>
              <a:rPr lang="en-US"/>
              <a:t> functions are examples of value-returning functions.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Defining and Calling a Function </a:t>
            </a:r>
            <a:r>
              <a:rPr b="0" lang="en-US" sz="2000"/>
              <a:t>(1 of 5)</a:t>
            </a:r>
            <a:endParaRPr b="0" sz="2000"/>
          </a:p>
        </p:txBody>
      </p:sp>
      <p:sp>
        <p:nvSpPr>
          <p:cNvPr id="221" name="Google Shape;221;p8"/>
          <p:cNvSpPr txBox="1"/>
          <p:nvPr>
            <p:ph idx="1" type="body"/>
          </p:nvPr>
        </p:nvSpPr>
        <p:spPr>
          <a:xfrm>
            <a:off x="457200" y="1556326"/>
            <a:ext cx="8229600" cy="3679907"/>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Functions are given names</a:t>
            </a:r>
            <a:endParaRPr/>
          </a:p>
          <a:p>
            <a:pPr indent="-284400" lvl="1" marL="742950" rtl="0" algn="l">
              <a:lnSpc>
                <a:spcPct val="100000"/>
              </a:lnSpc>
              <a:spcBef>
                <a:spcPts val="600"/>
              </a:spcBef>
              <a:spcAft>
                <a:spcPts val="0"/>
              </a:spcAft>
              <a:buSzPts val="2400"/>
              <a:buChar char="–"/>
            </a:pPr>
            <a:r>
              <a:rPr lang="en-US"/>
              <a:t>Function naming rules:</a:t>
            </a:r>
            <a:endParaRPr/>
          </a:p>
          <a:p>
            <a:pPr indent="-230399" lvl="2" marL="1143000" rtl="0" algn="l">
              <a:lnSpc>
                <a:spcPct val="100000"/>
              </a:lnSpc>
              <a:spcBef>
                <a:spcPts val="600"/>
              </a:spcBef>
              <a:spcAft>
                <a:spcPts val="0"/>
              </a:spcAft>
              <a:buSzPts val="2400"/>
              <a:buChar char="▪"/>
            </a:pPr>
            <a:r>
              <a:rPr lang="en-US"/>
              <a:t>Cannot use keywords as a function name</a:t>
            </a:r>
            <a:endParaRPr/>
          </a:p>
          <a:p>
            <a:pPr indent="-230399" lvl="2" marL="1143000" rtl="0" algn="l">
              <a:lnSpc>
                <a:spcPct val="100000"/>
              </a:lnSpc>
              <a:spcBef>
                <a:spcPts val="600"/>
              </a:spcBef>
              <a:spcAft>
                <a:spcPts val="0"/>
              </a:spcAft>
              <a:buSzPts val="2400"/>
              <a:buChar char="▪"/>
            </a:pPr>
            <a:r>
              <a:rPr lang="en-US"/>
              <a:t>Cannot contain spaces</a:t>
            </a:r>
            <a:endParaRPr/>
          </a:p>
          <a:p>
            <a:pPr indent="-230399" lvl="2" marL="1143000" rtl="0" algn="l">
              <a:lnSpc>
                <a:spcPct val="100000"/>
              </a:lnSpc>
              <a:spcBef>
                <a:spcPts val="600"/>
              </a:spcBef>
              <a:spcAft>
                <a:spcPts val="0"/>
              </a:spcAft>
              <a:buSzPts val="2400"/>
              <a:buChar char="▪"/>
            </a:pPr>
            <a:r>
              <a:rPr lang="en-US"/>
              <a:t>First character must be a letter or underscore</a:t>
            </a:r>
            <a:endParaRPr/>
          </a:p>
          <a:p>
            <a:pPr indent="-230399" lvl="2" marL="1143000" rtl="0" algn="l">
              <a:lnSpc>
                <a:spcPct val="100000"/>
              </a:lnSpc>
              <a:spcBef>
                <a:spcPts val="600"/>
              </a:spcBef>
              <a:spcAft>
                <a:spcPts val="0"/>
              </a:spcAft>
              <a:buSzPts val="2400"/>
              <a:buChar char="▪"/>
            </a:pPr>
            <a:r>
              <a:rPr lang="en-US"/>
              <a:t>All other characters must be a letter, number or underscore</a:t>
            </a:r>
            <a:endParaRPr/>
          </a:p>
          <a:p>
            <a:pPr indent="-230399" lvl="2" marL="1143000" rtl="0" algn="l">
              <a:lnSpc>
                <a:spcPct val="100000"/>
              </a:lnSpc>
              <a:spcBef>
                <a:spcPts val="600"/>
              </a:spcBef>
              <a:spcAft>
                <a:spcPts val="0"/>
              </a:spcAft>
              <a:buSzPts val="2400"/>
              <a:buChar char="▪"/>
            </a:pPr>
            <a:r>
              <a:rPr lang="en-US"/>
              <a:t>Uppercase and lowercase characters are distinct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9"/>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Defining and Calling a Function </a:t>
            </a:r>
            <a:r>
              <a:rPr b="0" lang="en-US" sz="2000"/>
              <a:t>(2 of 5)</a:t>
            </a:r>
            <a:endParaRPr sz="3200"/>
          </a:p>
        </p:txBody>
      </p:sp>
      <p:sp>
        <p:nvSpPr>
          <p:cNvPr id="227" name="Google Shape;227;p9"/>
          <p:cNvSpPr txBox="1"/>
          <p:nvPr>
            <p:ph idx="1" type="body"/>
          </p:nvPr>
        </p:nvSpPr>
        <p:spPr>
          <a:xfrm>
            <a:off x="457200" y="1556327"/>
            <a:ext cx="8229600" cy="1872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Function name should be descriptive of the task carried out by the function</a:t>
            </a:r>
            <a:endParaRPr/>
          </a:p>
          <a:p>
            <a:pPr indent="-284400" lvl="1" marL="742950" rtl="0" algn="l">
              <a:lnSpc>
                <a:spcPct val="100000"/>
              </a:lnSpc>
              <a:spcBef>
                <a:spcPts val="600"/>
              </a:spcBef>
              <a:spcAft>
                <a:spcPts val="0"/>
              </a:spcAft>
              <a:buSzPts val="2400"/>
              <a:buChar char="–"/>
            </a:pPr>
            <a:r>
              <a:rPr lang="en-US"/>
              <a:t>Often includes a verb</a:t>
            </a:r>
            <a:endParaRPr/>
          </a:p>
          <a:p>
            <a:pPr indent="-255600" lvl="0" marL="256032" rtl="0" algn="l">
              <a:lnSpc>
                <a:spcPct val="100000"/>
              </a:lnSpc>
              <a:spcBef>
                <a:spcPts val="1500"/>
              </a:spcBef>
              <a:spcAft>
                <a:spcPts val="0"/>
              </a:spcAft>
              <a:buSzPts val="2400"/>
              <a:buChar char="•"/>
            </a:pPr>
            <a:r>
              <a:rPr b="1" lang="en-US"/>
              <a:t>Function definition: specifies what function does</a:t>
            </a:r>
            <a:endParaRPr/>
          </a:p>
        </p:txBody>
      </p:sp>
      <p:sp>
        <p:nvSpPr>
          <p:cNvPr id="228" name="Google Shape;228;p9"/>
          <p:cNvSpPr txBox="1"/>
          <p:nvPr>
            <p:ph idx="2" type="body"/>
          </p:nvPr>
        </p:nvSpPr>
        <p:spPr>
          <a:xfrm>
            <a:off x="457200" y="3508102"/>
            <a:ext cx="8229600" cy="1296000"/>
          </a:xfrm>
          <a:prstGeom prst="rect">
            <a:avLst/>
          </a:prstGeom>
          <a:noFill/>
          <a:ln>
            <a:noFill/>
          </a:ln>
        </p:spPr>
        <p:txBody>
          <a:bodyPr anchorCtr="0" anchor="t" bIns="91425" lIns="91425" spcFirstLastPara="1" rIns="91425" wrap="square" tIns="0">
            <a:noAutofit/>
          </a:bodyPr>
          <a:lstStyle/>
          <a:p>
            <a:pPr indent="0" lvl="1" marL="457200"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def </a:t>
            </a:r>
            <a:r>
              <a:rPr i="1" lang="en-US">
                <a:latin typeface="Courier New"/>
                <a:ea typeface="Courier New"/>
                <a:cs typeface="Courier New"/>
                <a:sym typeface="Courier New"/>
              </a:rPr>
              <a:t>function_name</a:t>
            </a:r>
            <a:r>
              <a:rPr lang="en-US">
                <a:latin typeface="Courier New"/>
                <a:ea typeface="Courier New"/>
                <a:cs typeface="Courier New"/>
                <a:sym typeface="Courier New"/>
              </a:rPr>
              <a:t>():</a:t>
            </a:r>
            <a:endParaRPr/>
          </a:p>
          <a:p>
            <a:pPr indent="-230399" lvl="2" marL="1143000" rtl="0" algn="l">
              <a:lnSpc>
                <a:spcPct val="100000"/>
              </a:lnSpc>
              <a:spcBef>
                <a:spcPts val="600"/>
              </a:spcBef>
              <a:spcAft>
                <a:spcPts val="0"/>
              </a:spcAft>
              <a:buSzPts val="2400"/>
              <a:buFont typeface="Courier New"/>
              <a:buNone/>
            </a:pPr>
            <a:r>
              <a:rPr lang="en-US">
                <a:latin typeface="Courier New"/>
                <a:ea typeface="Courier New"/>
                <a:cs typeface="Courier New"/>
                <a:sym typeface="Courier New"/>
              </a:rPr>
              <a:t>		statement</a:t>
            </a:r>
            <a:endParaRPr/>
          </a:p>
          <a:p>
            <a:pPr indent="-230399" lvl="2" marL="1143000" rtl="0" algn="l">
              <a:lnSpc>
                <a:spcPct val="100000"/>
              </a:lnSpc>
              <a:spcBef>
                <a:spcPts val="600"/>
              </a:spcBef>
              <a:spcAft>
                <a:spcPts val="0"/>
              </a:spcAft>
              <a:buSzPts val="2400"/>
              <a:buFont typeface="Courier New"/>
              <a:buNone/>
            </a:pPr>
            <a:r>
              <a:rPr lang="en-US">
                <a:latin typeface="Courier New"/>
                <a:ea typeface="Courier New"/>
                <a:cs typeface="Courier New"/>
                <a:sym typeface="Courier New"/>
              </a:rPr>
              <a:t>		statement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10"/>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Defining and Calling a Function </a:t>
            </a:r>
            <a:r>
              <a:rPr b="0" lang="en-US" sz="2000"/>
              <a:t>(3 of 5)</a:t>
            </a:r>
            <a:endParaRPr sz="3200"/>
          </a:p>
        </p:txBody>
      </p:sp>
      <p:sp>
        <p:nvSpPr>
          <p:cNvPr id="234" name="Google Shape;234;p10"/>
          <p:cNvSpPr txBox="1"/>
          <p:nvPr>
            <p:ph idx="1" type="body"/>
          </p:nvPr>
        </p:nvSpPr>
        <p:spPr>
          <a:xfrm>
            <a:off x="457200" y="1556326"/>
            <a:ext cx="8095957" cy="2664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Function header: first line of function</a:t>
            </a:r>
            <a:endParaRPr/>
          </a:p>
          <a:p>
            <a:pPr indent="-284400" lvl="1" marL="742950" rtl="0" algn="l">
              <a:lnSpc>
                <a:spcPct val="100000"/>
              </a:lnSpc>
              <a:spcBef>
                <a:spcPts val="600"/>
              </a:spcBef>
              <a:spcAft>
                <a:spcPts val="0"/>
              </a:spcAft>
              <a:buSzPts val="2400"/>
              <a:buChar char="–"/>
            </a:pPr>
            <a:r>
              <a:rPr lang="en-US"/>
              <a:t>Includes keyword </a:t>
            </a:r>
            <a:r>
              <a:rPr lang="en-US">
                <a:latin typeface="Courier New"/>
                <a:ea typeface="Courier New"/>
                <a:cs typeface="Courier New"/>
                <a:sym typeface="Courier New"/>
              </a:rPr>
              <a:t>def</a:t>
            </a:r>
            <a:r>
              <a:rPr lang="en-US"/>
              <a:t> and function name, followed by parentheses and colon</a:t>
            </a:r>
            <a:endParaRPr/>
          </a:p>
          <a:p>
            <a:pPr indent="-255600" lvl="0" marL="256032" rtl="0" algn="l">
              <a:lnSpc>
                <a:spcPct val="100000"/>
              </a:lnSpc>
              <a:spcBef>
                <a:spcPts val="1500"/>
              </a:spcBef>
              <a:spcAft>
                <a:spcPts val="0"/>
              </a:spcAft>
              <a:buSzPts val="2400"/>
              <a:buChar char="•"/>
            </a:pPr>
            <a:r>
              <a:rPr b="1" lang="en-US"/>
              <a:t>Block: set of statements that belong together as a group</a:t>
            </a:r>
            <a:endParaRPr/>
          </a:p>
          <a:p>
            <a:pPr indent="-284400" lvl="1" marL="742950" rtl="0" algn="l">
              <a:lnSpc>
                <a:spcPct val="100000"/>
              </a:lnSpc>
              <a:spcBef>
                <a:spcPts val="600"/>
              </a:spcBef>
              <a:spcAft>
                <a:spcPts val="0"/>
              </a:spcAft>
              <a:buSzPts val="2400"/>
              <a:buChar char="–"/>
            </a:pPr>
            <a:r>
              <a:rPr lang="en-US"/>
              <a:t>Example: the statements included in a function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1"/>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Defining and Calling a Function </a:t>
            </a:r>
            <a:r>
              <a:rPr b="0" lang="en-US" sz="2000"/>
              <a:t>(4 of 5)</a:t>
            </a:r>
            <a:endParaRPr sz="3200"/>
          </a:p>
        </p:txBody>
      </p:sp>
      <p:sp>
        <p:nvSpPr>
          <p:cNvPr id="240" name="Google Shape;240;p11"/>
          <p:cNvSpPr txBox="1"/>
          <p:nvPr>
            <p:ph idx="1" type="body"/>
          </p:nvPr>
        </p:nvSpPr>
        <p:spPr>
          <a:xfrm>
            <a:off x="457200" y="1556327"/>
            <a:ext cx="8229600" cy="324096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Call a function to execute it</a:t>
            </a:r>
            <a:endParaRPr/>
          </a:p>
          <a:p>
            <a:pPr indent="-284400" lvl="1" marL="742950" rtl="0" algn="l">
              <a:lnSpc>
                <a:spcPct val="100000"/>
              </a:lnSpc>
              <a:spcBef>
                <a:spcPts val="600"/>
              </a:spcBef>
              <a:spcAft>
                <a:spcPts val="0"/>
              </a:spcAft>
              <a:buSzPts val="2400"/>
              <a:buChar char="–"/>
            </a:pPr>
            <a:r>
              <a:rPr lang="en-US"/>
              <a:t>When a function is called:</a:t>
            </a:r>
            <a:endParaRPr/>
          </a:p>
          <a:p>
            <a:pPr indent="-230399" lvl="2" marL="1143000" rtl="0" algn="l">
              <a:lnSpc>
                <a:spcPct val="100000"/>
              </a:lnSpc>
              <a:spcBef>
                <a:spcPts val="600"/>
              </a:spcBef>
              <a:spcAft>
                <a:spcPts val="0"/>
              </a:spcAft>
              <a:buSzPts val="2400"/>
              <a:buChar char="▪"/>
            </a:pPr>
            <a:r>
              <a:rPr lang="en-US"/>
              <a:t>Interpreter jumps to the function and executes statements in the block</a:t>
            </a:r>
            <a:endParaRPr/>
          </a:p>
          <a:p>
            <a:pPr indent="-230399" lvl="2" marL="1143000" rtl="0" algn="l">
              <a:lnSpc>
                <a:spcPct val="100000"/>
              </a:lnSpc>
              <a:spcBef>
                <a:spcPts val="600"/>
              </a:spcBef>
              <a:spcAft>
                <a:spcPts val="0"/>
              </a:spcAft>
              <a:buSzPts val="2400"/>
              <a:buChar char="▪"/>
            </a:pPr>
            <a:r>
              <a:rPr lang="en-US"/>
              <a:t>Interpreter jumps back to part of program that called the function</a:t>
            </a:r>
            <a:endParaRPr/>
          </a:p>
          <a:p>
            <a:pPr indent="-230399" lvl="3" marL="1600200" rtl="0" algn="l">
              <a:lnSpc>
                <a:spcPct val="100000"/>
              </a:lnSpc>
              <a:spcBef>
                <a:spcPts val="600"/>
              </a:spcBef>
              <a:spcAft>
                <a:spcPts val="0"/>
              </a:spcAft>
              <a:buSzPts val="2400"/>
              <a:buChar char="–"/>
            </a:pPr>
            <a:r>
              <a:rPr lang="en-US"/>
              <a:t>Known as function return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Defining and Calling a Function </a:t>
            </a:r>
            <a:r>
              <a:rPr b="0" lang="en-US" sz="2000"/>
              <a:t>(5 of 5)</a:t>
            </a:r>
            <a:endParaRPr sz="3200"/>
          </a:p>
        </p:txBody>
      </p:sp>
      <p:sp>
        <p:nvSpPr>
          <p:cNvPr id="246" name="Google Shape;246;p12"/>
          <p:cNvSpPr txBox="1"/>
          <p:nvPr>
            <p:ph idx="1" type="body"/>
          </p:nvPr>
        </p:nvSpPr>
        <p:spPr>
          <a:xfrm>
            <a:off x="457200" y="1556327"/>
            <a:ext cx="8229600" cy="1451916"/>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latin typeface="Courier New"/>
                <a:ea typeface="Courier New"/>
                <a:cs typeface="Courier New"/>
                <a:sym typeface="Courier New"/>
              </a:rPr>
              <a:t>main</a:t>
            </a:r>
            <a:r>
              <a:rPr b="1" lang="en-US"/>
              <a:t> function: called when the program starts</a:t>
            </a:r>
            <a:endParaRPr/>
          </a:p>
          <a:p>
            <a:pPr indent="-284400" lvl="1" marL="742950" rtl="0" algn="l">
              <a:lnSpc>
                <a:spcPct val="100000"/>
              </a:lnSpc>
              <a:spcBef>
                <a:spcPts val="600"/>
              </a:spcBef>
              <a:spcAft>
                <a:spcPts val="0"/>
              </a:spcAft>
              <a:buSzPts val="2400"/>
              <a:buChar char="–"/>
            </a:pPr>
            <a:r>
              <a:rPr lang="en-US"/>
              <a:t>Calls other functions when they are needed </a:t>
            </a:r>
            <a:endParaRPr/>
          </a:p>
          <a:p>
            <a:pPr indent="-284400" lvl="1" marL="742950" rtl="0" algn="l">
              <a:lnSpc>
                <a:spcPct val="100000"/>
              </a:lnSpc>
              <a:spcBef>
                <a:spcPts val="600"/>
              </a:spcBef>
              <a:spcAft>
                <a:spcPts val="0"/>
              </a:spcAft>
              <a:buSzPts val="2400"/>
              <a:buChar char="–"/>
            </a:pPr>
            <a:r>
              <a:rPr lang="en-US"/>
              <a:t>Defines the </a:t>
            </a:r>
            <a:r>
              <a:rPr b="1" lang="en-US"/>
              <a:t>mainline logic </a:t>
            </a:r>
            <a:r>
              <a:rPr lang="en-US"/>
              <a:t>of the program</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Indentation in Python</a:t>
            </a:r>
            <a:endParaRPr/>
          </a:p>
        </p:txBody>
      </p:sp>
      <p:sp>
        <p:nvSpPr>
          <p:cNvPr id="252" name="Google Shape;252;p13"/>
          <p:cNvSpPr txBox="1"/>
          <p:nvPr>
            <p:ph idx="1" type="body"/>
          </p:nvPr>
        </p:nvSpPr>
        <p:spPr>
          <a:xfrm>
            <a:off x="457200" y="1556327"/>
            <a:ext cx="8229600" cy="3108438"/>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Each block must be indented</a:t>
            </a:r>
            <a:endParaRPr/>
          </a:p>
          <a:p>
            <a:pPr indent="-284400" lvl="1" marL="742950" rtl="0" algn="l">
              <a:lnSpc>
                <a:spcPct val="100000"/>
              </a:lnSpc>
              <a:spcBef>
                <a:spcPts val="600"/>
              </a:spcBef>
              <a:spcAft>
                <a:spcPts val="0"/>
              </a:spcAft>
              <a:buSzPts val="2400"/>
              <a:buChar char="–"/>
            </a:pPr>
            <a:r>
              <a:rPr lang="en-US"/>
              <a:t>Lines in block must begin with the same number of spaces</a:t>
            </a:r>
            <a:endParaRPr/>
          </a:p>
          <a:p>
            <a:pPr indent="-230399" lvl="2" marL="1143000" rtl="0" algn="l">
              <a:lnSpc>
                <a:spcPct val="100000"/>
              </a:lnSpc>
              <a:spcBef>
                <a:spcPts val="600"/>
              </a:spcBef>
              <a:spcAft>
                <a:spcPts val="0"/>
              </a:spcAft>
              <a:buSzPts val="2400"/>
              <a:buChar char="▪"/>
            </a:pPr>
            <a:r>
              <a:rPr lang="en-US"/>
              <a:t>Use tabs or spaces to indent lines in a block, but not both as this can confuse the Python interpreter</a:t>
            </a:r>
            <a:endParaRPr/>
          </a:p>
          <a:p>
            <a:pPr indent="-230399" lvl="2" marL="1143000" rtl="0" algn="l">
              <a:lnSpc>
                <a:spcPct val="100000"/>
              </a:lnSpc>
              <a:spcBef>
                <a:spcPts val="600"/>
              </a:spcBef>
              <a:spcAft>
                <a:spcPts val="0"/>
              </a:spcAft>
              <a:buSzPts val="2400"/>
              <a:buChar char="▪"/>
            </a:pPr>
            <a:r>
              <a:rPr lang="en-US"/>
              <a:t>I</a:t>
            </a:r>
            <a:r>
              <a:rPr lang="en-US" sz="100"/>
              <a:t> </a:t>
            </a:r>
            <a:r>
              <a:rPr lang="en-US"/>
              <a:t>D</a:t>
            </a:r>
            <a:r>
              <a:rPr lang="en-US" sz="100"/>
              <a:t> </a:t>
            </a:r>
            <a:r>
              <a:rPr lang="en-US"/>
              <a:t>L</a:t>
            </a:r>
            <a:r>
              <a:rPr lang="en-US" sz="100"/>
              <a:t> </a:t>
            </a:r>
            <a:r>
              <a:rPr lang="en-US"/>
              <a:t>E automatically indents the lines in a block</a:t>
            </a:r>
            <a:endParaRPr/>
          </a:p>
          <a:p>
            <a:pPr indent="-284400" lvl="1" marL="742950" rtl="0" algn="l">
              <a:lnSpc>
                <a:spcPct val="100000"/>
              </a:lnSpc>
              <a:spcBef>
                <a:spcPts val="600"/>
              </a:spcBef>
              <a:spcAft>
                <a:spcPts val="0"/>
              </a:spcAft>
              <a:buSzPts val="2400"/>
              <a:buChar char="–"/>
            </a:pPr>
            <a:r>
              <a:rPr lang="en-US"/>
              <a:t>Blank lines that appear in a block are ignored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000"/>
              <a:buFont typeface="Times New Roman"/>
              <a:buNone/>
            </a:pPr>
            <a:r>
              <a:rPr lang="en-US" sz="3000"/>
              <a:t>Designing a Program to Use Functions </a:t>
            </a:r>
            <a:r>
              <a:rPr b="0" lang="en-US" sz="2000"/>
              <a:t>(1 of 3)</a:t>
            </a:r>
            <a:endParaRPr b="0" sz="2000"/>
          </a:p>
        </p:txBody>
      </p:sp>
      <p:sp>
        <p:nvSpPr>
          <p:cNvPr id="258" name="Google Shape;258;p14"/>
          <p:cNvSpPr txBox="1"/>
          <p:nvPr>
            <p:ph idx="1" type="body"/>
          </p:nvPr>
        </p:nvSpPr>
        <p:spPr>
          <a:xfrm>
            <a:off x="457200" y="1556327"/>
            <a:ext cx="8229600" cy="3585516"/>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In a flowchart, function call shown as rectangle with vertical bars at each side</a:t>
            </a:r>
            <a:endParaRPr/>
          </a:p>
          <a:p>
            <a:pPr indent="-284400" lvl="1" marL="742950" rtl="0" algn="l">
              <a:lnSpc>
                <a:spcPct val="100000"/>
              </a:lnSpc>
              <a:spcBef>
                <a:spcPts val="600"/>
              </a:spcBef>
              <a:spcAft>
                <a:spcPts val="0"/>
              </a:spcAft>
              <a:buSzPts val="2400"/>
              <a:buChar char="–"/>
            </a:pPr>
            <a:r>
              <a:rPr lang="en-US"/>
              <a:t>Function name written in the symbol</a:t>
            </a:r>
            <a:endParaRPr/>
          </a:p>
          <a:p>
            <a:pPr indent="-284400" lvl="1" marL="742950" rtl="0" algn="l">
              <a:lnSpc>
                <a:spcPct val="100000"/>
              </a:lnSpc>
              <a:spcBef>
                <a:spcPts val="600"/>
              </a:spcBef>
              <a:spcAft>
                <a:spcPts val="0"/>
              </a:spcAft>
              <a:buSzPts val="2400"/>
              <a:buChar char="–"/>
            </a:pPr>
            <a:r>
              <a:rPr lang="en-US"/>
              <a:t>Typically draw separate flow chart for each function in the program</a:t>
            </a:r>
            <a:endParaRPr/>
          </a:p>
          <a:p>
            <a:pPr indent="-230399" lvl="2" marL="1143000" rtl="0" algn="l">
              <a:lnSpc>
                <a:spcPct val="100000"/>
              </a:lnSpc>
              <a:spcBef>
                <a:spcPts val="600"/>
              </a:spcBef>
              <a:spcAft>
                <a:spcPts val="0"/>
              </a:spcAft>
              <a:buSzPts val="2400"/>
              <a:buChar char="▪"/>
            </a:pPr>
            <a:r>
              <a:rPr lang="en-US"/>
              <a:t>End terminal symbol usually reads </a:t>
            </a:r>
            <a:r>
              <a:rPr lang="en-US">
                <a:latin typeface="Courier New"/>
                <a:ea typeface="Courier New"/>
                <a:cs typeface="Courier New"/>
                <a:sym typeface="Courier New"/>
              </a:rPr>
              <a:t>Return</a:t>
            </a:r>
            <a:endParaRPr/>
          </a:p>
          <a:p>
            <a:pPr indent="-255600" lvl="0" marL="256032" marR="0" rtl="0" algn="l">
              <a:lnSpc>
                <a:spcPct val="100000"/>
              </a:lnSpc>
              <a:spcBef>
                <a:spcPts val="1500"/>
              </a:spcBef>
              <a:spcAft>
                <a:spcPts val="0"/>
              </a:spcAft>
              <a:buClr>
                <a:srgbClr val="007FA3"/>
              </a:buClr>
              <a:buSzPts val="2400"/>
              <a:buChar char="•"/>
            </a:pPr>
            <a:r>
              <a:rPr b="1" lang="en-US"/>
              <a:t>Top-down design: technique for breaking algorithm into functions</a:t>
            </a:r>
            <a:endParaRPr b="1" u="sng"/>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5"/>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000"/>
              <a:buFont typeface="Times New Roman"/>
              <a:buNone/>
            </a:pPr>
            <a:r>
              <a:rPr lang="en-US" sz="3000"/>
              <a:t>Designing a Program to Use Functions </a:t>
            </a:r>
            <a:r>
              <a:rPr b="0" lang="en-US" sz="2000"/>
              <a:t>(2 of 3)</a:t>
            </a:r>
            <a:endParaRPr sz="3000"/>
          </a:p>
        </p:txBody>
      </p:sp>
      <p:sp>
        <p:nvSpPr>
          <p:cNvPr id="264" name="Google Shape;264;p15"/>
          <p:cNvSpPr txBox="1"/>
          <p:nvPr>
            <p:ph idx="1" type="body"/>
          </p:nvPr>
        </p:nvSpPr>
        <p:spPr>
          <a:xfrm>
            <a:off x="457200" y="1556327"/>
            <a:ext cx="8229600" cy="3943325"/>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Hierarchy chart: depicts relationship between functions</a:t>
            </a:r>
            <a:endParaRPr/>
          </a:p>
          <a:p>
            <a:pPr indent="-284400" lvl="1" marL="742950" rtl="0" algn="l">
              <a:lnSpc>
                <a:spcPct val="100000"/>
              </a:lnSpc>
              <a:spcBef>
                <a:spcPts val="600"/>
              </a:spcBef>
              <a:spcAft>
                <a:spcPts val="0"/>
              </a:spcAft>
              <a:buSzPts val="2400"/>
              <a:buChar char="–"/>
            </a:pPr>
            <a:r>
              <a:rPr lang="en-US"/>
              <a:t>A</a:t>
            </a:r>
            <a:r>
              <a:rPr lang="en-US" sz="100"/>
              <a:t> </a:t>
            </a:r>
            <a:r>
              <a:rPr lang="en-US"/>
              <a:t>K</a:t>
            </a:r>
            <a:r>
              <a:rPr lang="en-US" sz="100"/>
              <a:t> </a:t>
            </a:r>
            <a:r>
              <a:rPr lang="en-US"/>
              <a:t>A structure chart</a:t>
            </a:r>
            <a:endParaRPr/>
          </a:p>
          <a:p>
            <a:pPr indent="-284400" lvl="1" marL="742950" rtl="0" algn="l">
              <a:lnSpc>
                <a:spcPct val="100000"/>
              </a:lnSpc>
              <a:spcBef>
                <a:spcPts val="600"/>
              </a:spcBef>
              <a:spcAft>
                <a:spcPts val="0"/>
              </a:spcAft>
              <a:buSzPts val="2400"/>
              <a:buChar char="–"/>
            </a:pPr>
            <a:r>
              <a:rPr lang="en-US"/>
              <a:t>Box for each function in the program, Lines connecting boxes illustrate the functions called by each function</a:t>
            </a:r>
            <a:endParaRPr/>
          </a:p>
          <a:p>
            <a:pPr indent="-284400" lvl="1" marL="742950" rtl="0" algn="l">
              <a:lnSpc>
                <a:spcPct val="100000"/>
              </a:lnSpc>
              <a:spcBef>
                <a:spcPts val="600"/>
              </a:spcBef>
              <a:spcAft>
                <a:spcPts val="0"/>
              </a:spcAft>
              <a:buSzPts val="2400"/>
              <a:buChar char="–"/>
            </a:pPr>
            <a:r>
              <a:rPr lang="en-US"/>
              <a:t>Does not show steps taken inside a function</a:t>
            </a:r>
            <a:endParaRPr/>
          </a:p>
          <a:p>
            <a:pPr indent="-255600" lvl="0" marL="256032" marR="0" rtl="0" algn="l">
              <a:lnSpc>
                <a:spcPct val="100000"/>
              </a:lnSpc>
              <a:spcBef>
                <a:spcPts val="1500"/>
              </a:spcBef>
              <a:spcAft>
                <a:spcPts val="0"/>
              </a:spcAft>
              <a:buClr>
                <a:srgbClr val="007FA3"/>
              </a:buClr>
              <a:buSzPts val="2400"/>
              <a:buChar char="•"/>
            </a:pPr>
            <a:r>
              <a:rPr b="1" lang="en-US"/>
              <a:t>Use </a:t>
            </a:r>
            <a:r>
              <a:rPr b="1" lang="en-US">
                <a:latin typeface="Courier New"/>
                <a:ea typeface="Courier New"/>
                <a:cs typeface="Courier New"/>
                <a:sym typeface="Courier New"/>
              </a:rPr>
              <a:t>input</a:t>
            </a:r>
            <a:r>
              <a:rPr b="1" lang="en-US"/>
              <a:t> function to have program wait for user to press enter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6"/>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000"/>
              <a:buFont typeface="Times New Roman"/>
              <a:buNone/>
            </a:pPr>
            <a:r>
              <a:rPr lang="en-US" sz="3000"/>
              <a:t>Designing a Program to Use Functions </a:t>
            </a:r>
            <a:r>
              <a:rPr b="0" lang="en-US" sz="2000"/>
              <a:t>(3 of 3)</a:t>
            </a:r>
            <a:endParaRPr sz="3000"/>
          </a:p>
        </p:txBody>
      </p:sp>
      <p:sp>
        <p:nvSpPr>
          <p:cNvPr id="270" name="Google Shape;270;p16"/>
          <p:cNvSpPr txBox="1"/>
          <p:nvPr>
            <p:ph idx="1" type="body"/>
          </p:nvPr>
        </p:nvSpPr>
        <p:spPr>
          <a:xfrm>
            <a:off x="457200" y="1556327"/>
            <a:ext cx="8229600" cy="540000"/>
          </a:xfrm>
          <a:prstGeom prst="rect">
            <a:avLst/>
          </a:prstGeom>
          <a:noFill/>
          <a:ln>
            <a:noFill/>
          </a:ln>
        </p:spPr>
        <p:txBody>
          <a:bodyPr anchorCtr="0" anchor="t" bIns="91425" lIns="91425" spcFirstLastPara="1" rIns="91425" wrap="square" tIns="91425">
            <a:noAutofit/>
          </a:bodyPr>
          <a:lstStyle/>
          <a:p>
            <a:pPr indent="0" lvl="0" marL="432" rtl="0" algn="l">
              <a:lnSpc>
                <a:spcPct val="100000"/>
              </a:lnSpc>
              <a:spcBef>
                <a:spcPts val="0"/>
              </a:spcBef>
              <a:spcAft>
                <a:spcPts val="0"/>
              </a:spcAft>
              <a:buSzPts val="2400"/>
              <a:buNone/>
            </a:pPr>
            <a:r>
              <a:rPr b="1" lang="en-US"/>
              <a:t>Figure 5-10 </a:t>
            </a:r>
            <a:r>
              <a:rPr lang="en-US"/>
              <a:t>A hierarchy chart</a:t>
            </a:r>
            <a:endParaRPr/>
          </a:p>
        </p:txBody>
      </p:sp>
      <p:pic>
        <p:nvPicPr>
          <p:cNvPr descr="A hierarchy chart for the functions in a program." id="271" name="Google Shape;271;p16"/>
          <p:cNvPicPr preferRelativeResize="0"/>
          <p:nvPr>
            <p:ph idx="2" type="body"/>
          </p:nvPr>
        </p:nvPicPr>
        <p:blipFill rotWithShape="1">
          <a:blip r:embed="rId3">
            <a:alphaModFix/>
          </a:blip>
          <a:srcRect b="0" l="0" r="33" t="12522"/>
          <a:stretch/>
        </p:blipFill>
        <p:spPr>
          <a:xfrm>
            <a:off x="535847" y="2304755"/>
            <a:ext cx="8064752" cy="252576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1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Using the </a:t>
            </a:r>
            <a:r>
              <a:rPr lang="en-US">
                <a:latin typeface="Courier New"/>
                <a:ea typeface="Courier New"/>
                <a:cs typeface="Courier New"/>
                <a:sym typeface="Courier New"/>
              </a:rPr>
              <a:t>pass</a:t>
            </a:r>
            <a:r>
              <a:rPr lang="en-US"/>
              <a:t> Keyword</a:t>
            </a:r>
            <a:endParaRPr/>
          </a:p>
        </p:txBody>
      </p:sp>
      <p:sp>
        <p:nvSpPr>
          <p:cNvPr id="277" name="Google Shape;277;p17"/>
          <p:cNvSpPr txBox="1"/>
          <p:nvPr>
            <p:ph idx="1" type="body"/>
          </p:nvPr>
        </p:nvSpPr>
        <p:spPr>
          <a:xfrm>
            <a:off x="457200" y="1556327"/>
            <a:ext cx="8229600" cy="2340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You can use the </a:t>
            </a:r>
            <a:r>
              <a:rPr b="1" lang="en-US">
                <a:latin typeface="Courier New"/>
                <a:ea typeface="Courier New"/>
                <a:cs typeface="Courier New"/>
                <a:sym typeface="Courier New"/>
              </a:rPr>
              <a:t>pass</a:t>
            </a:r>
            <a:r>
              <a:rPr b="1" lang="en-US"/>
              <a:t> keyword to create empty functions</a:t>
            </a:r>
            <a:endParaRPr/>
          </a:p>
          <a:p>
            <a:pPr indent="-255600" lvl="0" marL="256032" marR="0" rtl="0" algn="l">
              <a:lnSpc>
                <a:spcPct val="100000"/>
              </a:lnSpc>
              <a:spcBef>
                <a:spcPts val="1500"/>
              </a:spcBef>
              <a:spcAft>
                <a:spcPts val="0"/>
              </a:spcAft>
              <a:buClr>
                <a:srgbClr val="007FA3"/>
              </a:buClr>
              <a:buSzPts val="2400"/>
              <a:buChar char="•"/>
            </a:pPr>
            <a:r>
              <a:rPr b="1" lang="en-US"/>
              <a:t>The </a:t>
            </a:r>
            <a:r>
              <a:rPr b="1" lang="en-US">
                <a:latin typeface="Courier New"/>
                <a:ea typeface="Courier New"/>
                <a:cs typeface="Courier New"/>
                <a:sym typeface="Courier New"/>
              </a:rPr>
              <a:t>pass</a:t>
            </a:r>
            <a:r>
              <a:rPr b="1" lang="en-US"/>
              <a:t> keyword is ignored by the Python interpreter</a:t>
            </a:r>
            <a:endParaRPr/>
          </a:p>
          <a:p>
            <a:pPr indent="-255600" lvl="0" marL="256032" marR="0" rtl="0" algn="l">
              <a:lnSpc>
                <a:spcPct val="100000"/>
              </a:lnSpc>
              <a:spcBef>
                <a:spcPts val="1500"/>
              </a:spcBef>
              <a:spcAft>
                <a:spcPts val="0"/>
              </a:spcAft>
              <a:buClr>
                <a:srgbClr val="007FA3"/>
              </a:buClr>
              <a:buSzPts val="2400"/>
              <a:buChar char="•"/>
            </a:pPr>
            <a:r>
              <a:rPr b="1" lang="en-US"/>
              <a:t>This can be helpful when designing a program</a:t>
            </a:r>
            <a:endParaRPr/>
          </a:p>
        </p:txBody>
      </p:sp>
      <p:sp>
        <p:nvSpPr>
          <p:cNvPr id="278" name="Google Shape;278;p17"/>
          <p:cNvSpPr txBox="1"/>
          <p:nvPr>
            <p:ph idx="2" type="body"/>
          </p:nvPr>
        </p:nvSpPr>
        <p:spPr>
          <a:xfrm>
            <a:off x="2729948" y="4134677"/>
            <a:ext cx="2835965" cy="1872000"/>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def step1():</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pass</a:t>
            </a:r>
            <a:endParaRPr/>
          </a:p>
          <a:p>
            <a:pPr indent="-255600" lvl="0" marL="256032" rtl="0" algn="l">
              <a:lnSpc>
                <a:spcPct val="100000"/>
              </a:lnSpc>
              <a:spcBef>
                <a:spcPts val="1500"/>
              </a:spcBef>
              <a:spcAft>
                <a:spcPts val="0"/>
              </a:spcAft>
              <a:buSzPts val="2400"/>
              <a:buFont typeface="Courier New"/>
              <a:buNone/>
            </a:pPr>
            <a:r>
              <a:rPr lang="en-US">
                <a:latin typeface="Courier New"/>
                <a:ea typeface="Courier New"/>
                <a:cs typeface="Courier New"/>
                <a:sym typeface="Courier New"/>
              </a:rPr>
              <a:t>def step2():</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pass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1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Local Variables </a:t>
            </a:r>
            <a:r>
              <a:rPr b="0" lang="en-US" sz="2000"/>
              <a:t>(1 of 2)</a:t>
            </a:r>
            <a:endParaRPr b="0" sz="2000"/>
          </a:p>
        </p:txBody>
      </p:sp>
      <p:sp>
        <p:nvSpPr>
          <p:cNvPr id="284" name="Google Shape;284;p18"/>
          <p:cNvSpPr txBox="1"/>
          <p:nvPr>
            <p:ph idx="1" type="body"/>
          </p:nvPr>
        </p:nvSpPr>
        <p:spPr>
          <a:xfrm>
            <a:off x="457200" y="1556327"/>
            <a:ext cx="8229600" cy="4062595"/>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Local variable: variable that is assigned a value inside a function</a:t>
            </a:r>
            <a:endParaRPr/>
          </a:p>
          <a:p>
            <a:pPr indent="-284400" lvl="1" marL="742950" rtl="0" algn="l">
              <a:lnSpc>
                <a:spcPct val="100000"/>
              </a:lnSpc>
              <a:spcBef>
                <a:spcPts val="600"/>
              </a:spcBef>
              <a:spcAft>
                <a:spcPts val="0"/>
              </a:spcAft>
              <a:buSzPts val="2400"/>
              <a:buChar char="–"/>
            </a:pPr>
            <a:r>
              <a:rPr lang="en-US"/>
              <a:t>Belongs to the function in which it was created</a:t>
            </a:r>
            <a:endParaRPr/>
          </a:p>
          <a:p>
            <a:pPr indent="-230399" lvl="2" marL="1143000" rtl="0" algn="l">
              <a:lnSpc>
                <a:spcPct val="100000"/>
              </a:lnSpc>
              <a:spcBef>
                <a:spcPts val="600"/>
              </a:spcBef>
              <a:spcAft>
                <a:spcPts val="0"/>
              </a:spcAft>
              <a:buSzPts val="2400"/>
              <a:buChar char="▪"/>
            </a:pPr>
            <a:r>
              <a:rPr lang="en-US"/>
              <a:t>Only statements inside that function can access it, error will occur if another function tries to access the variable</a:t>
            </a:r>
            <a:endParaRPr/>
          </a:p>
          <a:p>
            <a:pPr indent="-255600" lvl="0" marL="256032" marR="0" rtl="0" algn="l">
              <a:lnSpc>
                <a:spcPct val="100000"/>
              </a:lnSpc>
              <a:spcBef>
                <a:spcPts val="1500"/>
              </a:spcBef>
              <a:spcAft>
                <a:spcPts val="0"/>
              </a:spcAft>
              <a:buClr>
                <a:srgbClr val="007FA3"/>
              </a:buClr>
              <a:buSzPts val="2400"/>
              <a:buChar char="•"/>
            </a:pPr>
            <a:r>
              <a:rPr b="1" lang="en-US"/>
              <a:t>Scope: the part of a program in which a variable may be accessed</a:t>
            </a:r>
            <a:endParaRPr/>
          </a:p>
          <a:p>
            <a:pPr indent="-284400" lvl="1" marL="742950" rtl="0" algn="l">
              <a:lnSpc>
                <a:spcPct val="100000"/>
              </a:lnSpc>
              <a:spcBef>
                <a:spcPts val="600"/>
              </a:spcBef>
              <a:spcAft>
                <a:spcPts val="0"/>
              </a:spcAft>
              <a:buSzPts val="2400"/>
              <a:buChar char="–"/>
            </a:pPr>
            <a:r>
              <a:rPr lang="en-US"/>
              <a:t>For local variable: function in which created</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9"/>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Local Variables </a:t>
            </a:r>
            <a:r>
              <a:rPr b="0" lang="en-US" sz="2000"/>
              <a:t>(2 of 2)</a:t>
            </a:r>
            <a:endParaRPr/>
          </a:p>
        </p:txBody>
      </p:sp>
      <p:sp>
        <p:nvSpPr>
          <p:cNvPr id="290" name="Google Shape;290;p19"/>
          <p:cNvSpPr txBox="1"/>
          <p:nvPr>
            <p:ph idx="1" type="body"/>
          </p:nvPr>
        </p:nvSpPr>
        <p:spPr>
          <a:xfrm>
            <a:off x="457200" y="1556327"/>
            <a:ext cx="8229600" cy="2790386"/>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Local variable cannot be accessed by statements inside its function which precede its creation</a:t>
            </a:r>
            <a:endParaRPr/>
          </a:p>
          <a:p>
            <a:pPr indent="-255600" lvl="0" marL="256032" marR="0" rtl="0" algn="l">
              <a:lnSpc>
                <a:spcPct val="100000"/>
              </a:lnSpc>
              <a:spcBef>
                <a:spcPts val="1500"/>
              </a:spcBef>
              <a:spcAft>
                <a:spcPts val="0"/>
              </a:spcAft>
              <a:buClr>
                <a:srgbClr val="007FA3"/>
              </a:buClr>
              <a:buSzPts val="2400"/>
              <a:buChar char="•"/>
            </a:pPr>
            <a:r>
              <a:rPr b="1" lang="en-US"/>
              <a:t>Different functions may have local variables with the same name </a:t>
            </a:r>
            <a:endParaRPr/>
          </a:p>
          <a:p>
            <a:pPr indent="-284400" lvl="1" marL="742950" rtl="0" algn="l">
              <a:lnSpc>
                <a:spcPct val="100000"/>
              </a:lnSpc>
              <a:spcBef>
                <a:spcPts val="600"/>
              </a:spcBef>
              <a:spcAft>
                <a:spcPts val="0"/>
              </a:spcAft>
              <a:buSzPts val="2400"/>
              <a:buChar char="–"/>
            </a:pPr>
            <a:r>
              <a:rPr lang="en-US"/>
              <a:t>Each function does not see the other function’s local variables, so no confusion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0"/>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400"/>
              <a:buFont typeface="Times New Roman"/>
              <a:buNone/>
            </a:pPr>
            <a:r>
              <a:rPr lang="en-US" sz="3400"/>
              <a:t>Passing Arguments to Functions </a:t>
            </a:r>
            <a:r>
              <a:rPr b="0" lang="en-US" sz="2000"/>
              <a:t>(1 of 4)</a:t>
            </a:r>
            <a:endParaRPr b="0" sz="2000"/>
          </a:p>
        </p:txBody>
      </p:sp>
      <p:sp>
        <p:nvSpPr>
          <p:cNvPr id="296" name="Google Shape;296;p20"/>
          <p:cNvSpPr txBox="1"/>
          <p:nvPr>
            <p:ph idx="1" type="body"/>
          </p:nvPr>
        </p:nvSpPr>
        <p:spPr>
          <a:xfrm>
            <a:off x="457200" y="1556327"/>
            <a:ext cx="8229600" cy="1872673"/>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Argument: piece of data that is sent into a function</a:t>
            </a:r>
            <a:endParaRPr/>
          </a:p>
          <a:p>
            <a:pPr indent="-284400" lvl="1" marL="742950" rtl="0" algn="l">
              <a:lnSpc>
                <a:spcPct val="100000"/>
              </a:lnSpc>
              <a:spcBef>
                <a:spcPts val="600"/>
              </a:spcBef>
              <a:spcAft>
                <a:spcPts val="0"/>
              </a:spcAft>
              <a:buSzPts val="2400"/>
              <a:buChar char="–"/>
            </a:pPr>
            <a:r>
              <a:rPr lang="en-US"/>
              <a:t>Function can use argument in calculations</a:t>
            </a:r>
            <a:endParaRPr/>
          </a:p>
          <a:p>
            <a:pPr indent="-284400" lvl="1" marL="742950" rtl="0" algn="l">
              <a:lnSpc>
                <a:spcPct val="100000"/>
              </a:lnSpc>
              <a:spcBef>
                <a:spcPts val="600"/>
              </a:spcBef>
              <a:spcAft>
                <a:spcPts val="0"/>
              </a:spcAft>
              <a:buSzPts val="2400"/>
              <a:buChar char="–"/>
            </a:pPr>
            <a:r>
              <a:rPr lang="en-US"/>
              <a:t>When calling the function, the argument is placed in parentheses following the function name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1"/>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400"/>
              <a:buFont typeface="Times New Roman"/>
              <a:buNone/>
            </a:pPr>
            <a:r>
              <a:rPr lang="en-US" sz="3400"/>
              <a:t>Passing Arguments to Functions </a:t>
            </a:r>
            <a:r>
              <a:rPr b="0" lang="en-US" sz="2000"/>
              <a:t>(2 of 4)</a:t>
            </a:r>
            <a:endParaRPr sz="3400"/>
          </a:p>
        </p:txBody>
      </p:sp>
      <p:sp>
        <p:nvSpPr>
          <p:cNvPr id="303" name="Google Shape;303;p21"/>
          <p:cNvSpPr txBox="1"/>
          <p:nvPr>
            <p:ph idx="1" type="body"/>
          </p:nvPr>
        </p:nvSpPr>
        <p:spPr>
          <a:xfrm>
            <a:off x="457200" y="1556327"/>
            <a:ext cx="8229600" cy="504000"/>
          </a:xfrm>
          <a:prstGeom prst="rect">
            <a:avLst/>
          </a:prstGeom>
          <a:noFill/>
          <a:ln>
            <a:noFill/>
          </a:ln>
        </p:spPr>
        <p:txBody>
          <a:bodyPr anchorCtr="0" anchor="t" bIns="91425" lIns="91425" spcFirstLastPara="1" rIns="91425" wrap="square" tIns="91425">
            <a:noAutofit/>
          </a:bodyPr>
          <a:lstStyle/>
          <a:p>
            <a:pPr indent="0" lvl="0" marL="432" rtl="0" algn="l">
              <a:lnSpc>
                <a:spcPct val="100000"/>
              </a:lnSpc>
              <a:spcBef>
                <a:spcPts val="0"/>
              </a:spcBef>
              <a:spcAft>
                <a:spcPts val="0"/>
              </a:spcAft>
              <a:buSzPts val="2400"/>
              <a:buNone/>
            </a:pPr>
            <a:r>
              <a:rPr b="1" lang="en-US"/>
              <a:t>Figure 5-13 </a:t>
            </a:r>
            <a:r>
              <a:rPr lang="en-US"/>
              <a:t>The </a:t>
            </a:r>
            <a:r>
              <a:rPr lang="en-US">
                <a:latin typeface="Courier New"/>
                <a:ea typeface="Courier New"/>
                <a:cs typeface="Courier New"/>
                <a:sym typeface="Courier New"/>
              </a:rPr>
              <a:t>value</a:t>
            </a:r>
            <a:r>
              <a:rPr lang="en-US"/>
              <a:t> variable is passed as an argument</a:t>
            </a:r>
            <a:endParaRPr/>
          </a:p>
        </p:txBody>
      </p:sp>
      <p:pic>
        <p:nvPicPr>
          <p:cNvPr descr="A computer code has 12 lines. For long description in Notes pane, press F6." id="304" name="Google Shape;304;p21"/>
          <p:cNvPicPr preferRelativeResize="0"/>
          <p:nvPr>
            <p:ph idx="2" type="body"/>
          </p:nvPr>
        </p:nvPicPr>
        <p:blipFill rotWithShape="1">
          <a:blip r:embed="rId3">
            <a:alphaModFix/>
          </a:blip>
          <a:srcRect b="0" l="0" r="1740" t="16650"/>
          <a:stretch/>
        </p:blipFill>
        <p:spPr>
          <a:xfrm>
            <a:off x="675553" y="2205083"/>
            <a:ext cx="7666171" cy="299613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400"/>
              <a:buFont typeface="Times New Roman"/>
              <a:buNone/>
            </a:pPr>
            <a:r>
              <a:rPr lang="en-US" sz="3400"/>
              <a:t>Passing Arguments to Functions </a:t>
            </a:r>
            <a:r>
              <a:rPr b="0" lang="en-US" sz="2000"/>
              <a:t>(3 of 4)</a:t>
            </a:r>
            <a:endParaRPr sz="3400"/>
          </a:p>
        </p:txBody>
      </p:sp>
      <p:sp>
        <p:nvSpPr>
          <p:cNvPr id="310" name="Google Shape;310;p22"/>
          <p:cNvSpPr txBox="1"/>
          <p:nvPr>
            <p:ph idx="1" type="body"/>
          </p:nvPr>
        </p:nvSpPr>
        <p:spPr>
          <a:xfrm>
            <a:off x="457200" y="1556327"/>
            <a:ext cx="8229600" cy="3572264"/>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Parameter variable: variable that is assigned the value of an argument when the function is called</a:t>
            </a:r>
            <a:endParaRPr/>
          </a:p>
          <a:p>
            <a:pPr indent="-284400" lvl="1" marL="742950" rtl="0" algn="l">
              <a:lnSpc>
                <a:spcPct val="100000"/>
              </a:lnSpc>
              <a:spcBef>
                <a:spcPts val="600"/>
              </a:spcBef>
              <a:spcAft>
                <a:spcPts val="0"/>
              </a:spcAft>
              <a:buSzPts val="2400"/>
              <a:buChar char="–"/>
            </a:pPr>
            <a:r>
              <a:rPr lang="en-US"/>
              <a:t>The parameter and the argument reference the same value</a:t>
            </a:r>
            <a:endParaRPr/>
          </a:p>
          <a:p>
            <a:pPr indent="-284400" lvl="1" marL="742950" rtl="0" algn="l">
              <a:lnSpc>
                <a:spcPct val="100000"/>
              </a:lnSpc>
              <a:spcBef>
                <a:spcPts val="600"/>
              </a:spcBef>
              <a:spcAft>
                <a:spcPts val="0"/>
              </a:spcAft>
              <a:buSzPts val="2400"/>
              <a:buChar char="–"/>
            </a:pPr>
            <a:r>
              <a:rPr lang="en-US"/>
              <a:t>General format: </a:t>
            </a:r>
            <a:endParaRPr/>
          </a:p>
          <a:p>
            <a:pPr indent="-284400" lvl="1" marL="742950" rtl="0" algn="l">
              <a:lnSpc>
                <a:spcPct val="100000"/>
              </a:lnSpc>
              <a:spcBef>
                <a:spcPts val="600"/>
              </a:spcBef>
              <a:spcAft>
                <a:spcPts val="0"/>
              </a:spcAft>
              <a:buSzPts val="2400"/>
              <a:buChar char="–"/>
            </a:pPr>
            <a:r>
              <a:rPr lang="en-US">
                <a:latin typeface="Courier New"/>
                <a:ea typeface="Courier New"/>
                <a:cs typeface="Courier New"/>
                <a:sym typeface="Courier New"/>
              </a:rPr>
              <a:t>	   def </a:t>
            </a:r>
            <a:r>
              <a:rPr i="1" lang="en-US">
                <a:latin typeface="Courier New"/>
                <a:ea typeface="Courier New"/>
                <a:cs typeface="Courier New"/>
                <a:sym typeface="Courier New"/>
              </a:rPr>
              <a:t>function</a:t>
            </a:r>
            <a:r>
              <a:rPr lang="en-US">
                <a:latin typeface="Courier New"/>
                <a:ea typeface="Courier New"/>
                <a:cs typeface="Courier New"/>
                <a:sym typeface="Courier New"/>
              </a:rPr>
              <a:t>_</a:t>
            </a:r>
            <a:r>
              <a:rPr i="1" lang="en-US">
                <a:latin typeface="Courier New"/>
                <a:ea typeface="Courier New"/>
                <a:cs typeface="Courier New"/>
                <a:sym typeface="Courier New"/>
              </a:rPr>
              <a:t>name</a:t>
            </a:r>
            <a:r>
              <a:rPr lang="en-US">
                <a:latin typeface="Courier New"/>
                <a:ea typeface="Courier New"/>
                <a:cs typeface="Courier New"/>
                <a:sym typeface="Courier New"/>
              </a:rPr>
              <a:t>(</a:t>
            </a:r>
            <a:r>
              <a:rPr i="1" lang="en-US">
                <a:latin typeface="Courier New"/>
                <a:ea typeface="Courier New"/>
                <a:cs typeface="Courier New"/>
                <a:sym typeface="Courier New"/>
              </a:rPr>
              <a:t>parameter</a:t>
            </a:r>
            <a:r>
              <a:rPr lang="en-US">
                <a:latin typeface="Courier New"/>
                <a:ea typeface="Courier New"/>
                <a:cs typeface="Courier New"/>
                <a:sym typeface="Courier New"/>
              </a:rPr>
              <a:t>):</a:t>
            </a:r>
            <a:endParaRPr/>
          </a:p>
          <a:p>
            <a:pPr indent="-284400" lvl="1" marL="742950" rtl="0" algn="l">
              <a:lnSpc>
                <a:spcPct val="100000"/>
              </a:lnSpc>
              <a:spcBef>
                <a:spcPts val="600"/>
              </a:spcBef>
              <a:spcAft>
                <a:spcPts val="0"/>
              </a:spcAft>
              <a:buSzPts val="2400"/>
              <a:buChar char="–"/>
            </a:pPr>
            <a:r>
              <a:rPr b="1" lang="en-US"/>
              <a:t>Scope of a parameter</a:t>
            </a:r>
            <a:r>
              <a:rPr lang="en-US"/>
              <a:t>:</a:t>
            </a:r>
            <a:r>
              <a:rPr b="1" lang="en-US"/>
              <a:t> </a:t>
            </a:r>
            <a:r>
              <a:rPr lang="en-US"/>
              <a:t>the function in which the parameter is used</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400"/>
              <a:buFont typeface="Times New Roman"/>
              <a:buNone/>
            </a:pPr>
            <a:r>
              <a:rPr lang="en-US" sz="3400"/>
              <a:t>Passing Arguments to Functions </a:t>
            </a:r>
            <a:r>
              <a:rPr b="0" lang="en-US" sz="2000"/>
              <a:t>(4 of 4)</a:t>
            </a:r>
            <a:endParaRPr sz="3400"/>
          </a:p>
        </p:txBody>
      </p:sp>
      <p:sp>
        <p:nvSpPr>
          <p:cNvPr id="317" name="Google Shape;317;p23"/>
          <p:cNvSpPr txBox="1"/>
          <p:nvPr>
            <p:ph idx="1" type="body"/>
          </p:nvPr>
        </p:nvSpPr>
        <p:spPr>
          <a:xfrm>
            <a:off x="457200" y="1556327"/>
            <a:ext cx="8229600" cy="864000"/>
          </a:xfrm>
          <a:prstGeom prst="rect">
            <a:avLst/>
          </a:prstGeom>
          <a:noFill/>
          <a:ln>
            <a:noFill/>
          </a:ln>
        </p:spPr>
        <p:txBody>
          <a:bodyPr anchorCtr="0" anchor="t" bIns="91425" lIns="91425" spcFirstLastPara="1" rIns="91425" wrap="square" tIns="91425">
            <a:noAutofit/>
          </a:bodyPr>
          <a:lstStyle/>
          <a:p>
            <a:pPr indent="0" lvl="0" marL="432" rtl="0" algn="l">
              <a:lnSpc>
                <a:spcPct val="100000"/>
              </a:lnSpc>
              <a:spcBef>
                <a:spcPts val="0"/>
              </a:spcBef>
              <a:spcAft>
                <a:spcPts val="0"/>
              </a:spcAft>
              <a:buSzPts val="2400"/>
              <a:buNone/>
            </a:pPr>
            <a:r>
              <a:rPr b="1" lang="en-US"/>
              <a:t>Figure 5-14 </a:t>
            </a:r>
            <a:r>
              <a:rPr lang="en-US"/>
              <a:t>The </a:t>
            </a:r>
            <a:r>
              <a:rPr lang="en-US">
                <a:latin typeface="Courier New"/>
                <a:ea typeface="Courier New"/>
                <a:cs typeface="Courier New"/>
                <a:sym typeface="Courier New"/>
              </a:rPr>
              <a:t>value</a:t>
            </a:r>
            <a:r>
              <a:rPr lang="en-US"/>
              <a:t> variable and the </a:t>
            </a:r>
            <a:r>
              <a:rPr lang="en-US">
                <a:latin typeface="Courier New"/>
                <a:ea typeface="Courier New"/>
                <a:cs typeface="Courier New"/>
                <a:sym typeface="Courier New"/>
              </a:rPr>
              <a:t>number</a:t>
            </a:r>
            <a:r>
              <a:rPr lang="en-US"/>
              <a:t> parameter reference the same value</a:t>
            </a:r>
            <a:endParaRPr/>
          </a:p>
        </p:txBody>
      </p:sp>
      <p:pic>
        <p:nvPicPr>
          <p:cNvPr descr="A computer code. For long description in Notes pane, press F6." id="318" name="Google Shape;318;p23"/>
          <p:cNvPicPr preferRelativeResize="0"/>
          <p:nvPr>
            <p:ph idx="2" type="body"/>
          </p:nvPr>
        </p:nvPicPr>
        <p:blipFill rotWithShape="1">
          <a:blip r:embed="rId3">
            <a:alphaModFix/>
          </a:blip>
          <a:srcRect b="0" l="20921" r="21687" t="20856"/>
          <a:stretch/>
        </p:blipFill>
        <p:spPr>
          <a:xfrm>
            <a:off x="1060441" y="2876665"/>
            <a:ext cx="7023118" cy="226551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Passing Multiple Arguments </a:t>
            </a:r>
            <a:r>
              <a:rPr b="0" lang="en-US" sz="2000"/>
              <a:t>(1 of 2)</a:t>
            </a:r>
            <a:endParaRPr b="0" sz="2000"/>
          </a:p>
        </p:txBody>
      </p:sp>
      <p:sp>
        <p:nvSpPr>
          <p:cNvPr id="324" name="Google Shape;324;p24"/>
          <p:cNvSpPr txBox="1"/>
          <p:nvPr>
            <p:ph idx="1" type="body"/>
          </p:nvPr>
        </p:nvSpPr>
        <p:spPr>
          <a:xfrm>
            <a:off x="457200" y="1556328"/>
            <a:ext cx="8250702" cy="396983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Python allows writing a function that accepts multiple arguments</a:t>
            </a:r>
            <a:endParaRPr/>
          </a:p>
          <a:p>
            <a:pPr indent="-284400" lvl="1" marL="742950" rtl="0" algn="l">
              <a:lnSpc>
                <a:spcPct val="100000"/>
              </a:lnSpc>
              <a:spcBef>
                <a:spcPts val="600"/>
              </a:spcBef>
              <a:spcAft>
                <a:spcPts val="0"/>
              </a:spcAft>
              <a:buSzPts val="2400"/>
              <a:buChar char="–"/>
            </a:pPr>
            <a:r>
              <a:rPr lang="en-US"/>
              <a:t>Parameter list replaces single parameter</a:t>
            </a:r>
            <a:endParaRPr/>
          </a:p>
          <a:p>
            <a:pPr indent="-230399" lvl="2" marL="1143000" rtl="0" algn="l">
              <a:lnSpc>
                <a:spcPct val="100000"/>
              </a:lnSpc>
              <a:spcBef>
                <a:spcPts val="600"/>
              </a:spcBef>
              <a:spcAft>
                <a:spcPts val="0"/>
              </a:spcAft>
              <a:buSzPts val="2400"/>
              <a:buChar char="▪"/>
            </a:pPr>
            <a:r>
              <a:rPr lang="en-US"/>
              <a:t>Parameter list items separated by comma</a:t>
            </a:r>
            <a:endParaRPr/>
          </a:p>
          <a:p>
            <a:pPr indent="-255600" lvl="0" marL="256032" marR="0" rtl="0" algn="l">
              <a:lnSpc>
                <a:spcPct val="100000"/>
              </a:lnSpc>
              <a:spcBef>
                <a:spcPts val="1500"/>
              </a:spcBef>
              <a:spcAft>
                <a:spcPts val="0"/>
              </a:spcAft>
              <a:buClr>
                <a:srgbClr val="007FA3"/>
              </a:buClr>
              <a:buSzPts val="2400"/>
              <a:buChar char="•"/>
            </a:pPr>
            <a:r>
              <a:rPr b="1" lang="en-US"/>
              <a:t>Arguments are passed by position to corresponding parameters</a:t>
            </a:r>
            <a:endParaRPr/>
          </a:p>
          <a:p>
            <a:pPr indent="-284400" lvl="1" marL="742950" rtl="0" algn="l">
              <a:lnSpc>
                <a:spcPct val="100000"/>
              </a:lnSpc>
              <a:spcBef>
                <a:spcPts val="600"/>
              </a:spcBef>
              <a:spcAft>
                <a:spcPts val="0"/>
              </a:spcAft>
              <a:buSzPts val="2400"/>
              <a:buChar char="–"/>
            </a:pPr>
            <a:r>
              <a:rPr lang="en-US"/>
              <a:t>First parameter receives value of first argument, second parameter receives value of second argument, etc.</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25"/>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Passing Multiple Arguments </a:t>
            </a:r>
            <a:r>
              <a:rPr b="0" lang="en-US" sz="2000"/>
              <a:t>(2 of 2)</a:t>
            </a:r>
            <a:endParaRPr/>
          </a:p>
        </p:txBody>
      </p:sp>
      <p:sp>
        <p:nvSpPr>
          <p:cNvPr id="331" name="Google Shape;331;p25"/>
          <p:cNvSpPr txBox="1"/>
          <p:nvPr>
            <p:ph idx="1" type="body"/>
          </p:nvPr>
        </p:nvSpPr>
        <p:spPr>
          <a:xfrm>
            <a:off x="457200" y="1556327"/>
            <a:ext cx="8229600" cy="504000"/>
          </a:xfrm>
          <a:prstGeom prst="rect">
            <a:avLst/>
          </a:prstGeom>
          <a:noFill/>
          <a:ln>
            <a:noFill/>
          </a:ln>
        </p:spPr>
        <p:txBody>
          <a:bodyPr anchorCtr="0" anchor="t" bIns="91425" lIns="91425" spcFirstLastPara="1" rIns="91425" wrap="square" tIns="91425">
            <a:noAutofit/>
          </a:bodyPr>
          <a:lstStyle/>
          <a:p>
            <a:pPr indent="0" lvl="0" marL="432" rtl="0" algn="l">
              <a:lnSpc>
                <a:spcPct val="100000"/>
              </a:lnSpc>
              <a:spcBef>
                <a:spcPts val="0"/>
              </a:spcBef>
              <a:spcAft>
                <a:spcPts val="0"/>
              </a:spcAft>
              <a:buSzPts val="2400"/>
              <a:buNone/>
            </a:pPr>
            <a:r>
              <a:rPr b="1" lang="en-US"/>
              <a:t>Figure 5-16 </a:t>
            </a:r>
            <a:r>
              <a:rPr lang="en-US"/>
              <a:t>Two arguments passed to two parameters</a:t>
            </a:r>
            <a:endParaRPr/>
          </a:p>
        </p:txBody>
      </p:sp>
      <p:pic>
        <p:nvPicPr>
          <p:cNvPr descr="Two arguments in a computer code. For long description in Notes pane, press F6." id="332" name="Google Shape;332;p25"/>
          <p:cNvPicPr preferRelativeResize="0"/>
          <p:nvPr>
            <p:ph idx="2" type="body"/>
          </p:nvPr>
        </p:nvPicPr>
        <p:blipFill rotWithShape="1">
          <a:blip r:embed="rId3">
            <a:alphaModFix/>
          </a:blip>
          <a:srcRect b="0" l="0" r="0" t="11531"/>
          <a:stretch/>
        </p:blipFill>
        <p:spPr>
          <a:xfrm>
            <a:off x="1213571" y="2240025"/>
            <a:ext cx="6584336" cy="38268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26"/>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Making Changes to Parameters </a:t>
            </a:r>
            <a:r>
              <a:rPr b="0" lang="en-US" sz="2000"/>
              <a:t>(1 of 3)</a:t>
            </a:r>
            <a:endParaRPr b="0" sz="2000"/>
          </a:p>
        </p:txBody>
      </p:sp>
      <p:sp>
        <p:nvSpPr>
          <p:cNvPr id="338" name="Google Shape;338;p26"/>
          <p:cNvSpPr txBox="1"/>
          <p:nvPr>
            <p:ph idx="1" type="body"/>
          </p:nvPr>
        </p:nvSpPr>
        <p:spPr>
          <a:xfrm>
            <a:off x="457200" y="1556327"/>
            <a:ext cx="8229600" cy="305543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Changes made to a parameter value within the function do not affect the argument</a:t>
            </a:r>
            <a:endParaRPr/>
          </a:p>
          <a:p>
            <a:pPr indent="-284400" lvl="1" marL="742950" rtl="0" algn="l">
              <a:lnSpc>
                <a:spcPct val="100000"/>
              </a:lnSpc>
              <a:spcBef>
                <a:spcPts val="600"/>
              </a:spcBef>
              <a:spcAft>
                <a:spcPts val="0"/>
              </a:spcAft>
              <a:buSzPts val="2400"/>
              <a:buChar char="–"/>
            </a:pPr>
            <a:r>
              <a:rPr lang="en-US"/>
              <a:t>Known as </a:t>
            </a:r>
            <a:r>
              <a:rPr b="1" lang="en-US"/>
              <a:t>pass by value</a:t>
            </a:r>
            <a:endParaRPr/>
          </a:p>
          <a:p>
            <a:pPr indent="-284400" lvl="1" marL="742950" rtl="0" algn="l">
              <a:lnSpc>
                <a:spcPct val="100000"/>
              </a:lnSpc>
              <a:spcBef>
                <a:spcPts val="600"/>
              </a:spcBef>
              <a:spcAft>
                <a:spcPts val="0"/>
              </a:spcAft>
              <a:buSzPts val="2400"/>
              <a:buChar char="–"/>
            </a:pPr>
            <a:r>
              <a:rPr lang="en-US"/>
              <a:t>Provides a way for unidirectional communication between one function and another function</a:t>
            </a:r>
            <a:endParaRPr/>
          </a:p>
          <a:p>
            <a:pPr indent="-230399" lvl="2" marL="1143000" rtl="0" algn="l">
              <a:lnSpc>
                <a:spcPct val="100000"/>
              </a:lnSpc>
              <a:spcBef>
                <a:spcPts val="600"/>
              </a:spcBef>
              <a:spcAft>
                <a:spcPts val="0"/>
              </a:spcAft>
              <a:buSzPts val="2400"/>
              <a:buChar char="▪"/>
            </a:pPr>
            <a:r>
              <a:rPr lang="en-US"/>
              <a:t>Calling function can communicate with called function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2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Making Changes to Parameters </a:t>
            </a:r>
            <a:r>
              <a:rPr b="0" lang="en-US" sz="2000"/>
              <a:t>(2 of 3)</a:t>
            </a:r>
            <a:endParaRPr/>
          </a:p>
        </p:txBody>
      </p:sp>
      <p:sp>
        <p:nvSpPr>
          <p:cNvPr id="345" name="Google Shape;345;p27"/>
          <p:cNvSpPr txBox="1"/>
          <p:nvPr>
            <p:ph idx="1" type="body"/>
          </p:nvPr>
        </p:nvSpPr>
        <p:spPr>
          <a:xfrm>
            <a:off x="457200" y="1556327"/>
            <a:ext cx="8229600" cy="864000"/>
          </a:xfrm>
          <a:prstGeom prst="rect">
            <a:avLst/>
          </a:prstGeom>
          <a:noFill/>
          <a:ln>
            <a:noFill/>
          </a:ln>
        </p:spPr>
        <p:txBody>
          <a:bodyPr anchorCtr="0" anchor="t" bIns="91425" lIns="91425" spcFirstLastPara="1" rIns="91425" wrap="square" tIns="91425">
            <a:noAutofit/>
          </a:bodyPr>
          <a:lstStyle/>
          <a:p>
            <a:pPr indent="0" lvl="0" marL="432" rtl="0" algn="l">
              <a:lnSpc>
                <a:spcPct val="100000"/>
              </a:lnSpc>
              <a:spcBef>
                <a:spcPts val="0"/>
              </a:spcBef>
              <a:spcAft>
                <a:spcPts val="0"/>
              </a:spcAft>
              <a:buSzPts val="2400"/>
              <a:buNone/>
            </a:pPr>
            <a:r>
              <a:rPr b="1" lang="en-US"/>
              <a:t>Figure 5-17 </a:t>
            </a:r>
            <a:r>
              <a:rPr lang="en-US"/>
              <a:t>The </a:t>
            </a:r>
            <a:r>
              <a:rPr lang="en-US">
                <a:latin typeface="Courier New"/>
                <a:ea typeface="Courier New"/>
                <a:cs typeface="Courier New"/>
                <a:sym typeface="Courier New"/>
              </a:rPr>
              <a:t>value</a:t>
            </a:r>
            <a:r>
              <a:rPr lang="en-US"/>
              <a:t> variable is passed to the </a:t>
            </a:r>
            <a:r>
              <a:rPr lang="en-US">
                <a:latin typeface="Courier New"/>
                <a:ea typeface="Courier New"/>
                <a:cs typeface="Courier New"/>
                <a:sym typeface="Courier New"/>
              </a:rPr>
              <a:t>change_me </a:t>
            </a:r>
            <a:r>
              <a:rPr lang="en-US"/>
              <a:t>function</a:t>
            </a:r>
            <a:endParaRPr/>
          </a:p>
        </p:txBody>
      </p:sp>
      <p:pic>
        <p:nvPicPr>
          <p:cNvPr descr="A computer code has 10 lines. For long description in Notes pane, press F6." id="346" name="Google Shape;346;p27"/>
          <p:cNvPicPr preferRelativeResize="0"/>
          <p:nvPr>
            <p:ph idx="2" type="body"/>
          </p:nvPr>
        </p:nvPicPr>
        <p:blipFill rotWithShape="1">
          <a:blip r:embed="rId3">
            <a:alphaModFix/>
          </a:blip>
          <a:srcRect b="0" l="0" r="0" t="15264"/>
          <a:stretch/>
        </p:blipFill>
        <p:spPr>
          <a:xfrm>
            <a:off x="647333" y="2748952"/>
            <a:ext cx="7875837" cy="264518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2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Making Changes to Parameters </a:t>
            </a:r>
            <a:r>
              <a:rPr b="0" lang="en-US" sz="2000"/>
              <a:t>(3 of 3)</a:t>
            </a:r>
            <a:endParaRPr/>
          </a:p>
        </p:txBody>
      </p:sp>
      <p:sp>
        <p:nvSpPr>
          <p:cNvPr id="353" name="Google Shape;353;p28"/>
          <p:cNvSpPr txBox="1"/>
          <p:nvPr>
            <p:ph idx="1" type="body"/>
          </p:nvPr>
        </p:nvSpPr>
        <p:spPr>
          <a:xfrm>
            <a:off x="466602" y="1552575"/>
            <a:ext cx="8209085" cy="1336399"/>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Figure 5-18</a:t>
            </a:r>
            <a:endParaRPr/>
          </a:p>
          <a:p>
            <a:pPr indent="-284400" lvl="1" marL="742950" rtl="0" algn="l">
              <a:lnSpc>
                <a:spcPct val="100000"/>
              </a:lnSpc>
              <a:spcBef>
                <a:spcPts val="600"/>
              </a:spcBef>
              <a:spcAft>
                <a:spcPts val="0"/>
              </a:spcAft>
              <a:buSzPts val="2400"/>
              <a:buChar char="–"/>
            </a:pPr>
            <a:r>
              <a:rPr lang="en-US"/>
              <a:t>The </a:t>
            </a:r>
            <a:r>
              <a:rPr lang="en-US">
                <a:latin typeface="Courier New"/>
                <a:ea typeface="Courier New"/>
                <a:cs typeface="Courier New"/>
                <a:sym typeface="Courier New"/>
              </a:rPr>
              <a:t>value</a:t>
            </a:r>
            <a:r>
              <a:rPr lang="en-US"/>
              <a:t> variable passed to the </a:t>
            </a:r>
            <a:r>
              <a:rPr lang="en-US">
                <a:latin typeface="Courier New"/>
                <a:ea typeface="Courier New"/>
                <a:cs typeface="Courier New"/>
                <a:sym typeface="Courier New"/>
              </a:rPr>
              <a:t>change_me</a:t>
            </a:r>
            <a:r>
              <a:rPr lang="en-US"/>
              <a:t> function cannot be changed by it</a:t>
            </a:r>
            <a:endParaRPr/>
          </a:p>
        </p:txBody>
      </p:sp>
      <p:sp>
        <p:nvSpPr>
          <p:cNvPr id="354" name="Google Shape;354;p28"/>
          <p:cNvSpPr txBox="1"/>
          <p:nvPr>
            <p:ph idx="2" type="body"/>
          </p:nvPr>
        </p:nvSpPr>
        <p:spPr>
          <a:xfrm>
            <a:off x="457200" y="2969875"/>
            <a:ext cx="8229600" cy="756000"/>
          </a:xfrm>
          <a:prstGeom prst="rect">
            <a:avLst/>
          </a:prstGeom>
          <a:noFill/>
          <a:ln>
            <a:noFill/>
          </a:ln>
        </p:spPr>
        <p:txBody>
          <a:bodyPr anchorCtr="0" anchor="t" bIns="91425" lIns="91425" spcFirstLastPara="1" rIns="91425" wrap="square" tIns="0">
            <a:noAutofit/>
          </a:bodyPr>
          <a:lstStyle/>
          <a:p>
            <a:pPr indent="0" lvl="0" marL="432" rtl="0" algn="l">
              <a:lnSpc>
                <a:spcPct val="100000"/>
              </a:lnSpc>
              <a:spcBef>
                <a:spcPts val="0"/>
              </a:spcBef>
              <a:spcAft>
                <a:spcPts val="0"/>
              </a:spcAft>
              <a:buSzPts val="2400"/>
              <a:buNone/>
            </a:pPr>
            <a:r>
              <a:rPr b="1" lang="en-US"/>
              <a:t>Figure 5-18 </a:t>
            </a:r>
            <a:r>
              <a:rPr lang="en-US"/>
              <a:t>The </a:t>
            </a:r>
            <a:r>
              <a:rPr lang="en-US">
                <a:latin typeface="Courier New"/>
                <a:ea typeface="Courier New"/>
                <a:cs typeface="Courier New"/>
                <a:sym typeface="Courier New"/>
              </a:rPr>
              <a:t>value</a:t>
            </a:r>
            <a:r>
              <a:rPr lang="en-US"/>
              <a:t> variable is passed to the </a:t>
            </a:r>
            <a:r>
              <a:rPr lang="en-US">
                <a:latin typeface="Courier New"/>
                <a:ea typeface="Courier New"/>
                <a:cs typeface="Courier New"/>
                <a:sym typeface="Courier New"/>
              </a:rPr>
              <a:t>change_me </a:t>
            </a:r>
            <a:r>
              <a:rPr lang="en-US"/>
              <a:t>function</a:t>
            </a:r>
            <a:endParaRPr/>
          </a:p>
        </p:txBody>
      </p:sp>
      <p:pic>
        <p:nvPicPr>
          <p:cNvPr descr="A computer code has 10 lines. For long description in Notes pane, press F6." id="355" name="Google Shape;355;p28"/>
          <p:cNvPicPr preferRelativeResize="0"/>
          <p:nvPr>
            <p:ph idx="3" type="body"/>
          </p:nvPr>
        </p:nvPicPr>
        <p:blipFill rotWithShape="1">
          <a:blip r:embed="rId3">
            <a:alphaModFix/>
          </a:blip>
          <a:srcRect b="0" l="0" r="0" t="13869"/>
          <a:stretch/>
        </p:blipFill>
        <p:spPr>
          <a:xfrm>
            <a:off x="1079694" y="3819862"/>
            <a:ext cx="6984612" cy="249563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29"/>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Keyword Arguments</a:t>
            </a:r>
            <a:endParaRPr sz="2000"/>
          </a:p>
        </p:txBody>
      </p:sp>
      <p:sp>
        <p:nvSpPr>
          <p:cNvPr id="361" name="Google Shape;361;p29"/>
          <p:cNvSpPr txBox="1"/>
          <p:nvPr>
            <p:ph idx="1" type="body"/>
          </p:nvPr>
        </p:nvSpPr>
        <p:spPr>
          <a:xfrm>
            <a:off x="457200" y="1556327"/>
            <a:ext cx="8229600" cy="3691534"/>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Keyword argument: argument that specifies which parameter the value should be passed to</a:t>
            </a:r>
            <a:endParaRPr/>
          </a:p>
          <a:p>
            <a:pPr indent="-284400" lvl="1" marL="742950" rtl="0" algn="l">
              <a:lnSpc>
                <a:spcPct val="100000"/>
              </a:lnSpc>
              <a:spcBef>
                <a:spcPts val="600"/>
              </a:spcBef>
              <a:spcAft>
                <a:spcPts val="0"/>
              </a:spcAft>
              <a:buSzPts val="2400"/>
              <a:buChar char="–"/>
            </a:pPr>
            <a:r>
              <a:rPr lang="en-US"/>
              <a:t>Position when calling function is irrelevant</a:t>
            </a:r>
            <a:endParaRPr/>
          </a:p>
          <a:p>
            <a:pPr indent="-284400" lvl="1" marL="742950" rtl="0" algn="l">
              <a:lnSpc>
                <a:spcPct val="100000"/>
              </a:lnSpc>
              <a:spcBef>
                <a:spcPts val="600"/>
              </a:spcBef>
              <a:spcAft>
                <a:spcPts val="0"/>
              </a:spcAft>
              <a:buSzPts val="2400"/>
              <a:buChar char="–"/>
            </a:pPr>
            <a:r>
              <a:rPr lang="en-US"/>
              <a:t>General Format: </a:t>
            </a:r>
            <a:endParaRPr/>
          </a:p>
          <a:p>
            <a:pPr indent="-284400" lvl="1" marL="742950" rtl="0" algn="l">
              <a:lnSpc>
                <a:spcPct val="100000"/>
              </a:lnSpc>
              <a:spcBef>
                <a:spcPts val="600"/>
              </a:spcBef>
              <a:spcAft>
                <a:spcPts val="0"/>
              </a:spcAft>
              <a:buSzPts val="2400"/>
              <a:buChar char="–"/>
            </a:pPr>
            <a:r>
              <a:rPr lang="en-US"/>
              <a:t>		</a:t>
            </a:r>
            <a:r>
              <a:rPr lang="en-US">
                <a:latin typeface="Courier New"/>
                <a:ea typeface="Courier New"/>
                <a:cs typeface="Courier New"/>
                <a:sym typeface="Courier New"/>
              </a:rPr>
              <a:t>function_name(</a:t>
            </a:r>
            <a:r>
              <a:rPr i="1" lang="en-US">
                <a:latin typeface="Courier New"/>
                <a:ea typeface="Courier New"/>
                <a:cs typeface="Courier New"/>
                <a:sym typeface="Courier New"/>
              </a:rPr>
              <a:t>parameter</a:t>
            </a:r>
            <a:r>
              <a:rPr lang="en-US">
                <a:latin typeface="Courier New"/>
                <a:ea typeface="Courier New"/>
                <a:cs typeface="Courier New"/>
                <a:sym typeface="Courier New"/>
              </a:rPr>
              <a:t>=</a:t>
            </a:r>
            <a:r>
              <a:rPr i="1" lang="en-US">
                <a:latin typeface="Courier New"/>
                <a:ea typeface="Courier New"/>
                <a:cs typeface="Courier New"/>
                <a:sym typeface="Courier New"/>
              </a:rPr>
              <a:t>value</a:t>
            </a:r>
            <a:r>
              <a:rPr lang="en-US">
                <a:latin typeface="Courier New"/>
                <a:ea typeface="Courier New"/>
                <a:cs typeface="Courier New"/>
                <a:sym typeface="Courier New"/>
              </a:rPr>
              <a:t>)</a:t>
            </a:r>
            <a:endParaRPr/>
          </a:p>
          <a:p>
            <a:pPr indent="-255600" lvl="0" marL="256032" marR="0" rtl="0" algn="l">
              <a:lnSpc>
                <a:spcPct val="100000"/>
              </a:lnSpc>
              <a:spcBef>
                <a:spcPts val="1500"/>
              </a:spcBef>
              <a:spcAft>
                <a:spcPts val="0"/>
              </a:spcAft>
              <a:buClr>
                <a:srgbClr val="007FA3"/>
              </a:buClr>
              <a:buSzPts val="2400"/>
              <a:buChar char="•"/>
            </a:pPr>
            <a:r>
              <a:rPr b="1" lang="en-US"/>
              <a:t>Possible to mix keyword and positional arguments when calling a function</a:t>
            </a:r>
            <a:endParaRPr/>
          </a:p>
          <a:p>
            <a:pPr indent="-284400" lvl="1" marL="742950" rtl="0" algn="l">
              <a:lnSpc>
                <a:spcPct val="100000"/>
              </a:lnSpc>
              <a:spcBef>
                <a:spcPts val="600"/>
              </a:spcBef>
              <a:spcAft>
                <a:spcPts val="0"/>
              </a:spcAft>
              <a:buSzPts val="2400"/>
              <a:buChar char="–"/>
            </a:pPr>
            <a:r>
              <a:rPr lang="en-US"/>
              <a:t>Positional arguments must appear first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30"/>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Keyword-Only Parameters </a:t>
            </a:r>
            <a:r>
              <a:rPr b="0" lang="en-US" sz="2000"/>
              <a:t>(1 of 4)</a:t>
            </a:r>
            <a:endParaRPr sz="2000"/>
          </a:p>
        </p:txBody>
      </p:sp>
      <p:sp>
        <p:nvSpPr>
          <p:cNvPr id="367" name="Google Shape;367;p30"/>
          <p:cNvSpPr txBox="1"/>
          <p:nvPr>
            <p:ph idx="1" type="body"/>
          </p:nvPr>
        </p:nvSpPr>
        <p:spPr>
          <a:xfrm>
            <a:off x="457200" y="1556327"/>
            <a:ext cx="8229600" cy="2088021"/>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lang="en-US"/>
              <a:t>In a function definition, you can require that all arguments be passed as keyword arguments</a:t>
            </a:r>
            <a:endParaRPr/>
          </a:p>
          <a:p>
            <a:pPr indent="-255600" lvl="0" marL="256032" marR="0" rtl="0" algn="l">
              <a:lnSpc>
                <a:spcPct val="100000"/>
              </a:lnSpc>
              <a:spcBef>
                <a:spcPts val="1500"/>
              </a:spcBef>
              <a:spcAft>
                <a:spcPts val="0"/>
              </a:spcAft>
              <a:buClr>
                <a:srgbClr val="007FA3"/>
              </a:buClr>
              <a:buSzPts val="2400"/>
              <a:buChar char="•"/>
            </a:pPr>
            <a:r>
              <a:rPr lang="en-US"/>
              <a:t>Write an asterisk, followed by a comma, at the beginning of the function's parameter list</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31"/>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Keyword-Only Parameters </a:t>
            </a:r>
            <a:r>
              <a:rPr b="0" lang="en-US" sz="2000"/>
              <a:t>(2 of 4)</a:t>
            </a:r>
            <a:endParaRPr/>
          </a:p>
        </p:txBody>
      </p:sp>
      <p:sp>
        <p:nvSpPr>
          <p:cNvPr id="373" name="Google Shape;373;p31"/>
          <p:cNvSpPr txBox="1"/>
          <p:nvPr>
            <p:ph idx="1" type="body"/>
          </p:nvPr>
        </p:nvSpPr>
        <p:spPr>
          <a:xfrm>
            <a:off x="461030" y="1556327"/>
            <a:ext cx="8214658" cy="504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Example:</a:t>
            </a:r>
            <a:endParaRPr b="1"/>
          </a:p>
        </p:txBody>
      </p:sp>
      <p:sp>
        <p:nvSpPr>
          <p:cNvPr id="374" name="Google Shape;374;p31"/>
          <p:cNvSpPr txBox="1"/>
          <p:nvPr>
            <p:ph idx="2" type="body"/>
          </p:nvPr>
        </p:nvSpPr>
        <p:spPr>
          <a:xfrm>
            <a:off x="1915411" y="2531534"/>
            <a:ext cx="5220000" cy="7560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def show_sum(*, a, b, c, d):</a:t>
            </a:r>
            <a:endParaRPr>
              <a:latin typeface="Calibri"/>
              <a:ea typeface="Calibri"/>
              <a:cs typeface="Calibri"/>
              <a:sym typeface="Calibri"/>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print(a + b + c + d)</a:t>
            </a:r>
            <a:endParaRPr/>
          </a:p>
        </p:txBody>
      </p:sp>
      <p:sp>
        <p:nvSpPr>
          <p:cNvPr id="375" name="Google Shape;375;p31"/>
          <p:cNvSpPr txBox="1"/>
          <p:nvPr>
            <p:ph idx="3" type="body"/>
          </p:nvPr>
        </p:nvSpPr>
        <p:spPr>
          <a:xfrm>
            <a:off x="468313" y="3644077"/>
            <a:ext cx="8207375" cy="1728000"/>
          </a:xfrm>
          <a:prstGeom prst="rect">
            <a:avLst/>
          </a:prstGeom>
          <a:noFill/>
          <a:ln>
            <a:noFill/>
          </a:ln>
        </p:spPr>
        <p:txBody>
          <a:bodyPr anchorCtr="0" anchor="t" bIns="91425" lIns="91425" spcFirstLastPara="1" rIns="91425" wrap="square" tIns="0">
            <a:noAutofit/>
          </a:bodyPr>
          <a:lstStyle/>
          <a:p>
            <a:pPr indent="-255600" lvl="0" marL="256032" marR="0" rtl="0" algn="l">
              <a:lnSpc>
                <a:spcPct val="100000"/>
              </a:lnSpc>
              <a:spcBef>
                <a:spcPts val="0"/>
              </a:spcBef>
              <a:spcAft>
                <a:spcPts val="0"/>
              </a:spcAft>
              <a:buClr>
                <a:srgbClr val="007FA3"/>
              </a:buClr>
              <a:buSzPts val="2400"/>
              <a:buChar char="•"/>
            </a:pPr>
            <a:r>
              <a:rPr b="1" lang="en-US"/>
              <a:t>All the parameters appearing after the asterisk are keyword-only parameters</a:t>
            </a:r>
            <a:endParaRPr/>
          </a:p>
          <a:p>
            <a:pPr indent="-255600" lvl="0" marL="256032" marR="0" rtl="0" algn="l">
              <a:lnSpc>
                <a:spcPct val="100000"/>
              </a:lnSpc>
              <a:spcBef>
                <a:spcPts val="1500"/>
              </a:spcBef>
              <a:spcAft>
                <a:spcPts val="0"/>
              </a:spcAft>
              <a:buClr>
                <a:srgbClr val="007FA3"/>
              </a:buClr>
              <a:buSzPts val="2400"/>
              <a:buChar char="•"/>
            </a:pPr>
            <a:r>
              <a:rPr b="1" lang="en-US"/>
              <a:t>When the function is called, the keyword-only parameters will accept only keyword arguments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3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Keyword-Only Parameters </a:t>
            </a:r>
            <a:r>
              <a:rPr b="0" lang="en-US" sz="2000"/>
              <a:t>(3 of 4)</a:t>
            </a:r>
            <a:endParaRPr/>
          </a:p>
        </p:txBody>
      </p:sp>
      <p:sp>
        <p:nvSpPr>
          <p:cNvPr id="381" name="Google Shape;381;p32"/>
          <p:cNvSpPr txBox="1"/>
          <p:nvPr>
            <p:ph idx="1" type="body"/>
          </p:nvPr>
        </p:nvSpPr>
        <p:spPr>
          <a:xfrm>
            <a:off x="457200" y="1552575"/>
            <a:ext cx="1836000" cy="432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000"/>
              <a:buChar char="•"/>
            </a:pPr>
            <a:r>
              <a:rPr b="1" lang="en-US" sz="2000"/>
              <a:t>Example:</a:t>
            </a:r>
            <a:endParaRPr b="1" sz="2000"/>
          </a:p>
        </p:txBody>
      </p:sp>
      <p:sp>
        <p:nvSpPr>
          <p:cNvPr id="382" name="Google Shape;382;p32"/>
          <p:cNvSpPr txBox="1"/>
          <p:nvPr>
            <p:ph idx="2" type="body"/>
          </p:nvPr>
        </p:nvSpPr>
        <p:spPr>
          <a:xfrm>
            <a:off x="1729409" y="2112388"/>
            <a:ext cx="4392000" cy="6480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def show_sum(*, a, b, c, d):</a:t>
            </a:r>
            <a:endParaRPr sz="2000">
              <a:latin typeface="Calibri"/>
              <a:ea typeface="Calibri"/>
              <a:cs typeface="Calibri"/>
              <a:sym typeface="Calibri"/>
            </a:endParaRPr>
          </a:p>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    print(a + b + c + d)</a:t>
            </a:r>
            <a:endParaRPr/>
          </a:p>
        </p:txBody>
      </p:sp>
      <p:sp>
        <p:nvSpPr>
          <p:cNvPr id="383" name="Google Shape;383;p32"/>
          <p:cNvSpPr txBox="1"/>
          <p:nvPr>
            <p:ph idx="3" type="body"/>
          </p:nvPr>
        </p:nvSpPr>
        <p:spPr>
          <a:xfrm>
            <a:off x="457200" y="2929420"/>
            <a:ext cx="3780000" cy="352800"/>
          </a:xfrm>
          <a:prstGeom prst="rect">
            <a:avLst/>
          </a:prstGeom>
          <a:noFill/>
          <a:ln>
            <a:noFill/>
          </a:ln>
        </p:spPr>
        <p:txBody>
          <a:bodyPr anchorCtr="0" anchor="t" bIns="91425" lIns="91425" spcFirstLastPara="1" rIns="91425" wrap="square" tIns="0">
            <a:noAutofit/>
          </a:bodyPr>
          <a:lstStyle/>
          <a:p>
            <a:pPr indent="-255600" lvl="0" marL="256032" marR="0" rtl="0" algn="l">
              <a:lnSpc>
                <a:spcPct val="100000"/>
              </a:lnSpc>
              <a:spcBef>
                <a:spcPts val="0"/>
              </a:spcBef>
              <a:spcAft>
                <a:spcPts val="0"/>
              </a:spcAft>
              <a:buClr>
                <a:srgbClr val="007FA3"/>
              </a:buClr>
              <a:buSzPts val="2000"/>
              <a:buChar char="•"/>
            </a:pPr>
            <a:r>
              <a:rPr b="1" lang="en-US" sz="2000"/>
              <a:t>This function call will work:</a:t>
            </a:r>
            <a:endParaRPr/>
          </a:p>
        </p:txBody>
      </p:sp>
      <p:sp>
        <p:nvSpPr>
          <p:cNvPr id="384" name="Google Shape;384;p32"/>
          <p:cNvSpPr txBox="1"/>
          <p:nvPr>
            <p:ph idx="4" type="body"/>
          </p:nvPr>
        </p:nvSpPr>
        <p:spPr>
          <a:xfrm>
            <a:off x="1729409" y="3519027"/>
            <a:ext cx="5017253" cy="345600"/>
          </a:xfrm>
          <a:prstGeom prst="rect">
            <a:avLst/>
          </a:prstGeom>
          <a:noFill/>
          <a:ln>
            <a:noFill/>
          </a:ln>
        </p:spPr>
        <p:txBody>
          <a:bodyPr anchorCtr="0" anchor="t" bIns="91425" lIns="0" spcFirstLastPara="1" rIns="91425" wrap="square" tIns="0">
            <a:noAutofit/>
          </a:bodyPr>
          <a:lstStyle/>
          <a:p>
            <a:pPr indent="0" lvl="0" marL="432" rtl="0" algn="l">
              <a:lnSpc>
                <a:spcPct val="100000"/>
              </a:lnSpc>
              <a:spcBef>
                <a:spcPts val="0"/>
              </a:spcBef>
              <a:spcAft>
                <a:spcPts val="0"/>
              </a:spcAft>
              <a:buSzPts val="2000"/>
              <a:buNone/>
            </a:pPr>
            <a:r>
              <a:rPr lang="en-US" sz="2000">
                <a:latin typeface="Courier New"/>
                <a:ea typeface="Courier New"/>
                <a:cs typeface="Courier New"/>
                <a:sym typeface="Courier New"/>
              </a:rPr>
              <a:t>show_sum(a=10, b=20, c=30, d=40)</a:t>
            </a:r>
            <a:endParaRPr sz="2000"/>
          </a:p>
        </p:txBody>
      </p:sp>
      <p:sp>
        <p:nvSpPr>
          <p:cNvPr id="385" name="Google Shape;385;p32"/>
          <p:cNvSpPr txBox="1"/>
          <p:nvPr>
            <p:ph idx="5" type="body"/>
          </p:nvPr>
        </p:nvSpPr>
        <p:spPr>
          <a:xfrm>
            <a:off x="468313" y="4167189"/>
            <a:ext cx="2952000" cy="342000"/>
          </a:xfrm>
          <a:prstGeom prst="rect">
            <a:avLst/>
          </a:prstGeom>
          <a:noFill/>
          <a:ln>
            <a:noFill/>
          </a:ln>
        </p:spPr>
        <p:txBody>
          <a:bodyPr anchorCtr="0" anchor="t" bIns="91425" lIns="91425" spcFirstLastPara="1" rIns="91425" wrap="square" tIns="0">
            <a:noAutofit/>
          </a:bodyPr>
          <a:lstStyle/>
          <a:p>
            <a:pPr indent="-255600" lvl="0" marL="256032" marR="0" rtl="0" algn="l">
              <a:lnSpc>
                <a:spcPct val="100000"/>
              </a:lnSpc>
              <a:spcBef>
                <a:spcPts val="0"/>
              </a:spcBef>
              <a:spcAft>
                <a:spcPts val="0"/>
              </a:spcAft>
              <a:buClr>
                <a:srgbClr val="007FA3"/>
              </a:buClr>
              <a:buSzPts val="2000"/>
              <a:buChar char="•"/>
            </a:pPr>
            <a:r>
              <a:rPr b="1" lang="en-US" sz="2000"/>
              <a:t>But this one will not:</a:t>
            </a:r>
            <a:endParaRPr/>
          </a:p>
        </p:txBody>
      </p:sp>
      <p:sp>
        <p:nvSpPr>
          <p:cNvPr id="386" name="Google Shape;386;p32"/>
          <p:cNvSpPr txBox="1"/>
          <p:nvPr>
            <p:ph idx="6" type="body"/>
          </p:nvPr>
        </p:nvSpPr>
        <p:spPr>
          <a:xfrm>
            <a:off x="1729409" y="4722252"/>
            <a:ext cx="4716000" cy="345600"/>
          </a:xfrm>
          <a:prstGeom prst="rect">
            <a:avLst/>
          </a:prstGeom>
          <a:noFill/>
          <a:ln>
            <a:noFill/>
          </a:ln>
        </p:spPr>
        <p:txBody>
          <a:bodyPr anchorCtr="0" anchor="t" bIns="91425" lIns="0" spcFirstLastPara="1" rIns="91425" wrap="square" tIns="0">
            <a:noAutofit/>
          </a:bodyPr>
          <a:lstStyle/>
          <a:p>
            <a:pPr indent="0" lvl="0" marL="432" rtl="0" algn="l">
              <a:lnSpc>
                <a:spcPct val="100000"/>
              </a:lnSpc>
              <a:spcBef>
                <a:spcPts val="0"/>
              </a:spcBef>
              <a:spcAft>
                <a:spcPts val="0"/>
              </a:spcAft>
              <a:buSzPts val="2000"/>
              <a:buNone/>
            </a:pPr>
            <a:r>
              <a:rPr lang="en-US" sz="2000">
                <a:latin typeface="Courier New"/>
                <a:ea typeface="Courier New"/>
                <a:cs typeface="Courier New"/>
                <a:sym typeface="Courier New"/>
              </a:rPr>
              <a:t>show_sum(10, b=20, c=30, d=40)</a:t>
            </a:r>
            <a:endParaRPr sz="20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3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Keyword-Only Parameters </a:t>
            </a:r>
            <a:r>
              <a:rPr b="0" lang="en-US" sz="2000"/>
              <a:t>(4 of 4)</a:t>
            </a:r>
            <a:endParaRPr/>
          </a:p>
        </p:txBody>
      </p:sp>
      <p:sp>
        <p:nvSpPr>
          <p:cNvPr id="392" name="Google Shape;392;p33"/>
          <p:cNvSpPr txBox="1"/>
          <p:nvPr>
            <p:ph idx="1" type="body"/>
          </p:nvPr>
        </p:nvSpPr>
        <p:spPr>
          <a:xfrm>
            <a:off x="457200" y="1552575"/>
            <a:ext cx="8218488" cy="13459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The </a:t>
            </a:r>
            <a:r>
              <a:rPr b="1" lang="en-US">
                <a:latin typeface="Courier New"/>
                <a:ea typeface="Courier New"/>
                <a:cs typeface="Courier New"/>
                <a:sym typeface="Courier New"/>
              </a:rPr>
              <a:t>*</a:t>
            </a:r>
            <a:r>
              <a:rPr b="1" lang="en-US"/>
              <a:t> can appear at any position in the parameter list, but only the parameters that appear after it will become keyword-only parameters</a:t>
            </a:r>
            <a:endParaRPr/>
          </a:p>
        </p:txBody>
      </p:sp>
      <p:sp>
        <p:nvSpPr>
          <p:cNvPr id="393" name="Google Shape;393;p33"/>
          <p:cNvSpPr txBox="1"/>
          <p:nvPr>
            <p:ph idx="2" type="body"/>
          </p:nvPr>
        </p:nvSpPr>
        <p:spPr>
          <a:xfrm>
            <a:off x="1729409" y="3276948"/>
            <a:ext cx="5364000" cy="7920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def show_sum(a, b, *, c, d):</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print(a + b + c + d)</a:t>
            </a:r>
            <a:endParaRPr/>
          </a:p>
        </p:txBody>
      </p:sp>
      <p:sp>
        <p:nvSpPr>
          <p:cNvPr id="394" name="Google Shape;394;p33"/>
          <p:cNvSpPr txBox="1"/>
          <p:nvPr>
            <p:ph idx="3" type="body"/>
          </p:nvPr>
        </p:nvSpPr>
        <p:spPr>
          <a:xfrm>
            <a:off x="457200" y="4344954"/>
            <a:ext cx="8218488" cy="934411"/>
          </a:xfrm>
          <a:prstGeom prst="rect">
            <a:avLst/>
          </a:prstGeom>
          <a:noFill/>
          <a:ln>
            <a:noFill/>
          </a:ln>
        </p:spPr>
        <p:txBody>
          <a:bodyPr anchorCtr="0" anchor="t" bIns="91425" lIns="91425" spcFirstLastPara="1" rIns="91425" wrap="square" tIns="0">
            <a:noAutofit/>
          </a:bodyPr>
          <a:lstStyle/>
          <a:p>
            <a:pPr indent="-255600" lvl="0" marL="256032" marR="0" rtl="0" algn="l">
              <a:lnSpc>
                <a:spcPct val="100000"/>
              </a:lnSpc>
              <a:spcBef>
                <a:spcPts val="0"/>
              </a:spcBef>
              <a:spcAft>
                <a:spcPts val="0"/>
              </a:spcAft>
              <a:buClr>
                <a:srgbClr val="007FA3"/>
              </a:buClr>
              <a:buSzPts val="2400"/>
              <a:buChar char="•"/>
            </a:pPr>
            <a:r>
              <a:rPr b="1" lang="en-US"/>
              <a:t>In this example, only the </a:t>
            </a:r>
            <a:r>
              <a:rPr b="1" lang="en-US">
                <a:latin typeface="Courier New"/>
                <a:ea typeface="Courier New"/>
                <a:cs typeface="Courier New"/>
                <a:sym typeface="Courier New"/>
              </a:rPr>
              <a:t>c</a:t>
            </a:r>
            <a:r>
              <a:rPr b="1" lang="en-US"/>
              <a:t> and </a:t>
            </a:r>
            <a:r>
              <a:rPr b="1" lang="en-US">
                <a:latin typeface="Courier New"/>
                <a:ea typeface="Courier New"/>
                <a:cs typeface="Courier New"/>
                <a:sym typeface="Courier New"/>
              </a:rPr>
              <a:t>d</a:t>
            </a:r>
            <a:r>
              <a:rPr b="1" lang="en-US"/>
              <a:t> parameters are keyword-only parameters.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3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Positional-Only Parameters </a:t>
            </a:r>
            <a:r>
              <a:rPr b="0" lang="en-US" sz="2000"/>
              <a:t>(1 of 5)</a:t>
            </a:r>
            <a:endParaRPr sz="2000"/>
          </a:p>
        </p:txBody>
      </p:sp>
      <p:sp>
        <p:nvSpPr>
          <p:cNvPr id="400" name="Google Shape;400;p34"/>
          <p:cNvSpPr txBox="1"/>
          <p:nvPr>
            <p:ph idx="1" type="body"/>
          </p:nvPr>
        </p:nvSpPr>
        <p:spPr>
          <a:xfrm>
            <a:off x="457200" y="1556327"/>
            <a:ext cx="8229600" cy="2856647"/>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lang="en-US"/>
              <a:t>A positional-only parameter will accept only positional arguments</a:t>
            </a:r>
            <a:endParaRPr/>
          </a:p>
          <a:p>
            <a:pPr indent="-255600" lvl="0" marL="256032" marR="0" rtl="0" algn="l">
              <a:lnSpc>
                <a:spcPct val="100000"/>
              </a:lnSpc>
              <a:spcBef>
                <a:spcPts val="1500"/>
              </a:spcBef>
              <a:spcAft>
                <a:spcPts val="0"/>
              </a:spcAft>
              <a:buClr>
                <a:srgbClr val="007FA3"/>
              </a:buClr>
              <a:buSzPts val="2400"/>
              <a:buChar char="•"/>
            </a:pPr>
            <a:r>
              <a:rPr lang="en-US"/>
              <a:t>To declare positional-only parameters, insert a forward-slash into the parameter list</a:t>
            </a:r>
            <a:endParaRPr/>
          </a:p>
          <a:p>
            <a:pPr indent="-255600" lvl="0" marL="256032" marR="0" rtl="0" algn="l">
              <a:lnSpc>
                <a:spcPct val="100000"/>
              </a:lnSpc>
              <a:spcBef>
                <a:spcPts val="1500"/>
              </a:spcBef>
              <a:spcAft>
                <a:spcPts val="0"/>
              </a:spcAft>
              <a:buClr>
                <a:srgbClr val="007FA3"/>
              </a:buClr>
              <a:buSzPts val="2400"/>
              <a:buChar char="•"/>
            </a:pPr>
            <a:r>
              <a:rPr lang="en-US"/>
              <a:t>All the parameters that appear before the forward-slash will be positional-only parameters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35"/>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Positional-Only Parameters </a:t>
            </a:r>
            <a:r>
              <a:rPr b="0" lang="en-US" sz="2000"/>
              <a:t>(2 of 5)</a:t>
            </a:r>
            <a:endParaRPr/>
          </a:p>
        </p:txBody>
      </p:sp>
      <p:sp>
        <p:nvSpPr>
          <p:cNvPr id="406" name="Google Shape;406;p35"/>
          <p:cNvSpPr txBox="1"/>
          <p:nvPr>
            <p:ph idx="1" type="body"/>
          </p:nvPr>
        </p:nvSpPr>
        <p:spPr>
          <a:xfrm>
            <a:off x="457200" y="1552575"/>
            <a:ext cx="8218488" cy="504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Font typeface="Arial"/>
              <a:buChar char="•"/>
            </a:pPr>
            <a:r>
              <a:rPr b="1" lang="en-US"/>
              <a:t>Example:</a:t>
            </a:r>
            <a:endParaRPr/>
          </a:p>
        </p:txBody>
      </p:sp>
      <p:sp>
        <p:nvSpPr>
          <p:cNvPr id="407" name="Google Shape;407;p35"/>
          <p:cNvSpPr txBox="1"/>
          <p:nvPr>
            <p:ph idx="2" type="body"/>
          </p:nvPr>
        </p:nvSpPr>
        <p:spPr>
          <a:xfrm>
            <a:off x="1729409" y="2163768"/>
            <a:ext cx="5256000" cy="7920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def show_sum(a, b, c, d, /):</a:t>
            </a:r>
            <a:endParaRPr>
              <a:latin typeface="Calibri"/>
              <a:ea typeface="Calibri"/>
              <a:cs typeface="Calibri"/>
              <a:sym typeface="Calibri"/>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print(a + b + c + d)</a:t>
            </a:r>
            <a:endParaRPr/>
          </a:p>
        </p:txBody>
      </p:sp>
      <p:sp>
        <p:nvSpPr>
          <p:cNvPr id="408" name="Google Shape;408;p35"/>
          <p:cNvSpPr txBox="1"/>
          <p:nvPr>
            <p:ph idx="3" type="body"/>
          </p:nvPr>
        </p:nvSpPr>
        <p:spPr>
          <a:xfrm>
            <a:off x="457200" y="3152261"/>
            <a:ext cx="8218488" cy="972000"/>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400"/>
              <a:buFont typeface="Arial"/>
              <a:buChar char="•"/>
            </a:pPr>
            <a:r>
              <a:rPr b="1" lang="en-US"/>
              <a:t>The </a:t>
            </a:r>
            <a:r>
              <a:rPr b="1" lang="en-US">
                <a:latin typeface="Courier New"/>
                <a:ea typeface="Courier New"/>
                <a:cs typeface="Courier New"/>
                <a:sym typeface="Courier New"/>
              </a:rPr>
              <a:t>a</a:t>
            </a:r>
            <a:r>
              <a:rPr b="1" lang="en-US"/>
              <a:t>, </a:t>
            </a:r>
            <a:r>
              <a:rPr b="1" lang="en-US">
                <a:latin typeface="Courier New"/>
                <a:ea typeface="Courier New"/>
                <a:cs typeface="Courier New"/>
                <a:sym typeface="Courier New"/>
              </a:rPr>
              <a:t>b</a:t>
            </a:r>
            <a:r>
              <a:rPr b="1" lang="en-US"/>
              <a:t>, </a:t>
            </a:r>
            <a:r>
              <a:rPr b="1" lang="en-US">
                <a:latin typeface="Courier New"/>
                <a:ea typeface="Courier New"/>
                <a:cs typeface="Courier New"/>
                <a:sym typeface="Courier New"/>
              </a:rPr>
              <a:t>c</a:t>
            </a:r>
            <a:r>
              <a:rPr b="1" lang="en-US"/>
              <a:t>, and </a:t>
            </a:r>
            <a:r>
              <a:rPr b="1" lang="en-US">
                <a:latin typeface="Courier New"/>
                <a:ea typeface="Courier New"/>
                <a:cs typeface="Courier New"/>
                <a:sym typeface="Courier New"/>
              </a:rPr>
              <a:t>d</a:t>
            </a:r>
            <a:r>
              <a:rPr b="1" lang="en-US"/>
              <a:t> parameters are positional-only</a:t>
            </a:r>
            <a:endParaRPr/>
          </a:p>
          <a:p>
            <a:pPr indent="-255600" lvl="0" marL="256032" rtl="0" algn="l">
              <a:lnSpc>
                <a:spcPct val="100000"/>
              </a:lnSpc>
              <a:spcBef>
                <a:spcPts val="1500"/>
              </a:spcBef>
              <a:spcAft>
                <a:spcPts val="0"/>
              </a:spcAft>
              <a:buSzPts val="2400"/>
              <a:buFont typeface="Arial"/>
              <a:buChar char="•"/>
            </a:pPr>
            <a:r>
              <a:rPr b="1" lang="en-US"/>
              <a:t>These parameters will not accept keyword arguments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36"/>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Positional-Only Parameters </a:t>
            </a:r>
            <a:r>
              <a:rPr b="0" lang="en-US" sz="2000"/>
              <a:t>(3 of 5)</a:t>
            </a:r>
            <a:endParaRPr/>
          </a:p>
        </p:txBody>
      </p:sp>
      <p:sp>
        <p:nvSpPr>
          <p:cNvPr id="414" name="Google Shape;414;p36"/>
          <p:cNvSpPr txBox="1"/>
          <p:nvPr>
            <p:ph idx="1" type="body"/>
          </p:nvPr>
        </p:nvSpPr>
        <p:spPr>
          <a:xfrm>
            <a:off x="457200" y="1552575"/>
            <a:ext cx="1836000" cy="432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000"/>
              <a:buChar char="•"/>
            </a:pPr>
            <a:r>
              <a:rPr b="1" lang="en-US" sz="2000"/>
              <a:t>Example:</a:t>
            </a:r>
            <a:endParaRPr b="1" sz="2000"/>
          </a:p>
        </p:txBody>
      </p:sp>
      <p:sp>
        <p:nvSpPr>
          <p:cNvPr id="415" name="Google Shape;415;p36"/>
          <p:cNvSpPr txBox="1"/>
          <p:nvPr>
            <p:ph idx="2" type="body"/>
          </p:nvPr>
        </p:nvSpPr>
        <p:spPr>
          <a:xfrm>
            <a:off x="1729409" y="2084252"/>
            <a:ext cx="4392000" cy="6480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def show_sum(a, b, c, d, /):</a:t>
            </a:r>
            <a:endParaRPr sz="2000">
              <a:latin typeface="Calibri"/>
              <a:ea typeface="Calibri"/>
              <a:cs typeface="Calibri"/>
              <a:sym typeface="Calibri"/>
            </a:endParaRPr>
          </a:p>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    print(a + b + c + d)</a:t>
            </a:r>
            <a:endParaRPr sz="2000"/>
          </a:p>
        </p:txBody>
      </p:sp>
      <p:sp>
        <p:nvSpPr>
          <p:cNvPr id="416" name="Google Shape;416;p36"/>
          <p:cNvSpPr txBox="1"/>
          <p:nvPr>
            <p:ph idx="3" type="body"/>
          </p:nvPr>
        </p:nvSpPr>
        <p:spPr>
          <a:xfrm>
            <a:off x="457200" y="2887216"/>
            <a:ext cx="3780000" cy="352800"/>
          </a:xfrm>
          <a:prstGeom prst="rect">
            <a:avLst/>
          </a:prstGeom>
          <a:noFill/>
          <a:ln>
            <a:noFill/>
          </a:ln>
        </p:spPr>
        <p:txBody>
          <a:bodyPr anchorCtr="0" anchor="t" bIns="91425" lIns="91425" spcFirstLastPara="1" rIns="91425" wrap="square" tIns="0">
            <a:noAutofit/>
          </a:bodyPr>
          <a:lstStyle/>
          <a:p>
            <a:pPr indent="-255600" lvl="0" marL="256032" marR="0" rtl="0" algn="l">
              <a:lnSpc>
                <a:spcPct val="100000"/>
              </a:lnSpc>
              <a:spcBef>
                <a:spcPts val="0"/>
              </a:spcBef>
              <a:spcAft>
                <a:spcPts val="0"/>
              </a:spcAft>
              <a:buClr>
                <a:srgbClr val="007FA3"/>
              </a:buClr>
              <a:buSzPts val="2000"/>
              <a:buChar char="•"/>
            </a:pPr>
            <a:r>
              <a:rPr b="1" lang="en-US" sz="2000"/>
              <a:t>This function call will work:</a:t>
            </a:r>
            <a:endParaRPr/>
          </a:p>
        </p:txBody>
      </p:sp>
      <p:sp>
        <p:nvSpPr>
          <p:cNvPr id="417" name="Google Shape;417;p36"/>
          <p:cNvSpPr txBox="1"/>
          <p:nvPr>
            <p:ph idx="4" type="body"/>
          </p:nvPr>
        </p:nvSpPr>
        <p:spPr>
          <a:xfrm>
            <a:off x="1729409" y="3336145"/>
            <a:ext cx="5017253" cy="3456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show_sum(10, 20, 30, 40)</a:t>
            </a:r>
            <a:endParaRPr/>
          </a:p>
        </p:txBody>
      </p:sp>
      <p:sp>
        <p:nvSpPr>
          <p:cNvPr id="418" name="Google Shape;418;p36"/>
          <p:cNvSpPr txBox="1"/>
          <p:nvPr>
            <p:ph idx="5" type="body"/>
          </p:nvPr>
        </p:nvSpPr>
        <p:spPr>
          <a:xfrm>
            <a:off x="468313" y="3942106"/>
            <a:ext cx="2952000" cy="342000"/>
          </a:xfrm>
          <a:prstGeom prst="rect">
            <a:avLst/>
          </a:prstGeom>
          <a:noFill/>
          <a:ln>
            <a:noFill/>
          </a:ln>
        </p:spPr>
        <p:txBody>
          <a:bodyPr anchorCtr="0" anchor="t" bIns="91425" lIns="91425" spcFirstLastPara="1" rIns="91425" wrap="square" tIns="0">
            <a:noAutofit/>
          </a:bodyPr>
          <a:lstStyle/>
          <a:p>
            <a:pPr indent="-255600" lvl="0" marL="256032" marR="0" rtl="0" algn="l">
              <a:lnSpc>
                <a:spcPct val="100000"/>
              </a:lnSpc>
              <a:spcBef>
                <a:spcPts val="0"/>
              </a:spcBef>
              <a:spcAft>
                <a:spcPts val="0"/>
              </a:spcAft>
              <a:buClr>
                <a:srgbClr val="007FA3"/>
              </a:buClr>
              <a:buSzPts val="2000"/>
              <a:buChar char="•"/>
            </a:pPr>
            <a:r>
              <a:rPr b="1" lang="en-US" sz="2000"/>
              <a:t>But this one will not:</a:t>
            </a:r>
            <a:endParaRPr/>
          </a:p>
        </p:txBody>
      </p:sp>
      <p:sp>
        <p:nvSpPr>
          <p:cNvPr id="419" name="Google Shape;419;p36"/>
          <p:cNvSpPr txBox="1"/>
          <p:nvPr>
            <p:ph idx="6" type="body"/>
          </p:nvPr>
        </p:nvSpPr>
        <p:spPr>
          <a:xfrm>
            <a:off x="1729409" y="4398695"/>
            <a:ext cx="4716000" cy="3456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show_sum(10, 20, 30, d=40)</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3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Positional-Only Parameters </a:t>
            </a:r>
            <a:r>
              <a:rPr b="0" lang="en-US" sz="2000"/>
              <a:t>(4 of 5)</a:t>
            </a:r>
            <a:endParaRPr/>
          </a:p>
        </p:txBody>
      </p:sp>
      <p:sp>
        <p:nvSpPr>
          <p:cNvPr id="425" name="Google Shape;425;p37"/>
          <p:cNvSpPr txBox="1"/>
          <p:nvPr>
            <p:ph idx="1" type="body"/>
          </p:nvPr>
        </p:nvSpPr>
        <p:spPr>
          <a:xfrm>
            <a:off x="457200" y="1552575"/>
            <a:ext cx="8218488" cy="1260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The </a:t>
            </a:r>
            <a:r>
              <a:rPr b="1" lang="en-US">
                <a:latin typeface="Courier New"/>
                <a:ea typeface="Courier New"/>
                <a:cs typeface="Courier New"/>
                <a:sym typeface="Courier New"/>
              </a:rPr>
              <a:t>/</a:t>
            </a:r>
            <a:r>
              <a:rPr b="1" lang="en-US"/>
              <a:t> can appear at any position in the parameter list, but only the parameters that appear before it will become positional-only parameters</a:t>
            </a:r>
            <a:endParaRPr/>
          </a:p>
        </p:txBody>
      </p:sp>
      <p:sp>
        <p:nvSpPr>
          <p:cNvPr id="426" name="Google Shape;426;p37"/>
          <p:cNvSpPr txBox="1"/>
          <p:nvPr>
            <p:ph idx="2" type="body"/>
          </p:nvPr>
        </p:nvSpPr>
        <p:spPr>
          <a:xfrm>
            <a:off x="1729409" y="3015988"/>
            <a:ext cx="5364000" cy="7920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def show_sum(a, b, /, c, d):</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print(a + b + c + d)</a:t>
            </a:r>
            <a:endParaRPr/>
          </a:p>
        </p:txBody>
      </p:sp>
      <p:sp>
        <p:nvSpPr>
          <p:cNvPr id="427" name="Google Shape;427;p37"/>
          <p:cNvSpPr txBox="1"/>
          <p:nvPr>
            <p:ph idx="3" type="body"/>
          </p:nvPr>
        </p:nvSpPr>
        <p:spPr>
          <a:xfrm>
            <a:off x="457200" y="4050756"/>
            <a:ext cx="8218488" cy="1692000"/>
          </a:xfrm>
          <a:prstGeom prst="rect">
            <a:avLst/>
          </a:prstGeom>
          <a:noFill/>
          <a:ln>
            <a:noFill/>
          </a:ln>
        </p:spPr>
        <p:txBody>
          <a:bodyPr anchorCtr="0" anchor="t" bIns="91425" lIns="91425" spcFirstLastPara="1" rIns="91425" wrap="square" tIns="0">
            <a:noAutofit/>
          </a:bodyPr>
          <a:lstStyle/>
          <a:p>
            <a:pPr indent="-255600" lvl="0" marL="256032" marR="0" rtl="0" algn="l">
              <a:lnSpc>
                <a:spcPct val="100000"/>
              </a:lnSpc>
              <a:spcBef>
                <a:spcPts val="0"/>
              </a:spcBef>
              <a:spcAft>
                <a:spcPts val="0"/>
              </a:spcAft>
              <a:buClr>
                <a:srgbClr val="007FA3"/>
              </a:buClr>
              <a:buSzPts val="2400"/>
              <a:buChar char="•"/>
            </a:pPr>
            <a:r>
              <a:rPr b="1" lang="en-US"/>
              <a:t>In this example, only the </a:t>
            </a:r>
            <a:r>
              <a:rPr b="1" lang="en-US">
                <a:latin typeface="Courier New"/>
                <a:ea typeface="Courier New"/>
                <a:cs typeface="Courier New"/>
                <a:sym typeface="Courier New"/>
              </a:rPr>
              <a:t>a</a:t>
            </a:r>
            <a:r>
              <a:rPr b="1" lang="en-US"/>
              <a:t> and </a:t>
            </a:r>
            <a:r>
              <a:rPr b="1" lang="en-US">
                <a:latin typeface="Courier New"/>
                <a:ea typeface="Courier New"/>
                <a:cs typeface="Courier New"/>
                <a:sym typeface="Courier New"/>
              </a:rPr>
              <a:t>b</a:t>
            </a:r>
            <a:r>
              <a:rPr b="1" lang="en-US"/>
              <a:t> parameters are positional-only parameters</a:t>
            </a:r>
            <a:endParaRPr/>
          </a:p>
          <a:p>
            <a:pPr indent="-255600" lvl="0" marL="256032" marR="0" rtl="0" algn="l">
              <a:lnSpc>
                <a:spcPct val="100000"/>
              </a:lnSpc>
              <a:spcBef>
                <a:spcPts val="1500"/>
              </a:spcBef>
              <a:spcAft>
                <a:spcPts val="0"/>
              </a:spcAft>
              <a:buClr>
                <a:srgbClr val="007FA3"/>
              </a:buClr>
              <a:buSzPts val="2400"/>
              <a:buChar char="•"/>
            </a:pPr>
            <a:r>
              <a:rPr b="1" lang="en-US"/>
              <a:t>The </a:t>
            </a:r>
            <a:r>
              <a:rPr b="1" lang="en-US">
                <a:latin typeface="Courier New"/>
                <a:ea typeface="Courier New"/>
                <a:cs typeface="Courier New"/>
                <a:sym typeface="Courier New"/>
              </a:rPr>
              <a:t>c</a:t>
            </a:r>
            <a:r>
              <a:rPr b="1" lang="en-US"/>
              <a:t> and </a:t>
            </a:r>
            <a:r>
              <a:rPr b="1" lang="en-US">
                <a:latin typeface="Courier New"/>
                <a:ea typeface="Courier New"/>
                <a:cs typeface="Courier New"/>
                <a:sym typeface="Courier New"/>
              </a:rPr>
              <a:t>d</a:t>
            </a:r>
            <a:r>
              <a:rPr b="1" lang="en-US"/>
              <a:t> parameters can accept keyword arguments or positional arguments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3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Positional-Only Parameters </a:t>
            </a:r>
            <a:r>
              <a:rPr b="0" lang="en-US" sz="2000"/>
              <a:t>(5 of 5)</a:t>
            </a:r>
            <a:endParaRPr/>
          </a:p>
        </p:txBody>
      </p:sp>
      <p:sp>
        <p:nvSpPr>
          <p:cNvPr id="433" name="Google Shape;433;p38"/>
          <p:cNvSpPr txBox="1"/>
          <p:nvPr>
            <p:ph idx="1" type="body"/>
          </p:nvPr>
        </p:nvSpPr>
        <p:spPr>
          <a:xfrm>
            <a:off x="457200" y="1552575"/>
            <a:ext cx="8218488" cy="864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Font typeface="Arial"/>
              <a:buChar char="•"/>
            </a:pPr>
            <a:r>
              <a:rPr b="1" lang="en-US"/>
              <a:t>When you call a function in Python, you cannot pass a positional argument after a keyword argument</a:t>
            </a:r>
            <a:endParaRPr/>
          </a:p>
        </p:txBody>
      </p:sp>
      <p:sp>
        <p:nvSpPr>
          <p:cNvPr id="434" name="Google Shape;434;p38"/>
          <p:cNvSpPr txBox="1"/>
          <p:nvPr>
            <p:ph idx="2" type="body"/>
          </p:nvPr>
        </p:nvSpPr>
        <p:spPr>
          <a:xfrm>
            <a:off x="1729409" y="2688758"/>
            <a:ext cx="5328000" cy="7920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def show_sum(a, b, /, c, d):</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print(a + b + c + d)</a:t>
            </a:r>
            <a:endParaRPr/>
          </a:p>
        </p:txBody>
      </p:sp>
      <p:sp>
        <p:nvSpPr>
          <p:cNvPr id="435" name="Google Shape;435;p38"/>
          <p:cNvSpPr txBox="1"/>
          <p:nvPr>
            <p:ph idx="3" type="body"/>
          </p:nvPr>
        </p:nvSpPr>
        <p:spPr>
          <a:xfrm>
            <a:off x="457200" y="3750850"/>
            <a:ext cx="8218488" cy="864000"/>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400"/>
              <a:buFont typeface="Arial"/>
              <a:buChar char="•"/>
            </a:pPr>
            <a:r>
              <a:rPr b="1" lang="en-US"/>
              <a:t>In this example, if you pass a keyword argument to </a:t>
            </a:r>
            <a:r>
              <a:rPr b="1" lang="en-US">
                <a:latin typeface="Courier New"/>
                <a:ea typeface="Courier New"/>
                <a:cs typeface="Courier New"/>
                <a:sym typeface="Courier New"/>
              </a:rPr>
              <a:t>c</a:t>
            </a:r>
            <a:r>
              <a:rPr b="1" lang="en-US"/>
              <a:t>, you must also pass a keyword argument to </a:t>
            </a:r>
            <a:r>
              <a:rPr b="1" lang="en-US">
                <a:latin typeface="Courier New"/>
                <a:ea typeface="Courier New"/>
                <a:cs typeface="Courier New"/>
                <a:sym typeface="Courier New"/>
              </a:rPr>
              <a:t>d</a:t>
            </a:r>
            <a:endParaRPr b="1"/>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39"/>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Default Arguments </a:t>
            </a:r>
            <a:r>
              <a:rPr b="0" lang="en-US" sz="2000"/>
              <a:t>(1 of 5)</a:t>
            </a:r>
            <a:endParaRPr b="0" sz="2000"/>
          </a:p>
        </p:txBody>
      </p:sp>
      <p:sp>
        <p:nvSpPr>
          <p:cNvPr id="442" name="Google Shape;442;p39"/>
          <p:cNvSpPr txBox="1"/>
          <p:nvPr>
            <p:ph idx="1" type="body"/>
          </p:nvPr>
        </p:nvSpPr>
        <p:spPr>
          <a:xfrm>
            <a:off x="457200" y="1552575"/>
            <a:ext cx="8218488" cy="756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000"/>
              <a:buChar char="•"/>
            </a:pPr>
            <a:r>
              <a:rPr b="1" lang="en-US" sz="2000"/>
              <a:t>In a function definition, you can provide a default argument for a parameter</a:t>
            </a:r>
            <a:endParaRPr/>
          </a:p>
        </p:txBody>
      </p:sp>
      <p:pic>
        <p:nvPicPr>
          <p:cNvPr descr="A computer code has 3 lines. For long description in Notes pane, press F6." id="443" name="Google Shape;443;p39"/>
          <p:cNvPicPr preferRelativeResize="0"/>
          <p:nvPr>
            <p:ph idx="2" type="body"/>
          </p:nvPr>
        </p:nvPicPr>
        <p:blipFill rotWithShape="1">
          <a:blip r:embed="rId3">
            <a:alphaModFix/>
          </a:blip>
          <a:srcRect b="0" l="0" r="0" t="0"/>
          <a:stretch/>
        </p:blipFill>
        <p:spPr>
          <a:xfrm>
            <a:off x="1341139" y="2556750"/>
            <a:ext cx="6450608" cy="1475877"/>
          </a:xfrm>
          <a:prstGeom prst="rect">
            <a:avLst/>
          </a:prstGeom>
          <a:noFill/>
          <a:ln>
            <a:noFill/>
          </a:ln>
        </p:spPr>
      </p:pic>
      <p:sp>
        <p:nvSpPr>
          <p:cNvPr id="444" name="Google Shape;444;p39"/>
          <p:cNvSpPr txBox="1"/>
          <p:nvPr>
            <p:ph idx="3" type="body"/>
          </p:nvPr>
        </p:nvSpPr>
        <p:spPr>
          <a:xfrm>
            <a:off x="457200" y="4330810"/>
            <a:ext cx="8218488" cy="1811198"/>
          </a:xfrm>
          <a:prstGeom prst="rect">
            <a:avLst/>
          </a:prstGeom>
          <a:noFill/>
          <a:ln>
            <a:noFill/>
          </a:ln>
        </p:spPr>
        <p:txBody>
          <a:bodyPr anchorCtr="0" anchor="t" bIns="91425" lIns="91425" spcFirstLastPara="1" rIns="91425" wrap="square" tIns="0">
            <a:noAutofit/>
          </a:bodyPr>
          <a:lstStyle/>
          <a:p>
            <a:pPr indent="-255600" lvl="0" marL="256032" marR="0" rtl="0" algn="l">
              <a:lnSpc>
                <a:spcPct val="100000"/>
              </a:lnSpc>
              <a:spcBef>
                <a:spcPts val="0"/>
              </a:spcBef>
              <a:spcAft>
                <a:spcPts val="0"/>
              </a:spcAft>
              <a:buClr>
                <a:srgbClr val="007FA3"/>
              </a:buClr>
              <a:buSzPts val="2000"/>
              <a:buChar char="•"/>
            </a:pPr>
            <a:r>
              <a:rPr b="1" lang="en-US" sz="2000"/>
              <a:t>In this example, the default argument 0.07 is provided for the </a:t>
            </a:r>
            <a:r>
              <a:rPr b="1" lang="en-US" sz="2000">
                <a:latin typeface="Courier New"/>
                <a:ea typeface="Courier New"/>
                <a:cs typeface="Courier New"/>
                <a:sym typeface="Courier New"/>
              </a:rPr>
              <a:t>tax_rate</a:t>
            </a:r>
            <a:r>
              <a:rPr b="1" lang="en-US" sz="2000"/>
              <a:t> parameter</a:t>
            </a:r>
            <a:endParaRPr/>
          </a:p>
          <a:p>
            <a:pPr indent="-255600" lvl="0" marL="256032" marR="0" rtl="0" algn="l">
              <a:lnSpc>
                <a:spcPct val="100000"/>
              </a:lnSpc>
              <a:spcBef>
                <a:spcPts val="1500"/>
              </a:spcBef>
              <a:spcAft>
                <a:spcPts val="0"/>
              </a:spcAft>
              <a:buClr>
                <a:srgbClr val="007FA3"/>
              </a:buClr>
              <a:buSzPts val="2000"/>
              <a:buChar char="•"/>
            </a:pPr>
            <a:r>
              <a:rPr b="1" lang="en-US" sz="2000"/>
              <a:t>When we call the function, we must pass an argument for the </a:t>
            </a:r>
            <a:r>
              <a:rPr b="1" lang="en-US" sz="2000">
                <a:latin typeface="Courier New"/>
                <a:ea typeface="Courier New"/>
                <a:cs typeface="Courier New"/>
                <a:sym typeface="Courier New"/>
              </a:rPr>
              <a:t>price</a:t>
            </a:r>
            <a:r>
              <a:rPr b="1" lang="en-US" sz="2000"/>
              <a:t> parameter, but we have the option of omitting the argument for the </a:t>
            </a:r>
            <a:r>
              <a:rPr b="1" lang="en-US" sz="2000">
                <a:latin typeface="Courier New"/>
                <a:ea typeface="Courier New"/>
                <a:cs typeface="Courier New"/>
                <a:sym typeface="Courier New"/>
              </a:rPr>
              <a:t>tax_rate</a:t>
            </a:r>
            <a:r>
              <a:rPr b="1" lang="en-US" sz="2000"/>
              <a:t> parameter</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40"/>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Default Arguments </a:t>
            </a:r>
            <a:r>
              <a:rPr b="0" lang="en-US" sz="2000"/>
              <a:t>(2 of 5)</a:t>
            </a:r>
            <a:endParaRPr/>
          </a:p>
        </p:txBody>
      </p:sp>
      <p:sp>
        <p:nvSpPr>
          <p:cNvPr id="450" name="Google Shape;450;p40"/>
          <p:cNvSpPr txBox="1"/>
          <p:nvPr>
            <p:ph idx="1" type="body"/>
          </p:nvPr>
        </p:nvSpPr>
        <p:spPr>
          <a:xfrm>
            <a:off x="457200" y="1552575"/>
            <a:ext cx="1836000" cy="504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Example:</a:t>
            </a:r>
            <a:endParaRPr b="1"/>
          </a:p>
        </p:txBody>
      </p:sp>
      <p:sp>
        <p:nvSpPr>
          <p:cNvPr id="451" name="Google Shape;451;p40"/>
          <p:cNvSpPr txBox="1"/>
          <p:nvPr>
            <p:ph idx="2" type="body"/>
          </p:nvPr>
        </p:nvSpPr>
        <p:spPr>
          <a:xfrm>
            <a:off x="1729409" y="2163764"/>
            <a:ext cx="6588000" cy="11520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def show_tax(price, tax_rate=0.07):</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tax = price * tax_rate</a:t>
            </a:r>
            <a:endParaRPr>
              <a:latin typeface="Courier New"/>
              <a:ea typeface="Courier New"/>
              <a:cs typeface="Courier New"/>
              <a:sym typeface="Courier New"/>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print(f'The tax is {tax}.')</a:t>
            </a:r>
            <a:endParaRPr/>
          </a:p>
        </p:txBody>
      </p:sp>
      <p:sp>
        <p:nvSpPr>
          <p:cNvPr id="452" name="Google Shape;452;p40"/>
          <p:cNvSpPr txBox="1"/>
          <p:nvPr>
            <p:ph idx="3" type="body"/>
          </p:nvPr>
        </p:nvSpPr>
        <p:spPr>
          <a:xfrm>
            <a:off x="457200" y="3556348"/>
            <a:ext cx="8208000" cy="1152000"/>
          </a:xfrm>
          <a:prstGeom prst="rect">
            <a:avLst/>
          </a:prstGeom>
          <a:noFill/>
          <a:ln>
            <a:noFill/>
          </a:ln>
        </p:spPr>
        <p:txBody>
          <a:bodyPr anchorCtr="0" anchor="t" bIns="91425" lIns="91425" spcFirstLastPara="1" rIns="91425" wrap="square" tIns="0">
            <a:noAutofit/>
          </a:bodyPr>
          <a:lstStyle/>
          <a:p>
            <a:pPr indent="-255600" lvl="0" marL="256032" marR="0" rtl="0" algn="l">
              <a:lnSpc>
                <a:spcPct val="100000"/>
              </a:lnSpc>
              <a:spcBef>
                <a:spcPts val="0"/>
              </a:spcBef>
              <a:spcAft>
                <a:spcPts val="0"/>
              </a:spcAft>
              <a:buClr>
                <a:srgbClr val="007FA3"/>
              </a:buClr>
              <a:buSzPts val="2400"/>
              <a:buChar char="•"/>
            </a:pPr>
            <a:r>
              <a:rPr b="1" lang="en-US"/>
              <a:t>The following statement calls the function, passing 100 to the </a:t>
            </a:r>
            <a:r>
              <a:rPr b="1" lang="en-US">
                <a:latin typeface="Courier New"/>
                <a:ea typeface="Courier New"/>
                <a:cs typeface="Courier New"/>
                <a:sym typeface="Courier New"/>
              </a:rPr>
              <a:t>price</a:t>
            </a:r>
            <a:r>
              <a:rPr b="1" lang="en-US"/>
              <a:t> parameter. The </a:t>
            </a:r>
            <a:r>
              <a:rPr b="1" lang="en-US">
                <a:latin typeface="Courier New"/>
                <a:ea typeface="Courier New"/>
                <a:cs typeface="Courier New"/>
                <a:sym typeface="Courier New"/>
              </a:rPr>
              <a:t>tax_rate</a:t>
            </a:r>
            <a:r>
              <a:rPr b="1" lang="en-US"/>
              <a:t> parameter will be given the value 0.07:</a:t>
            </a:r>
            <a:endParaRPr/>
          </a:p>
        </p:txBody>
      </p:sp>
      <p:sp>
        <p:nvSpPr>
          <p:cNvPr id="453" name="Google Shape;453;p40"/>
          <p:cNvSpPr txBox="1"/>
          <p:nvPr>
            <p:ph idx="4" type="body"/>
          </p:nvPr>
        </p:nvSpPr>
        <p:spPr>
          <a:xfrm>
            <a:off x="1729409" y="4979212"/>
            <a:ext cx="5017253" cy="4320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show_tax(100)</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41"/>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Default Arguments </a:t>
            </a:r>
            <a:r>
              <a:rPr b="0" lang="en-US" sz="2000"/>
              <a:t>(3 of 5)</a:t>
            </a:r>
            <a:endParaRPr/>
          </a:p>
        </p:txBody>
      </p:sp>
      <p:sp>
        <p:nvSpPr>
          <p:cNvPr id="459" name="Google Shape;459;p41"/>
          <p:cNvSpPr txBox="1"/>
          <p:nvPr>
            <p:ph idx="1" type="body"/>
          </p:nvPr>
        </p:nvSpPr>
        <p:spPr>
          <a:xfrm>
            <a:off x="457200" y="1552575"/>
            <a:ext cx="1836000" cy="504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Example:</a:t>
            </a:r>
            <a:endParaRPr b="1"/>
          </a:p>
        </p:txBody>
      </p:sp>
      <p:sp>
        <p:nvSpPr>
          <p:cNvPr id="460" name="Google Shape;460;p41"/>
          <p:cNvSpPr txBox="1"/>
          <p:nvPr>
            <p:ph idx="2" type="body"/>
          </p:nvPr>
        </p:nvSpPr>
        <p:spPr>
          <a:xfrm>
            <a:off x="1729409" y="2234104"/>
            <a:ext cx="6588000" cy="11520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def show_tax(price, tax_rate=0.07):</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tax = price * tax_rate</a:t>
            </a:r>
            <a:endParaRPr>
              <a:latin typeface="Courier New"/>
              <a:ea typeface="Courier New"/>
              <a:cs typeface="Courier New"/>
              <a:sym typeface="Courier New"/>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print(f'The tax is {tax}.')</a:t>
            </a:r>
            <a:endParaRPr/>
          </a:p>
        </p:txBody>
      </p:sp>
      <p:sp>
        <p:nvSpPr>
          <p:cNvPr id="461" name="Google Shape;461;p41"/>
          <p:cNvSpPr txBox="1"/>
          <p:nvPr>
            <p:ph idx="3" type="body"/>
          </p:nvPr>
        </p:nvSpPr>
        <p:spPr>
          <a:xfrm>
            <a:off x="457200" y="3584483"/>
            <a:ext cx="8208000" cy="1152000"/>
          </a:xfrm>
          <a:prstGeom prst="rect">
            <a:avLst/>
          </a:prstGeom>
          <a:noFill/>
          <a:ln>
            <a:noFill/>
          </a:ln>
        </p:spPr>
        <p:txBody>
          <a:bodyPr anchorCtr="0" anchor="t" bIns="91425" lIns="91425" spcFirstLastPara="1" rIns="91425" wrap="square" tIns="0">
            <a:noAutofit/>
          </a:bodyPr>
          <a:lstStyle/>
          <a:p>
            <a:pPr indent="-255600" lvl="0" marL="256032" marR="0" rtl="0" algn="l">
              <a:lnSpc>
                <a:spcPct val="100000"/>
              </a:lnSpc>
              <a:spcBef>
                <a:spcPts val="0"/>
              </a:spcBef>
              <a:spcAft>
                <a:spcPts val="0"/>
              </a:spcAft>
              <a:buClr>
                <a:srgbClr val="007FA3"/>
              </a:buClr>
              <a:buSzPts val="2400"/>
              <a:buChar char="•"/>
            </a:pPr>
            <a:r>
              <a:rPr b="1" lang="en-US"/>
              <a:t>The following statement calls the function, passing 100 to the </a:t>
            </a:r>
            <a:r>
              <a:rPr b="1" lang="en-US">
                <a:latin typeface="Courier New"/>
                <a:ea typeface="Courier New"/>
                <a:cs typeface="Courier New"/>
                <a:sym typeface="Courier New"/>
              </a:rPr>
              <a:t>price</a:t>
            </a:r>
            <a:r>
              <a:rPr b="1" lang="en-US"/>
              <a:t> parameter and 0.08 to the </a:t>
            </a:r>
            <a:r>
              <a:rPr b="1" lang="en-US">
                <a:latin typeface="Courier New"/>
                <a:ea typeface="Courier New"/>
                <a:cs typeface="Courier New"/>
                <a:sym typeface="Courier New"/>
              </a:rPr>
              <a:t>tax_rate</a:t>
            </a:r>
            <a:r>
              <a:rPr b="1" lang="en-US"/>
              <a:t> parameter:</a:t>
            </a:r>
            <a:endParaRPr/>
          </a:p>
        </p:txBody>
      </p:sp>
      <p:sp>
        <p:nvSpPr>
          <p:cNvPr id="462" name="Google Shape;462;p41"/>
          <p:cNvSpPr txBox="1"/>
          <p:nvPr>
            <p:ph idx="4" type="body"/>
          </p:nvPr>
        </p:nvSpPr>
        <p:spPr>
          <a:xfrm>
            <a:off x="1729409" y="4894806"/>
            <a:ext cx="5017253" cy="4320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show_tax(100, 0.08)</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4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Default Arguments </a:t>
            </a:r>
            <a:r>
              <a:rPr b="0" lang="en-US" sz="2000"/>
              <a:t>(4 of 5)</a:t>
            </a:r>
            <a:endParaRPr/>
          </a:p>
        </p:txBody>
      </p:sp>
      <p:sp>
        <p:nvSpPr>
          <p:cNvPr id="468" name="Google Shape;468;p42"/>
          <p:cNvSpPr txBox="1"/>
          <p:nvPr>
            <p:ph idx="1" type="body"/>
          </p:nvPr>
        </p:nvSpPr>
        <p:spPr>
          <a:xfrm>
            <a:off x="457200" y="1552575"/>
            <a:ext cx="8218488" cy="1958376"/>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In a function's parameter list, the parameters without default arguments must appear first, followed by the parameters with default arguments.</a:t>
            </a:r>
            <a:endParaRPr/>
          </a:p>
          <a:p>
            <a:pPr indent="-255600" lvl="0" marL="256032" marR="0" rtl="0" algn="l">
              <a:lnSpc>
                <a:spcPct val="100000"/>
              </a:lnSpc>
              <a:spcBef>
                <a:spcPts val="1500"/>
              </a:spcBef>
              <a:spcAft>
                <a:spcPts val="0"/>
              </a:spcAft>
              <a:buClr>
                <a:srgbClr val="007FA3"/>
              </a:buClr>
              <a:buSzPts val="2400"/>
              <a:buChar char="•"/>
            </a:pPr>
            <a:r>
              <a:rPr b="1" lang="en-US"/>
              <a:t>This is an invalid function:</a:t>
            </a:r>
            <a:endParaRPr/>
          </a:p>
        </p:txBody>
      </p:sp>
      <p:sp>
        <p:nvSpPr>
          <p:cNvPr id="469" name="Google Shape;469;p42"/>
          <p:cNvSpPr txBox="1"/>
          <p:nvPr>
            <p:ph idx="2" type="body"/>
          </p:nvPr>
        </p:nvSpPr>
        <p:spPr>
          <a:xfrm>
            <a:off x="1729409" y="3743017"/>
            <a:ext cx="6336000" cy="12240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def show_tax(price=10, tax_rate):</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tax = price * tax_rate</a:t>
            </a:r>
            <a:endParaRPr>
              <a:latin typeface="Courier New"/>
              <a:ea typeface="Courier New"/>
              <a:cs typeface="Courier New"/>
              <a:sym typeface="Courier New"/>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print(f'The tax is {tax}.')</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4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Default Arguments </a:t>
            </a:r>
            <a:r>
              <a:rPr b="0" lang="en-US" sz="2000"/>
              <a:t>(5 of 5)</a:t>
            </a:r>
            <a:endParaRPr/>
          </a:p>
        </p:txBody>
      </p:sp>
      <p:sp>
        <p:nvSpPr>
          <p:cNvPr id="475" name="Google Shape;475;p43"/>
          <p:cNvSpPr txBox="1"/>
          <p:nvPr>
            <p:ph idx="1" type="body"/>
          </p:nvPr>
        </p:nvSpPr>
        <p:spPr>
          <a:xfrm>
            <a:off x="457200" y="1552575"/>
            <a:ext cx="8218488" cy="756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000"/>
              <a:buChar char="•"/>
            </a:pPr>
            <a:r>
              <a:rPr b="1" lang="en-US" sz="2000"/>
              <a:t>You can provide default arguments for all of a function's parameters, as shown here:</a:t>
            </a:r>
            <a:endParaRPr/>
          </a:p>
        </p:txBody>
      </p:sp>
      <p:sp>
        <p:nvSpPr>
          <p:cNvPr id="476" name="Google Shape;476;p43"/>
          <p:cNvSpPr txBox="1"/>
          <p:nvPr>
            <p:ph idx="2" type="body"/>
          </p:nvPr>
        </p:nvSpPr>
        <p:spPr>
          <a:xfrm>
            <a:off x="1729409" y="2496702"/>
            <a:ext cx="6192000" cy="9720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def show_tax(price=10, tax_rate=0.07):</a:t>
            </a:r>
            <a:endParaRPr/>
          </a:p>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    tax = price * tax_rate</a:t>
            </a:r>
            <a:endParaRPr sz="2000">
              <a:latin typeface="Courier New"/>
              <a:ea typeface="Courier New"/>
              <a:cs typeface="Courier New"/>
              <a:sym typeface="Courier New"/>
            </a:endParaRPr>
          </a:p>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    print(f'The tax is {tax}.')</a:t>
            </a:r>
            <a:endParaRPr/>
          </a:p>
        </p:txBody>
      </p:sp>
      <p:sp>
        <p:nvSpPr>
          <p:cNvPr id="477" name="Google Shape;477;p43"/>
          <p:cNvSpPr txBox="1"/>
          <p:nvPr>
            <p:ph idx="3" type="body"/>
          </p:nvPr>
        </p:nvSpPr>
        <p:spPr>
          <a:xfrm>
            <a:off x="457200" y="3675621"/>
            <a:ext cx="8208000" cy="352800"/>
          </a:xfrm>
          <a:prstGeom prst="rect">
            <a:avLst/>
          </a:prstGeom>
          <a:noFill/>
          <a:ln>
            <a:noFill/>
          </a:ln>
        </p:spPr>
        <p:txBody>
          <a:bodyPr anchorCtr="0" anchor="t" bIns="91425" lIns="91425" spcFirstLastPara="1" rIns="91425" wrap="square" tIns="0">
            <a:noAutofit/>
          </a:bodyPr>
          <a:lstStyle/>
          <a:p>
            <a:pPr indent="-255600" lvl="0" marL="256032" marR="0" rtl="0" algn="l">
              <a:lnSpc>
                <a:spcPct val="100000"/>
              </a:lnSpc>
              <a:spcBef>
                <a:spcPts val="0"/>
              </a:spcBef>
              <a:spcAft>
                <a:spcPts val="0"/>
              </a:spcAft>
              <a:buClr>
                <a:srgbClr val="007FA3"/>
              </a:buClr>
              <a:buSzPts val="2000"/>
              <a:buChar char="•"/>
            </a:pPr>
            <a:r>
              <a:rPr b="1" lang="en-US" sz="2000"/>
              <a:t>We can call the function without passing any arguments:</a:t>
            </a:r>
            <a:endParaRPr/>
          </a:p>
        </p:txBody>
      </p:sp>
      <p:sp>
        <p:nvSpPr>
          <p:cNvPr id="478" name="Google Shape;478;p43"/>
          <p:cNvSpPr txBox="1"/>
          <p:nvPr>
            <p:ph idx="4" type="body"/>
          </p:nvPr>
        </p:nvSpPr>
        <p:spPr>
          <a:xfrm>
            <a:off x="1742662" y="4250343"/>
            <a:ext cx="5004000" cy="3456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show_tax()</a:t>
            </a:r>
            <a:endParaRPr sz="2000"/>
          </a:p>
        </p:txBody>
      </p:sp>
      <p:sp>
        <p:nvSpPr>
          <p:cNvPr id="479" name="Google Shape;479;p43"/>
          <p:cNvSpPr txBox="1"/>
          <p:nvPr>
            <p:ph idx="5" type="body"/>
          </p:nvPr>
        </p:nvSpPr>
        <p:spPr>
          <a:xfrm>
            <a:off x="468312" y="4862014"/>
            <a:ext cx="8196887" cy="684000"/>
          </a:xfrm>
          <a:prstGeom prst="rect">
            <a:avLst/>
          </a:prstGeom>
          <a:noFill/>
          <a:ln>
            <a:noFill/>
          </a:ln>
        </p:spPr>
        <p:txBody>
          <a:bodyPr anchorCtr="0" anchor="t" bIns="91425" lIns="91425" spcFirstLastPara="1" rIns="91425" wrap="square" tIns="0">
            <a:noAutofit/>
          </a:bodyPr>
          <a:lstStyle/>
          <a:p>
            <a:pPr indent="-255600" lvl="0" marL="256032" marR="0" rtl="0" algn="l">
              <a:lnSpc>
                <a:spcPct val="100000"/>
              </a:lnSpc>
              <a:spcBef>
                <a:spcPts val="0"/>
              </a:spcBef>
              <a:spcAft>
                <a:spcPts val="0"/>
              </a:spcAft>
              <a:buClr>
                <a:srgbClr val="007FA3"/>
              </a:buClr>
              <a:buSzPts val="2000"/>
              <a:buChar char="•"/>
            </a:pPr>
            <a:r>
              <a:rPr b="1" lang="en-US" sz="2000"/>
              <a:t>In this example, the function's parameters will be given their default arguments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83" name="Shape 483"/>
        <p:cNvGrpSpPr/>
        <p:nvPr/>
      </p:nvGrpSpPr>
      <p:grpSpPr>
        <a:xfrm>
          <a:off x="0" y="0"/>
          <a:ext cx="0" cy="0"/>
          <a:chOff x="0" y="0"/>
          <a:chExt cx="0" cy="0"/>
        </a:xfrm>
      </p:grpSpPr>
      <p:sp>
        <p:nvSpPr>
          <p:cNvPr id="484" name="Google Shape;484;p4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000"/>
              <a:buFont typeface="Times New Roman"/>
              <a:buNone/>
            </a:pPr>
            <a:r>
              <a:rPr lang="en-US" sz="3000"/>
              <a:t>Global Variables and Global Constants </a:t>
            </a:r>
            <a:r>
              <a:rPr b="0" lang="en-US" sz="2000"/>
              <a:t>(1 of 2)</a:t>
            </a:r>
            <a:endParaRPr b="0" sz="2000"/>
          </a:p>
        </p:txBody>
      </p:sp>
      <p:sp>
        <p:nvSpPr>
          <p:cNvPr id="485" name="Google Shape;485;p44"/>
          <p:cNvSpPr txBox="1"/>
          <p:nvPr>
            <p:ph idx="1" type="body"/>
          </p:nvPr>
        </p:nvSpPr>
        <p:spPr>
          <a:xfrm>
            <a:off x="457200" y="1556327"/>
            <a:ext cx="8229600" cy="3466247"/>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Global variable: created by assignment statement written outside all the functions</a:t>
            </a:r>
            <a:endParaRPr/>
          </a:p>
          <a:p>
            <a:pPr indent="-284400" lvl="1" marL="742950" rtl="0" algn="l">
              <a:lnSpc>
                <a:spcPct val="100000"/>
              </a:lnSpc>
              <a:spcBef>
                <a:spcPts val="600"/>
              </a:spcBef>
              <a:spcAft>
                <a:spcPts val="0"/>
              </a:spcAft>
              <a:buSzPts val="2400"/>
              <a:buChar char="–"/>
            </a:pPr>
            <a:r>
              <a:rPr lang="en-US"/>
              <a:t>Can be accessed by any statement in the program file, including from within a function</a:t>
            </a:r>
            <a:endParaRPr/>
          </a:p>
          <a:p>
            <a:pPr indent="-284400" lvl="1" marL="742950" rtl="0" algn="l">
              <a:lnSpc>
                <a:spcPct val="100000"/>
              </a:lnSpc>
              <a:spcBef>
                <a:spcPts val="600"/>
              </a:spcBef>
              <a:spcAft>
                <a:spcPts val="0"/>
              </a:spcAft>
              <a:buSzPts val="2400"/>
              <a:buChar char="–"/>
            </a:pPr>
            <a:r>
              <a:rPr lang="en-US"/>
              <a:t>If a function needs to assign a value to the global variable, the global variable must be redeclared within the function</a:t>
            </a:r>
            <a:endParaRPr/>
          </a:p>
          <a:p>
            <a:pPr indent="-230399" lvl="2" marL="1143000" rtl="0" algn="l">
              <a:lnSpc>
                <a:spcPct val="100000"/>
              </a:lnSpc>
              <a:spcBef>
                <a:spcPts val="600"/>
              </a:spcBef>
              <a:spcAft>
                <a:spcPts val="0"/>
              </a:spcAft>
              <a:buSzPts val="2400"/>
              <a:buChar char="▪"/>
            </a:pPr>
            <a:r>
              <a:rPr lang="en-US"/>
              <a:t>General format: </a:t>
            </a:r>
            <a:r>
              <a:rPr lang="en-US">
                <a:latin typeface="Courier New"/>
                <a:ea typeface="Courier New"/>
                <a:cs typeface="Courier New"/>
                <a:sym typeface="Courier New"/>
              </a:rPr>
              <a:t>global </a:t>
            </a:r>
            <a:r>
              <a:rPr i="1" lang="en-US">
                <a:latin typeface="Courier New"/>
                <a:ea typeface="Courier New"/>
                <a:cs typeface="Courier New"/>
                <a:sym typeface="Courier New"/>
              </a:rPr>
              <a:t>variable_name</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89" name="Shape 489"/>
        <p:cNvGrpSpPr/>
        <p:nvPr/>
      </p:nvGrpSpPr>
      <p:grpSpPr>
        <a:xfrm>
          <a:off x="0" y="0"/>
          <a:ext cx="0" cy="0"/>
          <a:chOff x="0" y="0"/>
          <a:chExt cx="0" cy="0"/>
        </a:xfrm>
      </p:grpSpPr>
      <p:sp>
        <p:nvSpPr>
          <p:cNvPr id="490" name="Google Shape;490;p45"/>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000"/>
              <a:buFont typeface="Times New Roman"/>
              <a:buNone/>
            </a:pPr>
            <a:r>
              <a:rPr lang="en-US" sz="3000"/>
              <a:t>Global Variables and Global Constants </a:t>
            </a:r>
            <a:r>
              <a:rPr b="0" lang="en-US" sz="2000"/>
              <a:t>(2 of 2)</a:t>
            </a:r>
            <a:endParaRPr sz="3000"/>
          </a:p>
        </p:txBody>
      </p:sp>
      <p:sp>
        <p:nvSpPr>
          <p:cNvPr id="491" name="Google Shape;491;p45"/>
          <p:cNvSpPr txBox="1"/>
          <p:nvPr>
            <p:ph idx="1" type="body"/>
          </p:nvPr>
        </p:nvSpPr>
        <p:spPr>
          <a:xfrm>
            <a:off x="457200" y="1556327"/>
            <a:ext cx="8229600" cy="3612021"/>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Reasons to avoid using global variables:</a:t>
            </a:r>
            <a:endParaRPr/>
          </a:p>
          <a:p>
            <a:pPr indent="-284400" lvl="1" marL="742950" rtl="0" algn="l">
              <a:lnSpc>
                <a:spcPct val="100000"/>
              </a:lnSpc>
              <a:spcBef>
                <a:spcPts val="600"/>
              </a:spcBef>
              <a:spcAft>
                <a:spcPts val="0"/>
              </a:spcAft>
              <a:buSzPts val="2400"/>
              <a:buChar char="–"/>
            </a:pPr>
            <a:r>
              <a:rPr lang="en-US"/>
              <a:t>Global variables making debugging difficult</a:t>
            </a:r>
            <a:endParaRPr/>
          </a:p>
          <a:p>
            <a:pPr indent="-230399" lvl="2" marL="1143000" rtl="0" algn="l">
              <a:lnSpc>
                <a:spcPct val="100000"/>
              </a:lnSpc>
              <a:spcBef>
                <a:spcPts val="600"/>
              </a:spcBef>
              <a:spcAft>
                <a:spcPts val="0"/>
              </a:spcAft>
              <a:buSzPts val="2400"/>
              <a:buChar char="▪"/>
            </a:pPr>
            <a:r>
              <a:rPr lang="en-US"/>
              <a:t>Many locations in the code could be causing a wrong variable value</a:t>
            </a:r>
            <a:endParaRPr/>
          </a:p>
          <a:p>
            <a:pPr indent="-284400" lvl="1" marL="742950" rtl="0" algn="l">
              <a:lnSpc>
                <a:spcPct val="100000"/>
              </a:lnSpc>
              <a:spcBef>
                <a:spcPts val="600"/>
              </a:spcBef>
              <a:spcAft>
                <a:spcPts val="0"/>
              </a:spcAft>
              <a:buSzPts val="2400"/>
              <a:buChar char="–"/>
            </a:pPr>
            <a:r>
              <a:rPr lang="en-US"/>
              <a:t>Functions that use global variables are usually dependent on those variables</a:t>
            </a:r>
            <a:endParaRPr/>
          </a:p>
          <a:p>
            <a:pPr indent="-230399" lvl="2" marL="1143000" rtl="0" algn="l">
              <a:lnSpc>
                <a:spcPct val="100000"/>
              </a:lnSpc>
              <a:spcBef>
                <a:spcPts val="600"/>
              </a:spcBef>
              <a:spcAft>
                <a:spcPts val="0"/>
              </a:spcAft>
              <a:buSzPts val="2400"/>
              <a:buChar char="▪"/>
            </a:pPr>
            <a:r>
              <a:rPr lang="en-US"/>
              <a:t>Makes function hard to transfer to another program</a:t>
            </a:r>
            <a:endParaRPr/>
          </a:p>
          <a:p>
            <a:pPr indent="-284400" lvl="1" marL="742950" rtl="0" algn="l">
              <a:lnSpc>
                <a:spcPct val="100000"/>
              </a:lnSpc>
              <a:spcBef>
                <a:spcPts val="600"/>
              </a:spcBef>
              <a:spcAft>
                <a:spcPts val="0"/>
              </a:spcAft>
              <a:buSzPts val="2400"/>
              <a:buChar char="–"/>
            </a:pPr>
            <a:r>
              <a:rPr lang="en-US"/>
              <a:t>Global variables make a program hard to understand</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46"/>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Global Constants</a:t>
            </a:r>
            <a:endParaRPr/>
          </a:p>
        </p:txBody>
      </p:sp>
      <p:sp>
        <p:nvSpPr>
          <p:cNvPr id="497" name="Google Shape;497;p46"/>
          <p:cNvSpPr txBox="1"/>
          <p:nvPr>
            <p:ph idx="1" type="body"/>
          </p:nvPr>
        </p:nvSpPr>
        <p:spPr>
          <a:xfrm>
            <a:off x="457200" y="1556327"/>
            <a:ext cx="8229600" cy="2260299"/>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Global constant: global name that references a value that cannot be changed</a:t>
            </a:r>
            <a:endParaRPr/>
          </a:p>
          <a:p>
            <a:pPr indent="-284400" lvl="1" marL="742950" rtl="0" algn="l">
              <a:lnSpc>
                <a:spcPct val="100000"/>
              </a:lnSpc>
              <a:spcBef>
                <a:spcPts val="600"/>
              </a:spcBef>
              <a:spcAft>
                <a:spcPts val="0"/>
              </a:spcAft>
              <a:buSzPts val="2400"/>
              <a:buChar char="–"/>
            </a:pPr>
            <a:r>
              <a:rPr lang="en-US"/>
              <a:t>Permissible to use global constants in a program </a:t>
            </a:r>
            <a:endParaRPr/>
          </a:p>
          <a:p>
            <a:pPr indent="-284400" lvl="1" marL="742950" rtl="0" algn="l">
              <a:lnSpc>
                <a:spcPct val="100000"/>
              </a:lnSpc>
              <a:spcBef>
                <a:spcPts val="600"/>
              </a:spcBef>
              <a:spcAft>
                <a:spcPts val="0"/>
              </a:spcAft>
              <a:buSzPts val="2400"/>
              <a:buChar char="–"/>
            </a:pPr>
            <a:r>
              <a:rPr lang="en-US"/>
              <a:t>To simulate global constant in Python, create global variable and do not re-declare it within functions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4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Introduction to Value-Returning Functions: Generating Random Numbers</a:t>
            </a:r>
            <a:endParaRPr sz="3200"/>
          </a:p>
        </p:txBody>
      </p:sp>
      <p:sp>
        <p:nvSpPr>
          <p:cNvPr id="503" name="Google Shape;503;p47"/>
          <p:cNvSpPr txBox="1"/>
          <p:nvPr>
            <p:ph idx="1" type="body"/>
          </p:nvPr>
        </p:nvSpPr>
        <p:spPr>
          <a:xfrm>
            <a:off x="457200" y="1556327"/>
            <a:ext cx="8229600" cy="3333725"/>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void function: group of statements within a program for performing a specific task</a:t>
            </a:r>
            <a:endParaRPr/>
          </a:p>
          <a:p>
            <a:pPr indent="-284400" lvl="1" marL="742950" rtl="0" algn="l">
              <a:lnSpc>
                <a:spcPct val="100000"/>
              </a:lnSpc>
              <a:spcBef>
                <a:spcPts val="600"/>
              </a:spcBef>
              <a:spcAft>
                <a:spcPts val="0"/>
              </a:spcAft>
              <a:buSzPts val="2400"/>
              <a:buChar char="–"/>
            </a:pPr>
            <a:r>
              <a:rPr lang="en-US"/>
              <a:t>Call function when you need to perform the task</a:t>
            </a:r>
            <a:endParaRPr/>
          </a:p>
          <a:p>
            <a:pPr indent="-255600" lvl="0" marL="256032" marR="0" rtl="0" algn="l">
              <a:lnSpc>
                <a:spcPct val="100000"/>
              </a:lnSpc>
              <a:spcBef>
                <a:spcPts val="1500"/>
              </a:spcBef>
              <a:spcAft>
                <a:spcPts val="0"/>
              </a:spcAft>
              <a:buClr>
                <a:srgbClr val="007FA3"/>
              </a:buClr>
              <a:buSzPts val="2400"/>
              <a:buChar char="•"/>
            </a:pPr>
            <a:r>
              <a:rPr b="1" lang="en-US"/>
              <a:t>Value-returning function: similar to void function, returns a value</a:t>
            </a:r>
            <a:endParaRPr/>
          </a:p>
          <a:p>
            <a:pPr indent="-284400" lvl="1" marL="742950" rtl="0" algn="l">
              <a:lnSpc>
                <a:spcPct val="100000"/>
              </a:lnSpc>
              <a:spcBef>
                <a:spcPts val="600"/>
              </a:spcBef>
              <a:spcAft>
                <a:spcPts val="0"/>
              </a:spcAft>
              <a:buSzPts val="2400"/>
              <a:buChar char="–"/>
            </a:pPr>
            <a:r>
              <a:rPr lang="en-US"/>
              <a:t>Value returned to part of program that called the function when function finishes executing</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4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Standard Library Functions and the </a:t>
            </a:r>
            <a:r>
              <a:rPr lang="en-US" sz="3200">
                <a:latin typeface="Courier New"/>
                <a:ea typeface="Courier New"/>
                <a:cs typeface="Courier New"/>
                <a:sym typeface="Courier New"/>
              </a:rPr>
              <a:t>import</a:t>
            </a:r>
            <a:r>
              <a:rPr lang="en-US" sz="3200"/>
              <a:t> Statement </a:t>
            </a:r>
            <a:r>
              <a:rPr b="0" lang="en-US" sz="2000"/>
              <a:t>(1 of 3)</a:t>
            </a:r>
            <a:endParaRPr b="0" sz="2000"/>
          </a:p>
        </p:txBody>
      </p:sp>
      <p:sp>
        <p:nvSpPr>
          <p:cNvPr id="509" name="Google Shape;509;p48"/>
          <p:cNvSpPr txBox="1"/>
          <p:nvPr>
            <p:ph idx="1" type="body"/>
          </p:nvPr>
        </p:nvSpPr>
        <p:spPr>
          <a:xfrm>
            <a:off x="457200" y="1556327"/>
            <a:ext cx="8229600" cy="366503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Standard library: library of pre-written functions that comes with Python</a:t>
            </a:r>
            <a:endParaRPr/>
          </a:p>
          <a:p>
            <a:pPr indent="-284400" lvl="1" marL="742950" rtl="0" algn="l">
              <a:lnSpc>
                <a:spcPct val="100000"/>
              </a:lnSpc>
              <a:spcBef>
                <a:spcPts val="600"/>
              </a:spcBef>
              <a:spcAft>
                <a:spcPts val="0"/>
              </a:spcAft>
              <a:buSzPts val="2400"/>
              <a:buChar char="–"/>
            </a:pPr>
            <a:r>
              <a:rPr b="1" lang="en-US"/>
              <a:t>Library functions </a:t>
            </a:r>
            <a:r>
              <a:rPr lang="en-US"/>
              <a:t>perform tasks that programmers commonly need</a:t>
            </a:r>
            <a:endParaRPr/>
          </a:p>
          <a:p>
            <a:pPr indent="-230399" lvl="2" marL="1143000" rtl="0" algn="l">
              <a:lnSpc>
                <a:spcPct val="100000"/>
              </a:lnSpc>
              <a:spcBef>
                <a:spcPts val="600"/>
              </a:spcBef>
              <a:spcAft>
                <a:spcPts val="0"/>
              </a:spcAft>
              <a:buSzPts val="2400"/>
              <a:buChar char="▪"/>
            </a:pPr>
            <a:r>
              <a:rPr lang="en-US"/>
              <a:t>Example: </a:t>
            </a:r>
            <a:r>
              <a:rPr lang="en-US">
                <a:latin typeface="Courier New"/>
                <a:ea typeface="Courier New"/>
                <a:cs typeface="Courier New"/>
                <a:sym typeface="Courier New"/>
              </a:rPr>
              <a:t>print</a:t>
            </a:r>
            <a:r>
              <a:rPr lang="en-US"/>
              <a:t>, </a:t>
            </a:r>
            <a:r>
              <a:rPr lang="en-US">
                <a:latin typeface="Courier New"/>
                <a:ea typeface="Courier New"/>
                <a:cs typeface="Courier New"/>
                <a:sym typeface="Courier New"/>
              </a:rPr>
              <a:t>input</a:t>
            </a:r>
            <a:r>
              <a:rPr lang="en-US"/>
              <a:t>, </a:t>
            </a:r>
            <a:r>
              <a:rPr lang="en-US">
                <a:latin typeface="Courier New"/>
                <a:ea typeface="Courier New"/>
                <a:cs typeface="Courier New"/>
                <a:sym typeface="Courier New"/>
              </a:rPr>
              <a:t>range</a:t>
            </a:r>
            <a:endParaRPr/>
          </a:p>
          <a:p>
            <a:pPr indent="-230399" lvl="2" marL="1143000" rtl="0" algn="l">
              <a:lnSpc>
                <a:spcPct val="100000"/>
              </a:lnSpc>
              <a:spcBef>
                <a:spcPts val="600"/>
              </a:spcBef>
              <a:spcAft>
                <a:spcPts val="0"/>
              </a:spcAft>
              <a:buSzPts val="2400"/>
              <a:buChar char="▪"/>
            </a:pPr>
            <a:r>
              <a:rPr lang="en-US"/>
              <a:t>Viewed by programmers as a “black box”</a:t>
            </a:r>
            <a:endParaRPr>
              <a:latin typeface="Courier New"/>
              <a:ea typeface="Courier New"/>
              <a:cs typeface="Courier New"/>
              <a:sym typeface="Courier New"/>
            </a:endParaRPr>
          </a:p>
          <a:p>
            <a:pPr indent="-255600" lvl="0" marL="256032" marR="0" rtl="0" algn="l">
              <a:lnSpc>
                <a:spcPct val="100000"/>
              </a:lnSpc>
              <a:spcBef>
                <a:spcPts val="1500"/>
              </a:spcBef>
              <a:spcAft>
                <a:spcPts val="0"/>
              </a:spcAft>
              <a:buClr>
                <a:srgbClr val="007FA3"/>
              </a:buClr>
              <a:buSzPts val="2400"/>
              <a:buChar char="•"/>
            </a:pPr>
            <a:r>
              <a:rPr b="1" lang="en-US"/>
              <a:t>Some library functions built into Python interpreter</a:t>
            </a:r>
            <a:endParaRPr/>
          </a:p>
          <a:p>
            <a:pPr indent="-284400" lvl="1" marL="742950" rtl="0" algn="l">
              <a:lnSpc>
                <a:spcPct val="100000"/>
              </a:lnSpc>
              <a:spcBef>
                <a:spcPts val="600"/>
              </a:spcBef>
              <a:spcAft>
                <a:spcPts val="0"/>
              </a:spcAft>
              <a:buSzPts val="2400"/>
              <a:buChar char="–"/>
            </a:pPr>
            <a:r>
              <a:rPr lang="en-US"/>
              <a:t>To use, just call the function</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49"/>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Standard Library Functions and the </a:t>
            </a:r>
            <a:r>
              <a:rPr lang="en-US" sz="3200">
                <a:latin typeface="Courier New"/>
                <a:ea typeface="Courier New"/>
                <a:cs typeface="Courier New"/>
                <a:sym typeface="Courier New"/>
              </a:rPr>
              <a:t>import</a:t>
            </a:r>
            <a:r>
              <a:rPr lang="en-US" sz="3200"/>
              <a:t> Statement </a:t>
            </a:r>
            <a:r>
              <a:rPr b="0" lang="en-US" sz="2000"/>
              <a:t>(2 of 3)</a:t>
            </a:r>
            <a:endParaRPr sz="3200"/>
          </a:p>
        </p:txBody>
      </p:sp>
      <p:sp>
        <p:nvSpPr>
          <p:cNvPr id="515" name="Google Shape;515;p49"/>
          <p:cNvSpPr txBox="1"/>
          <p:nvPr>
            <p:ph idx="1" type="body"/>
          </p:nvPr>
        </p:nvSpPr>
        <p:spPr>
          <a:xfrm>
            <a:off x="457200" y="1556327"/>
            <a:ext cx="8138160" cy="4062595"/>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Modules: files that stores functions of the standard library</a:t>
            </a:r>
            <a:endParaRPr/>
          </a:p>
          <a:p>
            <a:pPr indent="-284400" lvl="1" marL="742950" rtl="0" algn="l">
              <a:lnSpc>
                <a:spcPct val="100000"/>
              </a:lnSpc>
              <a:spcBef>
                <a:spcPts val="600"/>
              </a:spcBef>
              <a:spcAft>
                <a:spcPts val="0"/>
              </a:spcAft>
              <a:buSzPts val="2400"/>
              <a:buChar char="–"/>
            </a:pPr>
            <a:r>
              <a:rPr lang="en-US"/>
              <a:t>Help organize library functions not built into the interpreter</a:t>
            </a:r>
            <a:endParaRPr/>
          </a:p>
          <a:p>
            <a:pPr indent="-284400" lvl="1" marL="742950" rtl="0" algn="l">
              <a:lnSpc>
                <a:spcPct val="100000"/>
              </a:lnSpc>
              <a:spcBef>
                <a:spcPts val="600"/>
              </a:spcBef>
              <a:spcAft>
                <a:spcPts val="0"/>
              </a:spcAft>
              <a:buSzPts val="2400"/>
              <a:buChar char="–"/>
            </a:pPr>
            <a:r>
              <a:rPr lang="en-US"/>
              <a:t>Copied to computer when you install Python</a:t>
            </a:r>
            <a:endParaRPr/>
          </a:p>
          <a:p>
            <a:pPr indent="-255600" lvl="0" marL="256032" marR="0" rtl="0" algn="l">
              <a:lnSpc>
                <a:spcPct val="100000"/>
              </a:lnSpc>
              <a:spcBef>
                <a:spcPts val="1500"/>
              </a:spcBef>
              <a:spcAft>
                <a:spcPts val="0"/>
              </a:spcAft>
              <a:buClr>
                <a:srgbClr val="007FA3"/>
              </a:buClr>
              <a:buSzPts val="2400"/>
              <a:buChar char="•"/>
            </a:pPr>
            <a:r>
              <a:rPr b="1" lang="en-US"/>
              <a:t>To call a function stored in a module, need to write an </a:t>
            </a:r>
            <a:r>
              <a:rPr b="1" lang="en-US">
                <a:latin typeface="Courier New"/>
                <a:ea typeface="Courier New"/>
                <a:cs typeface="Courier New"/>
                <a:sym typeface="Courier New"/>
              </a:rPr>
              <a:t>import</a:t>
            </a:r>
            <a:r>
              <a:rPr b="1" lang="en-US"/>
              <a:t> statement</a:t>
            </a:r>
            <a:endParaRPr/>
          </a:p>
          <a:p>
            <a:pPr indent="-284400" lvl="1" marL="742950" rtl="0" algn="l">
              <a:lnSpc>
                <a:spcPct val="100000"/>
              </a:lnSpc>
              <a:spcBef>
                <a:spcPts val="600"/>
              </a:spcBef>
              <a:spcAft>
                <a:spcPts val="0"/>
              </a:spcAft>
              <a:buSzPts val="2400"/>
              <a:buChar char="–"/>
            </a:pPr>
            <a:r>
              <a:rPr lang="en-US"/>
              <a:t>Written at the top of the program</a:t>
            </a:r>
            <a:endParaRPr/>
          </a:p>
          <a:p>
            <a:pPr indent="-284400" lvl="1" marL="742950" rtl="0" algn="l">
              <a:lnSpc>
                <a:spcPct val="100000"/>
              </a:lnSpc>
              <a:spcBef>
                <a:spcPts val="600"/>
              </a:spcBef>
              <a:spcAft>
                <a:spcPts val="0"/>
              </a:spcAft>
              <a:buSzPts val="2400"/>
              <a:buChar char="–"/>
            </a:pPr>
            <a:r>
              <a:rPr lang="en-US"/>
              <a:t>Format: </a:t>
            </a:r>
            <a:r>
              <a:rPr lang="en-US">
                <a:latin typeface="Courier New"/>
                <a:ea typeface="Courier New"/>
                <a:cs typeface="Courier New"/>
                <a:sym typeface="Courier New"/>
              </a:rPr>
              <a:t>import </a:t>
            </a:r>
            <a:r>
              <a:rPr i="1" lang="en-US">
                <a:latin typeface="Courier New"/>
                <a:ea typeface="Courier New"/>
                <a:cs typeface="Courier New"/>
                <a:sym typeface="Courier New"/>
              </a:rPr>
              <a:t>module_name</a:t>
            </a:r>
            <a:endParaRPr i="1">
              <a:latin typeface="Courier New"/>
              <a:ea typeface="Courier New"/>
              <a:cs typeface="Courier New"/>
              <a:sym typeface="Courier New"/>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50"/>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Standard Library Functions and the </a:t>
            </a:r>
            <a:r>
              <a:rPr lang="en-US" sz="3200">
                <a:latin typeface="Courier New"/>
                <a:ea typeface="Courier New"/>
                <a:cs typeface="Courier New"/>
                <a:sym typeface="Courier New"/>
              </a:rPr>
              <a:t>import</a:t>
            </a:r>
            <a:r>
              <a:rPr lang="en-US" sz="3200"/>
              <a:t> Statement </a:t>
            </a:r>
            <a:r>
              <a:rPr b="0" lang="en-US" sz="2000"/>
              <a:t>(3 of 3)</a:t>
            </a:r>
            <a:endParaRPr sz="3200"/>
          </a:p>
        </p:txBody>
      </p:sp>
      <p:sp>
        <p:nvSpPr>
          <p:cNvPr id="521" name="Google Shape;521;p50"/>
          <p:cNvSpPr txBox="1"/>
          <p:nvPr>
            <p:ph idx="1" type="body"/>
          </p:nvPr>
        </p:nvSpPr>
        <p:spPr>
          <a:xfrm>
            <a:off x="457200" y="1556327"/>
            <a:ext cx="8229600" cy="504000"/>
          </a:xfrm>
          <a:prstGeom prst="rect">
            <a:avLst/>
          </a:prstGeom>
          <a:noFill/>
          <a:ln>
            <a:noFill/>
          </a:ln>
        </p:spPr>
        <p:txBody>
          <a:bodyPr anchorCtr="0" anchor="t" bIns="91425" lIns="91425" spcFirstLastPara="1" rIns="91425" wrap="square" tIns="91425">
            <a:noAutofit/>
          </a:bodyPr>
          <a:lstStyle/>
          <a:p>
            <a:pPr indent="0" lvl="0" marL="432" rtl="0" algn="l">
              <a:lnSpc>
                <a:spcPct val="100000"/>
              </a:lnSpc>
              <a:spcBef>
                <a:spcPts val="0"/>
              </a:spcBef>
              <a:spcAft>
                <a:spcPts val="0"/>
              </a:spcAft>
              <a:buSzPts val="2400"/>
              <a:buNone/>
            </a:pPr>
            <a:r>
              <a:rPr b="1" lang="en-US"/>
              <a:t>Figure 5-19 </a:t>
            </a:r>
            <a:r>
              <a:rPr lang="en-US"/>
              <a:t>A library function viewed as a black box</a:t>
            </a:r>
            <a:endParaRPr/>
          </a:p>
        </p:txBody>
      </p:sp>
      <p:pic>
        <p:nvPicPr>
          <p:cNvPr descr="An input is given to a library function, which yields an output." id="522" name="Google Shape;522;p50"/>
          <p:cNvPicPr preferRelativeResize="0"/>
          <p:nvPr>
            <p:ph idx="2" type="body"/>
          </p:nvPr>
        </p:nvPicPr>
        <p:blipFill rotWithShape="1">
          <a:blip r:embed="rId3">
            <a:alphaModFix/>
          </a:blip>
          <a:srcRect b="0" l="19945" r="17107" t="30341"/>
          <a:stretch/>
        </p:blipFill>
        <p:spPr>
          <a:xfrm>
            <a:off x="740067" y="2557670"/>
            <a:ext cx="7663865" cy="145814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51"/>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Generating Random Numbers </a:t>
            </a:r>
            <a:r>
              <a:rPr b="0" lang="en-US" sz="2000"/>
              <a:t>(1 of 5)</a:t>
            </a:r>
            <a:endParaRPr b="0" sz="2000"/>
          </a:p>
        </p:txBody>
      </p:sp>
      <p:sp>
        <p:nvSpPr>
          <p:cNvPr id="528" name="Google Shape;528;p51"/>
          <p:cNvSpPr txBox="1"/>
          <p:nvPr>
            <p:ph idx="1" type="body"/>
          </p:nvPr>
        </p:nvSpPr>
        <p:spPr>
          <a:xfrm>
            <a:off x="457200" y="1556327"/>
            <a:ext cx="8229600" cy="324096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Random number are useful in a lot of programming tasks</a:t>
            </a:r>
            <a:endParaRPr/>
          </a:p>
          <a:p>
            <a:pPr indent="-255600" lvl="0" marL="256032" marR="0" rtl="0" algn="l">
              <a:lnSpc>
                <a:spcPct val="100000"/>
              </a:lnSpc>
              <a:spcBef>
                <a:spcPts val="1500"/>
              </a:spcBef>
              <a:spcAft>
                <a:spcPts val="0"/>
              </a:spcAft>
              <a:buClr>
                <a:srgbClr val="007FA3"/>
              </a:buClr>
              <a:buSzPts val="2400"/>
              <a:buChar char="•"/>
            </a:pPr>
            <a:r>
              <a:rPr b="1" lang="en-US">
                <a:latin typeface="Courier New"/>
                <a:ea typeface="Courier New"/>
                <a:cs typeface="Courier New"/>
                <a:sym typeface="Courier New"/>
              </a:rPr>
              <a:t>random</a:t>
            </a:r>
            <a:r>
              <a:rPr b="1" lang="en-US"/>
              <a:t> module: includes library functions for working with random numbers</a:t>
            </a:r>
            <a:endParaRPr/>
          </a:p>
          <a:p>
            <a:pPr indent="-255600" lvl="0" marL="256032" marR="0" rtl="0" algn="l">
              <a:lnSpc>
                <a:spcPct val="100000"/>
              </a:lnSpc>
              <a:spcBef>
                <a:spcPts val="1500"/>
              </a:spcBef>
              <a:spcAft>
                <a:spcPts val="0"/>
              </a:spcAft>
              <a:buClr>
                <a:srgbClr val="007FA3"/>
              </a:buClr>
              <a:buSzPts val="2400"/>
              <a:buChar char="•"/>
            </a:pPr>
            <a:r>
              <a:rPr b="1" lang="en-US"/>
              <a:t>Dot notation: notation for calling a function belonging to a module</a:t>
            </a:r>
            <a:endParaRPr/>
          </a:p>
          <a:p>
            <a:pPr indent="-284400" lvl="1" marL="742950" rtl="0" algn="l">
              <a:lnSpc>
                <a:spcPct val="100000"/>
              </a:lnSpc>
              <a:spcBef>
                <a:spcPts val="600"/>
              </a:spcBef>
              <a:spcAft>
                <a:spcPts val="0"/>
              </a:spcAft>
              <a:buSzPts val="2400"/>
              <a:buChar char="–"/>
            </a:pPr>
            <a:r>
              <a:rPr lang="en-US"/>
              <a:t>Format: </a:t>
            </a:r>
            <a:r>
              <a:rPr lang="en-US">
                <a:latin typeface="Courier New"/>
                <a:ea typeface="Courier New"/>
                <a:cs typeface="Courier New"/>
                <a:sym typeface="Courier New"/>
              </a:rPr>
              <a:t>module_name.function_name()</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5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Generating Random Numbers </a:t>
            </a:r>
            <a:r>
              <a:rPr b="0" lang="en-US" sz="2000"/>
              <a:t>(2 of 5)</a:t>
            </a:r>
            <a:endParaRPr/>
          </a:p>
        </p:txBody>
      </p:sp>
      <p:sp>
        <p:nvSpPr>
          <p:cNvPr id="534" name="Google Shape;534;p52"/>
          <p:cNvSpPr txBox="1"/>
          <p:nvPr>
            <p:ph idx="1" type="body"/>
          </p:nvPr>
        </p:nvSpPr>
        <p:spPr>
          <a:xfrm>
            <a:off x="457200" y="1556327"/>
            <a:ext cx="8229600" cy="3333725"/>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latin typeface="Courier New"/>
                <a:ea typeface="Courier New"/>
                <a:cs typeface="Courier New"/>
                <a:sym typeface="Courier New"/>
              </a:rPr>
              <a:t>randint</a:t>
            </a:r>
            <a:r>
              <a:rPr b="1" lang="en-US"/>
              <a:t> function: generates a random number in the range provided by the arguments</a:t>
            </a:r>
            <a:endParaRPr b="1">
              <a:latin typeface="Courier New"/>
              <a:ea typeface="Courier New"/>
              <a:cs typeface="Courier New"/>
              <a:sym typeface="Courier New"/>
            </a:endParaRPr>
          </a:p>
          <a:p>
            <a:pPr indent="-284400" lvl="1" marL="742950" rtl="0" algn="l">
              <a:lnSpc>
                <a:spcPct val="100000"/>
              </a:lnSpc>
              <a:spcBef>
                <a:spcPts val="600"/>
              </a:spcBef>
              <a:spcAft>
                <a:spcPts val="0"/>
              </a:spcAft>
              <a:buSzPts val="2400"/>
              <a:buChar char="–"/>
            </a:pPr>
            <a:r>
              <a:rPr lang="en-US"/>
              <a:t>Returns the random number to part of program that called the function</a:t>
            </a:r>
            <a:endParaRPr/>
          </a:p>
          <a:p>
            <a:pPr indent="-284400" lvl="1" marL="742950" rtl="0" algn="l">
              <a:lnSpc>
                <a:spcPct val="100000"/>
              </a:lnSpc>
              <a:spcBef>
                <a:spcPts val="600"/>
              </a:spcBef>
              <a:spcAft>
                <a:spcPts val="0"/>
              </a:spcAft>
              <a:buSzPts val="2400"/>
              <a:buChar char="–"/>
            </a:pPr>
            <a:r>
              <a:rPr lang="en-US"/>
              <a:t>Returned integer can be used anywhere that an integer would be used</a:t>
            </a:r>
            <a:endParaRPr/>
          </a:p>
          <a:p>
            <a:pPr indent="-284400" lvl="1" marL="742950" rtl="0" algn="l">
              <a:lnSpc>
                <a:spcPct val="100000"/>
              </a:lnSpc>
              <a:spcBef>
                <a:spcPts val="600"/>
              </a:spcBef>
              <a:spcAft>
                <a:spcPts val="0"/>
              </a:spcAft>
              <a:buSzPts val="2400"/>
              <a:buChar char="–"/>
            </a:pPr>
            <a:r>
              <a:rPr lang="en-US"/>
              <a:t>You can experiment with the function in interactive mode</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5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Generating Random Numbers </a:t>
            </a:r>
            <a:r>
              <a:rPr b="0" lang="en-US" sz="2000"/>
              <a:t>(3 of 5)</a:t>
            </a:r>
            <a:endParaRPr/>
          </a:p>
        </p:txBody>
      </p:sp>
      <p:sp>
        <p:nvSpPr>
          <p:cNvPr id="540" name="Google Shape;540;p53"/>
          <p:cNvSpPr txBox="1"/>
          <p:nvPr>
            <p:ph idx="1" type="body"/>
          </p:nvPr>
        </p:nvSpPr>
        <p:spPr>
          <a:xfrm>
            <a:off x="457200" y="1556327"/>
            <a:ext cx="8229600" cy="540000"/>
          </a:xfrm>
          <a:prstGeom prst="rect">
            <a:avLst/>
          </a:prstGeom>
          <a:noFill/>
          <a:ln>
            <a:noFill/>
          </a:ln>
        </p:spPr>
        <p:txBody>
          <a:bodyPr anchorCtr="0" anchor="t" bIns="91425" lIns="91425" spcFirstLastPara="1" rIns="91425" wrap="square" tIns="91425">
            <a:noAutofit/>
          </a:bodyPr>
          <a:lstStyle/>
          <a:p>
            <a:pPr indent="0" lvl="0" marL="432" rtl="0" algn="l">
              <a:lnSpc>
                <a:spcPct val="100000"/>
              </a:lnSpc>
              <a:spcBef>
                <a:spcPts val="0"/>
              </a:spcBef>
              <a:spcAft>
                <a:spcPts val="0"/>
              </a:spcAft>
              <a:buSzPts val="2400"/>
              <a:buNone/>
            </a:pPr>
            <a:r>
              <a:rPr b="1" lang="en-US"/>
              <a:t>Figure 5-20 </a:t>
            </a:r>
            <a:r>
              <a:rPr lang="en-US"/>
              <a:t>A statement that calls the </a:t>
            </a:r>
            <a:r>
              <a:rPr lang="en-US">
                <a:latin typeface="Courier New"/>
                <a:ea typeface="Courier New"/>
                <a:cs typeface="Courier New"/>
                <a:sym typeface="Courier New"/>
              </a:rPr>
              <a:t>random</a:t>
            </a:r>
            <a:r>
              <a:rPr lang="en-US"/>
              <a:t> function</a:t>
            </a:r>
            <a:endParaRPr/>
          </a:p>
        </p:txBody>
      </p:sp>
      <p:pic>
        <p:nvPicPr>
          <p:cNvPr descr="Number = random period r and i n t left parenthesis 1 comma 100 right parenthesis. 1 and 100 are labeled, arguments. random period r and i n t left parenthesis 1 comma 100 right parenthesis is labeled, function call." id="541" name="Google Shape;541;p53"/>
          <p:cNvPicPr preferRelativeResize="0"/>
          <p:nvPr>
            <p:ph idx="2" type="body"/>
          </p:nvPr>
        </p:nvPicPr>
        <p:blipFill rotWithShape="1">
          <a:blip r:embed="rId3">
            <a:alphaModFix/>
          </a:blip>
          <a:srcRect b="0" l="0" r="0" t="26018"/>
          <a:stretch/>
        </p:blipFill>
        <p:spPr>
          <a:xfrm>
            <a:off x="1038710" y="2564065"/>
            <a:ext cx="7265364" cy="1736897"/>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5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Generating Random Numbers </a:t>
            </a:r>
            <a:r>
              <a:rPr b="0" lang="en-US" sz="2000"/>
              <a:t>(4 of 5)</a:t>
            </a:r>
            <a:endParaRPr/>
          </a:p>
        </p:txBody>
      </p:sp>
      <p:sp>
        <p:nvSpPr>
          <p:cNvPr id="547" name="Google Shape;547;p54"/>
          <p:cNvSpPr txBox="1"/>
          <p:nvPr>
            <p:ph idx="1" type="body"/>
          </p:nvPr>
        </p:nvSpPr>
        <p:spPr>
          <a:xfrm>
            <a:off x="457200" y="1552575"/>
            <a:ext cx="8218488" cy="504000"/>
          </a:xfrm>
          <a:prstGeom prst="rect">
            <a:avLst/>
          </a:prstGeom>
          <a:noFill/>
          <a:ln>
            <a:noFill/>
          </a:ln>
        </p:spPr>
        <p:txBody>
          <a:bodyPr anchorCtr="0" anchor="t" bIns="91425" lIns="91425" spcFirstLastPara="1" rIns="91425" wrap="square" tIns="91425">
            <a:noAutofit/>
          </a:bodyPr>
          <a:lstStyle/>
          <a:p>
            <a:pPr indent="0" lvl="0" marL="432" rtl="0" algn="l">
              <a:lnSpc>
                <a:spcPct val="100000"/>
              </a:lnSpc>
              <a:spcBef>
                <a:spcPts val="0"/>
              </a:spcBef>
              <a:spcAft>
                <a:spcPts val="0"/>
              </a:spcAft>
              <a:buSzPts val="2400"/>
              <a:buNone/>
            </a:pPr>
            <a:r>
              <a:rPr b="1" lang="en-US"/>
              <a:t>Figure 5-21 </a:t>
            </a:r>
            <a:r>
              <a:rPr lang="en-US"/>
              <a:t>The </a:t>
            </a:r>
            <a:r>
              <a:rPr lang="en-US">
                <a:latin typeface="Courier New"/>
                <a:ea typeface="Courier New"/>
                <a:cs typeface="Courier New"/>
                <a:sym typeface="Courier New"/>
              </a:rPr>
              <a:t>random</a:t>
            </a:r>
            <a:r>
              <a:rPr lang="en-US"/>
              <a:t> function returns a value</a:t>
            </a:r>
            <a:endParaRPr/>
          </a:p>
        </p:txBody>
      </p:sp>
      <p:pic>
        <p:nvPicPr>
          <p:cNvPr descr="Number = random period r and i n t left parenthesis 1 comma 100 right parenthesis. An arrow labeled, some number, points from i n t to number. A text reads, a random number in the range of 1 through 100 will be assigned to the number variable." id="548" name="Google Shape;548;p54"/>
          <p:cNvPicPr preferRelativeResize="0"/>
          <p:nvPr>
            <p:ph idx="2" type="body"/>
          </p:nvPr>
        </p:nvPicPr>
        <p:blipFill rotWithShape="1">
          <a:blip r:embed="rId3">
            <a:alphaModFix/>
          </a:blip>
          <a:srcRect b="-1" l="29421" r="30476" t="26586"/>
          <a:stretch/>
        </p:blipFill>
        <p:spPr>
          <a:xfrm>
            <a:off x="2391744" y="2216734"/>
            <a:ext cx="4294251" cy="1719390"/>
          </a:xfrm>
          <a:prstGeom prst="rect">
            <a:avLst/>
          </a:prstGeom>
          <a:noFill/>
          <a:ln>
            <a:noFill/>
          </a:ln>
        </p:spPr>
      </p:pic>
      <p:sp>
        <p:nvSpPr>
          <p:cNvPr id="549" name="Google Shape;549;p54"/>
          <p:cNvSpPr txBox="1"/>
          <p:nvPr>
            <p:ph idx="3" type="body"/>
          </p:nvPr>
        </p:nvSpPr>
        <p:spPr>
          <a:xfrm>
            <a:off x="468312" y="4108173"/>
            <a:ext cx="5868000" cy="432000"/>
          </a:xfrm>
          <a:prstGeom prst="rect">
            <a:avLst/>
          </a:prstGeom>
          <a:noFill/>
          <a:ln>
            <a:noFill/>
          </a:ln>
        </p:spPr>
        <p:txBody>
          <a:bodyPr anchorCtr="0" anchor="t" bIns="91425" lIns="91425" spcFirstLastPara="1" rIns="91425" wrap="square" tIns="0">
            <a:noAutofit/>
          </a:bodyPr>
          <a:lstStyle/>
          <a:p>
            <a:pPr indent="0" lvl="0" marL="432" rtl="0" algn="l">
              <a:lnSpc>
                <a:spcPct val="100000"/>
              </a:lnSpc>
              <a:spcBef>
                <a:spcPts val="0"/>
              </a:spcBef>
              <a:spcAft>
                <a:spcPts val="0"/>
              </a:spcAft>
              <a:buSzPts val="2400"/>
              <a:buNone/>
            </a:pPr>
            <a:r>
              <a:rPr b="1" lang="en-US"/>
              <a:t>Figure 5-22 </a:t>
            </a:r>
            <a:r>
              <a:rPr lang="en-US"/>
              <a:t>Displaying a random number</a:t>
            </a:r>
            <a:endParaRPr/>
          </a:p>
        </p:txBody>
      </p:sp>
      <p:pic>
        <p:nvPicPr>
          <p:cNvPr descr="Print left parenthesis random period r and i n t left parenthesis 1 comma 10 right parenthesis right parenthesis. A text reads, an arrow labeled, some number points from and to print. A random number in the range of 1 through 10 will be displayed." id="550" name="Google Shape;550;p54"/>
          <p:cNvPicPr preferRelativeResize="0"/>
          <p:nvPr>
            <p:ph idx="4" type="body"/>
          </p:nvPr>
        </p:nvPicPr>
        <p:blipFill rotWithShape="1">
          <a:blip r:embed="rId4">
            <a:alphaModFix/>
          </a:blip>
          <a:srcRect b="-1482" l="32753" r="32153" t="22312"/>
          <a:stretch/>
        </p:blipFill>
        <p:spPr>
          <a:xfrm>
            <a:off x="2620834" y="4699064"/>
            <a:ext cx="3412000" cy="1559159"/>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55"/>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Generating Random Numbers </a:t>
            </a:r>
            <a:r>
              <a:rPr b="0" lang="en-US" sz="2000"/>
              <a:t>(5 of 5)</a:t>
            </a:r>
            <a:endParaRPr/>
          </a:p>
        </p:txBody>
      </p:sp>
      <p:sp>
        <p:nvSpPr>
          <p:cNvPr id="556" name="Google Shape;556;p55"/>
          <p:cNvSpPr txBox="1"/>
          <p:nvPr>
            <p:ph idx="1" type="body"/>
          </p:nvPr>
        </p:nvSpPr>
        <p:spPr>
          <a:xfrm>
            <a:off x="457200" y="1556327"/>
            <a:ext cx="8229600" cy="4062595"/>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latin typeface="Courier New"/>
                <a:ea typeface="Courier New"/>
                <a:cs typeface="Courier New"/>
                <a:sym typeface="Courier New"/>
              </a:rPr>
              <a:t>randrange</a:t>
            </a:r>
            <a:r>
              <a:rPr b="1" lang="en-US"/>
              <a:t> function: similar to </a:t>
            </a:r>
            <a:r>
              <a:rPr b="1" lang="en-US">
                <a:latin typeface="Courier New"/>
                <a:ea typeface="Courier New"/>
                <a:cs typeface="Courier New"/>
                <a:sym typeface="Courier New"/>
              </a:rPr>
              <a:t>range</a:t>
            </a:r>
            <a:r>
              <a:rPr b="1" lang="en-US"/>
              <a:t> function, but returns randomly selected integer from the resulting sequence </a:t>
            </a:r>
            <a:endParaRPr/>
          </a:p>
          <a:p>
            <a:pPr indent="-284400" lvl="1" marL="742950" rtl="0" algn="l">
              <a:lnSpc>
                <a:spcPct val="100000"/>
              </a:lnSpc>
              <a:spcBef>
                <a:spcPts val="600"/>
              </a:spcBef>
              <a:spcAft>
                <a:spcPts val="0"/>
              </a:spcAft>
              <a:buSzPts val="2400"/>
              <a:buChar char="–"/>
            </a:pPr>
            <a:r>
              <a:rPr lang="en-US"/>
              <a:t>Same arguments as for the </a:t>
            </a:r>
            <a:r>
              <a:rPr lang="en-US">
                <a:latin typeface="Courier New"/>
                <a:ea typeface="Courier New"/>
                <a:cs typeface="Courier New"/>
                <a:sym typeface="Courier New"/>
              </a:rPr>
              <a:t>range</a:t>
            </a:r>
            <a:r>
              <a:rPr lang="en-US"/>
              <a:t> function</a:t>
            </a:r>
            <a:endParaRPr/>
          </a:p>
          <a:p>
            <a:pPr indent="-255600" lvl="0" marL="256032" marR="0" rtl="0" algn="l">
              <a:lnSpc>
                <a:spcPct val="100000"/>
              </a:lnSpc>
              <a:spcBef>
                <a:spcPts val="1500"/>
              </a:spcBef>
              <a:spcAft>
                <a:spcPts val="0"/>
              </a:spcAft>
              <a:buClr>
                <a:srgbClr val="007FA3"/>
              </a:buClr>
              <a:buSzPts val="2400"/>
              <a:buChar char="•"/>
            </a:pPr>
            <a:r>
              <a:rPr b="1" lang="en-US">
                <a:latin typeface="Courier New"/>
                <a:ea typeface="Courier New"/>
                <a:cs typeface="Courier New"/>
                <a:sym typeface="Courier New"/>
              </a:rPr>
              <a:t>random</a:t>
            </a:r>
            <a:r>
              <a:rPr b="1" lang="en-US"/>
              <a:t> function: returns a random float in the range of 0.0 and 1.0</a:t>
            </a:r>
            <a:endParaRPr/>
          </a:p>
          <a:p>
            <a:pPr indent="-284400" lvl="1" marL="742950" rtl="0" algn="l">
              <a:lnSpc>
                <a:spcPct val="100000"/>
              </a:lnSpc>
              <a:spcBef>
                <a:spcPts val="600"/>
              </a:spcBef>
              <a:spcAft>
                <a:spcPts val="0"/>
              </a:spcAft>
              <a:buSzPts val="2400"/>
              <a:buChar char="–"/>
            </a:pPr>
            <a:r>
              <a:rPr lang="en-US"/>
              <a:t>Does not receive arguments</a:t>
            </a:r>
            <a:endParaRPr/>
          </a:p>
          <a:p>
            <a:pPr indent="-255600" lvl="0" marL="256032" marR="0" rtl="0" algn="l">
              <a:lnSpc>
                <a:spcPct val="100000"/>
              </a:lnSpc>
              <a:spcBef>
                <a:spcPts val="1500"/>
              </a:spcBef>
              <a:spcAft>
                <a:spcPts val="0"/>
              </a:spcAft>
              <a:buClr>
                <a:srgbClr val="007FA3"/>
              </a:buClr>
              <a:buSzPts val="2400"/>
              <a:buChar char="•"/>
            </a:pPr>
            <a:r>
              <a:rPr b="1" lang="en-US">
                <a:latin typeface="Courier New"/>
                <a:ea typeface="Courier New"/>
                <a:cs typeface="Courier New"/>
                <a:sym typeface="Courier New"/>
              </a:rPr>
              <a:t>uniform</a:t>
            </a:r>
            <a:r>
              <a:rPr b="1" lang="en-US"/>
              <a:t> function: returns a random float but allows user to specify range</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56"/>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Random Number Seeds</a:t>
            </a:r>
            <a:endParaRPr/>
          </a:p>
        </p:txBody>
      </p:sp>
      <p:sp>
        <p:nvSpPr>
          <p:cNvPr id="562" name="Google Shape;562;p56"/>
          <p:cNvSpPr txBox="1"/>
          <p:nvPr>
            <p:ph idx="1" type="body"/>
          </p:nvPr>
        </p:nvSpPr>
        <p:spPr>
          <a:xfrm>
            <a:off x="457200" y="1556327"/>
            <a:ext cx="8229600" cy="3930073"/>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Random number created by functions in random module are actually pseudo-random numbers</a:t>
            </a:r>
            <a:endParaRPr/>
          </a:p>
          <a:p>
            <a:pPr indent="-255600" lvl="0" marL="256032" marR="0" rtl="0" algn="l">
              <a:lnSpc>
                <a:spcPct val="100000"/>
              </a:lnSpc>
              <a:spcBef>
                <a:spcPts val="1500"/>
              </a:spcBef>
              <a:spcAft>
                <a:spcPts val="0"/>
              </a:spcAft>
              <a:buClr>
                <a:srgbClr val="007FA3"/>
              </a:buClr>
              <a:buSzPts val="2400"/>
              <a:buChar char="•"/>
            </a:pPr>
            <a:r>
              <a:rPr b="1" lang="en-US"/>
              <a:t>Seed value: initializes the formula that generates random numbers</a:t>
            </a:r>
            <a:endParaRPr/>
          </a:p>
          <a:p>
            <a:pPr indent="-284400" lvl="1" marL="742950" rtl="0" algn="l">
              <a:lnSpc>
                <a:spcPct val="100000"/>
              </a:lnSpc>
              <a:spcBef>
                <a:spcPts val="600"/>
              </a:spcBef>
              <a:spcAft>
                <a:spcPts val="0"/>
              </a:spcAft>
              <a:buSzPts val="2400"/>
              <a:buChar char="–"/>
            </a:pPr>
            <a:r>
              <a:rPr lang="en-US"/>
              <a:t>Need to use different seeds in order to get different series of random numbers</a:t>
            </a:r>
            <a:endParaRPr/>
          </a:p>
          <a:p>
            <a:pPr indent="-230399" lvl="2" marL="1143000" rtl="0" algn="l">
              <a:lnSpc>
                <a:spcPct val="100000"/>
              </a:lnSpc>
              <a:spcBef>
                <a:spcPts val="600"/>
              </a:spcBef>
              <a:spcAft>
                <a:spcPts val="0"/>
              </a:spcAft>
              <a:buSzPts val="2400"/>
              <a:buChar char="▪"/>
            </a:pPr>
            <a:r>
              <a:rPr lang="en-US"/>
              <a:t>By default uses system time for seed</a:t>
            </a:r>
            <a:endParaRPr/>
          </a:p>
          <a:p>
            <a:pPr indent="-230399" lvl="2" marL="1143000" rtl="0" algn="l">
              <a:lnSpc>
                <a:spcPct val="100000"/>
              </a:lnSpc>
              <a:spcBef>
                <a:spcPts val="600"/>
              </a:spcBef>
              <a:spcAft>
                <a:spcPts val="0"/>
              </a:spcAft>
              <a:buSzPts val="2400"/>
              <a:buChar char="▪"/>
            </a:pPr>
            <a:r>
              <a:rPr lang="en-US"/>
              <a:t>Can use </a:t>
            </a:r>
            <a:r>
              <a:rPr lang="en-US">
                <a:latin typeface="Courier New"/>
                <a:ea typeface="Courier New"/>
                <a:cs typeface="Courier New"/>
                <a:sym typeface="Courier New"/>
              </a:rPr>
              <a:t>random.seed()</a:t>
            </a:r>
            <a:r>
              <a:rPr lang="en-US"/>
              <a:t> function to specify desired seed value</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5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Writing Your Own Value-Returning Functions </a:t>
            </a:r>
            <a:r>
              <a:rPr b="0" lang="en-US" sz="2000"/>
              <a:t>(1 of 2)</a:t>
            </a:r>
            <a:endParaRPr b="0" sz="2000"/>
          </a:p>
        </p:txBody>
      </p:sp>
      <p:sp>
        <p:nvSpPr>
          <p:cNvPr id="568" name="Google Shape;568;p57"/>
          <p:cNvSpPr txBox="1"/>
          <p:nvPr>
            <p:ph idx="1" type="body"/>
          </p:nvPr>
        </p:nvSpPr>
        <p:spPr>
          <a:xfrm>
            <a:off x="457200" y="1556327"/>
            <a:ext cx="8229600" cy="3691534"/>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To write a value-returning function, you write a simple function and add one or more </a:t>
            </a:r>
            <a:r>
              <a:rPr b="1" lang="en-US">
                <a:latin typeface="Courier New"/>
                <a:ea typeface="Courier New"/>
                <a:cs typeface="Courier New"/>
                <a:sym typeface="Courier New"/>
              </a:rPr>
              <a:t>return</a:t>
            </a:r>
            <a:r>
              <a:rPr b="1" lang="en-US"/>
              <a:t> statements</a:t>
            </a:r>
            <a:endParaRPr/>
          </a:p>
          <a:p>
            <a:pPr indent="-284400" lvl="1" marL="742950" rtl="0" algn="l">
              <a:lnSpc>
                <a:spcPct val="100000"/>
              </a:lnSpc>
              <a:spcBef>
                <a:spcPts val="600"/>
              </a:spcBef>
              <a:spcAft>
                <a:spcPts val="0"/>
              </a:spcAft>
              <a:buSzPts val="2400"/>
              <a:buChar char="–"/>
            </a:pPr>
            <a:r>
              <a:rPr lang="en-US"/>
              <a:t>Format: </a:t>
            </a:r>
            <a:r>
              <a:rPr lang="en-US">
                <a:latin typeface="Courier New"/>
                <a:ea typeface="Courier New"/>
                <a:cs typeface="Courier New"/>
                <a:sym typeface="Courier New"/>
              </a:rPr>
              <a:t>return </a:t>
            </a:r>
            <a:r>
              <a:rPr i="1" lang="en-US">
                <a:latin typeface="Courier New"/>
                <a:ea typeface="Courier New"/>
                <a:cs typeface="Courier New"/>
                <a:sym typeface="Courier New"/>
              </a:rPr>
              <a:t>expression</a:t>
            </a:r>
            <a:endParaRPr/>
          </a:p>
          <a:p>
            <a:pPr indent="-230399" lvl="2" marL="1143000" rtl="0" algn="l">
              <a:lnSpc>
                <a:spcPct val="100000"/>
              </a:lnSpc>
              <a:spcBef>
                <a:spcPts val="600"/>
              </a:spcBef>
              <a:spcAft>
                <a:spcPts val="0"/>
              </a:spcAft>
              <a:buSzPts val="2400"/>
              <a:buChar char="▪"/>
            </a:pPr>
            <a:r>
              <a:rPr lang="en-US"/>
              <a:t>The value for </a:t>
            </a:r>
            <a:r>
              <a:rPr i="1" lang="en-US">
                <a:latin typeface="Courier New"/>
                <a:ea typeface="Courier New"/>
                <a:cs typeface="Courier New"/>
                <a:sym typeface="Courier New"/>
              </a:rPr>
              <a:t>expression</a:t>
            </a:r>
            <a:r>
              <a:rPr lang="en-US"/>
              <a:t> will be returned to the part of the program that called the function</a:t>
            </a:r>
            <a:endParaRPr/>
          </a:p>
          <a:p>
            <a:pPr indent="-284400" lvl="1" marL="742950" rtl="0" algn="l">
              <a:lnSpc>
                <a:spcPct val="100000"/>
              </a:lnSpc>
              <a:spcBef>
                <a:spcPts val="600"/>
              </a:spcBef>
              <a:spcAft>
                <a:spcPts val="0"/>
              </a:spcAft>
              <a:buSzPts val="2400"/>
              <a:buChar char="–"/>
            </a:pPr>
            <a:r>
              <a:rPr lang="en-US"/>
              <a:t>The expression in the </a:t>
            </a:r>
            <a:r>
              <a:rPr lang="en-US">
                <a:latin typeface="Courier New"/>
                <a:ea typeface="Courier New"/>
                <a:cs typeface="Courier New"/>
                <a:sym typeface="Courier New"/>
              </a:rPr>
              <a:t>return</a:t>
            </a:r>
            <a:r>
              <a:rPr lang="en-US"/>
              <a:t> statement can be a complex expression, such as a sum of two variables or the result of another value- returning function</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5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Writing Your Own Value-Returning Functions </a:t>
            </a:r>
            <a:r>
              <a:rPr b="0" lang="en-US" sz="2000"/>
              <a:t>(2 of 2)</a:t>
            </a:r>
            <a:endParaRPr sz="3200"/>
          </a:p>
        </p:txBody>
      </p:sp>
      <p:sp>
        <p:nvSpPr>
          <p:cNvPr id="575" name="Google Shape;575;p58"/>
          <p:cNvSpPr txBox="1"/>
          <p:nvPr>
            <p:ph idx="1" type="body"/>
          </p:nvPr>
        </p:nvSpPr>
        <p:spPr>
          <a:xfrm>
            <a:off x="457200" y="1556327"/>
            <a:ext cx="8229600" cy="540000"/>
          </a:xfrm>
          <a:prstGeom prst="rect">
            <a:avLst/>
          </a:prstGeom>
          <a:noFill/>
          <a:ln>
            <a:noFill/>
          </a:ln>
        </p:spPr>
        <p:txBody>
          <a:bodyPr anchorCtr="0" anchor="t" bIns="91425" lIns="91425" spcFirstLastPara="1" rIns="91425" wrap="square" tIns="91425">
            <a:noAutofit/>
          </a:bodyPr>
          <a:lstStyle/>
          <a:p>
            <a:pPr indent="0" lvl="0" marL="432" rtl="0" algn="l">
              <a:lnSpc>
                <a:spcPct val="100000"/>
              </a:lnSpc>
              <a:spcBef>
                <a:spcPts val="0"/>
              </a:spcBef>
              <a:spcAft>
                <a:spcPts val="0"/>
              </a:spcAft>
              <a:buSzPts val="2400"/>
              <a:buNone/>
            </a:pPr>
            <a:r>
              <a:rPr b="1" lang="en-US"/>
              <a:t>Figure 5-23 </a:t>
            </a:r>
            <a:r>
              <a:rPr lang="en-US"/>
              <a:t>Parts of the function</a:t>
            </a:r>
            <a:endParaRPr/>
          </a:p>
        </p:txBody>
      </p:sp>
      <p:pic>
        <p:nvPicPr>
          <p:cNvPr descr="A computer code has 3 lines. For long description in Notes pane, press F6." id="576" name="Google Shape;576;p58"/>
          <p:cNvPicPr preferRelativeResize="0"/>
          <p:nvPr>
            <p:ph idx="2" type="body"/>
          </p:nvPr>
        </p:nvPicPr>
        <p:blipFill rotWithShape="1">
          <a:blip r:embed="rId3">
            <a:alphaModFix/>
          </a:blip>
          <a:srcRect b="0" l="18573" r="15858" t="16417"/>
          <a:stretch/>
        </p:blipFill>
        <p:spPr>
          <a:xfrm>
            <a:off x="1026154" y="2536599"/>
            <a:ext cx="7091693" cy="2474138"/>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59"/>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How to Use Value-Returning Functions</a:t>
            </a:r>
            <a:endParaRPr sz="3200"/>
          </a:p>
        </p:txBody>
      </p:sp>
      <p:sp>
        <p:nvSpPr>
          <p:cNvPr id="582" name="Google Shape;582;p59"/>
          <p:cNvSpPr txBox="1"/>
          <p:nvPr>
            <p:ph idx="1" type="body"/>
          </p:nvPr>
        </p:nvSpPr>
        <p:spPr>
          <a:xfrm>
            <a:off x="457200" y="1556327"/>
            <a:ext cx="8229600" cy="4367395"/>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Value-returning function can be useful in specific situations</a:t>
            </a:r>
            <a:endParaRPr/>
          </a:p>
          <a:p>
            <a:pPr indent="-284400" lvl="1" marL="742950" rtl="0" algn="l">
              <a:lnSpc>
                <a:spcPct val="100000"/>
              </a:lnSpc>
              <a:spcBef>
                <a:spcPts val="600"/>
              </a:spcBef>
              <a:spcAft>
                <a:spcPts val="0"/>
              </a:spcAft>
              <a:buSzPts val="2400"/>
              <a:buChar char="–"/>
            </a:pPr>
            <a:r>
              <a:rPr lang="en-US"/>
              <a:t>Example: have function prompt user for input and return the user’s input</a:t>
            </a:r>
            <a:endParaRPr/>
          </a:p>
          <a:p>
            <a:pPr indent="-284400" lvl="1" marL="742950" rtl="0" algn="l">
              <a:lnSpc>
                <a:spcPct val="100000"/>
              </a:lnSpc>
              <a:spcBef>
                <a:spcPts val="600"/>
              </a:spcBef>
              <a:spcAft>
                <a:spcPts val="0"/>
              </a:spcAft>
              <a:buSzPts val="2400"/>
              <a:buChar char="–"/>
            </a:pPr>
            <a:r>
              <a:rPr lang="en-US"/>
              <a:t>Simplify mathematical expressions</a:t>
            </a:r>
            <a:endParaRPr/>
          </a:p>
          <a:p>
            <a:pPr indent="-284400" lvl="1" marL="742950" rtl="0" algn="l">
              <a:lnSpc>
                <a:spcPct val="100000"/>
              </a:lnSpc>
              <a:spcBef>
                <a:spcPts val="600"/>
              </a:spcBef>
              <a:spcAft>
                <a:spcPts val="0"/>
              </a:spcAft>
              <a:buSzPts val="2400"/>
              <a:buChar char="–"/>
            </a:pPr>
            <a:r>
              <a:rPr lang="en-US"/>
              <a:t>Complex calculations that need to be repeated throughout the program</a:t>
            </a:r>
            <a:endParaRPr/>
          </a:p>
          <a:p>
            <a:pPr indent="-255600" lvl="0" marL="256032" marR="0" rtl="0" algn="l">
              <a:lnSpc>
                <a:spcPct val="100000"/>
              </a:lnSpc>
              <a:spcBef>
                <a:spcPts val="1500"/>
              </a:spcBef>
              <a:spcAft>
                <a:spcPts val="0"/>
              </a:spcAft>
              <a:buClr>
                <a:srgbClr val="007FA3"/>
              </a:buClr>
              <a:buSzPts val="2400"/>
              <a:buChar char="•"/>
            </a:pPr>
            <a:r>
              <a:rPr b="1" lang="en-US"/>
              <a:t>Use the returned value </a:t>
            </a:r>
            <a:endParaRPr/>
          </a:p>
          <a:p>
            <a:pPr indent="-284400" lvl="1" marL="742950" rtl="0" algn="l">
              <a:lnSpc>
                <a:spcPct val="100000"/>
              </a:lnSpc>
              <a:spcBef>
                <a:spcPts val="600"/>
              </a:spcBef>
              <a:spcAft>
                <a:spcPts val="0"/>
              </a:spcAft>
              <a:buSzPts val="2400"/>
              <a:buChar char="–"/>
            </a:pPr>
            <a:r>
              <a:rPr lang="en-US"/>
              <a:t>Assign it to a variable or use as an argument in another function</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86" name="Shape 586"/>
        <p:cNvGrpSpPr/>
        <p:nvPr/>
      </p:nvGrpSpPr>
      <p:grpSpPr>
        <a:xfrm>
          <a:off x="0" y="0"/>
          <a:ext cx="0" cy="0"/>
          <a:chOff x="0" y="0"/>
          <a:chExt cx="0" cy="0"/>
        </a:xfrm>
      </p:grpSpPr>
      <p:sp>
        <p:nvSpPr>
          <p:cNvPr id="587" name="Google Shape;587;p60"/>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Using I</a:t>
            </a:r>
            <a:r>
              <a:rPr lang="en-US" sz="100"/>
              <a:t> </a:t>
            </a:r>
            <a:r>
              <a:rPr lang="en-US"/>
              <a:t>P</a:t>
            </a:r>
            <a:r>
              <a:rPr lang="en-US" sz="100"/>
              <a:t> </a:t>
            </a:r>
            <a:r>
              <a:rPr lang="en-US"/>
              <a:t>O Charts </a:t>
            </a:r>
            <a:r>
              <a:rPr b="0" lang="en-US" sz="2000"/>
              <a:t>(1 of 2)</a:t>
            </a:r>
            <a:endParaRPr b="0" sz="2000"/>
          </a:p>
        </p:txBody>
      </p:sp>
      <p:sp>
        <p:nvSpPr>
          <p:cNvPr id="588" name="Google Shape;588;p60"/>
          <p:cNvSpPr txBox="1"/>
          <p:nvPr>
            <p:ph idx="1" type="body"/>
          </p:nvPr>
        </p:nvSpPr>
        <p:spPr>
          <a:xfrm>
            <a:off x="457200" y="1556327"/>
            <a:ext cx="8229600" cy="3456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I</a:t>
            </a:r>
            <a:r>
              <a:rPr b="1" lang="en-US" sz="100"/>
              <a:t> </a:t>
            </a:r>
            <a:r>
              <a:rPr b="1" lang="en-US"/>
              <a:t>P</a:t>
            </a:r>
            <a:r>
              <a:rPr b="1" lang="en-US" sz="100"/>
              <a:t> </a:t>
            </a:r>
            <a:r>
              <a:rPr b="1" lang="en-US"/>
              <a:t>O chart: describes the input, processing, and output of a function</a:t>
            </a:r>
            <a:endParaRPr/>
          </a:p>
          <a:p>
            <a:pPr indent="-284400" lvl="1" marL="742950" rtl="0" algn="l">
              <a:lnSpc>
                <a:spcPct val="100000"/>
              </a:lnSpc>
              <a:spcBef>
                <a:spcPts val="600"/>
              </a:spcBef>
              <a:spcAft>
                <a:spcPts val="0"/>
              </a:spcAft>
              <a:buSzPts val="2400"/>
              <a:buChar char="–"/>
            </a:pPr>
            <a:r>
              <a:rPr lang="en-US"/>
              <a:t>Tool for designing and documenting functions</a:t>
            </a:r>
            <a:endParaRPr/>
          </a:p>
          <a:p>
            <a:pPr indent="-284400" lvl="1" marL="742950" rtl="0" algn="l">
              <a:lnSpc>
                <a:spcPct val="100000"/>
              </a:lnSpc>
              <a:spcBef>
                <a:spcPts val="600"/>
              </a:spcBef>
              <a:spcAft>
                <a:spcPts val="0"/>
              </a:spcAft>
              <a:buSzPts val="2400"/>
              <a:buChar char="–"/>
            </a:pPr>
            <a:r>
              <a:rPr lang="en-US"/>
              <a:t>Typically laid out in columns</a:t>
            </a:r>
            <a:endParaRPr/>
          </a:p>
          <a:p>
            <a:pPr indent="-284400" lvl="1" marL="742950" rtl="0" algn="l">
              <a:lnSpc>
                <a:spcPct val="100000"/>
              </a:lnSpc>
              <a:spcBef>
                <a:spcPts val="600"/>
              </a:spcBef>
              <a:spcAft>
                <a:spcPts val="0"/>
              </a:spcAft>
              <a:buSzPts val="2400"/>
              <a:buChar char="–"/>
            </a:pPr>
            <a:r>
              <a:rPr lang="en-US"/>
              <a:t>Usually provide brief descriptions of input, processing, and output, without going into details</a:t>
            </a:r>
            <a:endParaRPr/>
          </a:p>
          <a:p>
            <a:pPr indent="-230399" lvl="2" marL="1143000" rtl="0" algn="l">
              <a:lnSpc>
                <a:spcPct val="100000"/>
              </a:lnSpc>
              <a:spcBef>
                <a:spcPts val="600"/>
              </a:spcBef>
              <a:spcAft>
                <a:spcPts val="0"/>
              </a:spcAft>
              <a:buSzPts val="2400"/>
              <a:buChar char="▪"/>
            </a:pPr>
            <a:r>
              <a:rPr lang="en-US"/>
              <a:t>Often includes enough information to be used instead of a flowchart</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93" name="Shape 593"/>
        <p:cNvGrpSpPr/>
        <p:nvPr/>
      </p:nvGrpSpPr>
      <p:grpSpPr>
        <a:xfrm>
          <a:off x="0" y="0"/>
          <a:ext cx="0" cy="0"/>
          <a:chOff x="0" y="0"/>
          <a:chExt cx="0" cy="0"/>
        </a:xfrm>
      </p:grpSpPr>
      <p:sp>
        <p:nvSpPr>
          <p:cNvPr id="594" name="Google Shape;594;p61"/>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Using I</a:t>
            </a:r>
            <a:r>
              <a:rPr lang="en-US" sz="100"/>
              <a:t> </a:t>
            </a:r>
            <a:r>
              <a:rPr lang="en-US"/>
              <a:t>P</a:t>
            </a:r>
            <a:r>
              <a:rPr lang="en-US" sz="100"/>
              <a:t> </a:t>
            </a:r>
            <a:r>
              <a:rPr lang="en-US"/>
              <a:t>O Charts </a:t>
            </a:r>
            <a:r>
              <a:rPr b="0" lang="en-US" sz="2000"/>
              <a:t>(2 of 2)</a:t>
            </a:r>
            <a:endParaRPr/>
          </a:p>
        </p:txBody>
      </p:sp>
      <p:sp>
        <p:nvSpPr>
          <p:cNvPr id="595" name="Google Shape;595;p61"/>
          <p:cNvSpPr txBox="1"/>
          <p:nvPr>
            <p:ph idx="1" type="body"/>
          </p:nvPr>
        </p:nvSpPr>
        <p:spPr>
          <a:xfrm>
            <a:off x="457200" y="1556327"/>
            <a:ext cx="8229600" cy="864000"/>
          </a:xfrm>
          <a:prstGeom prst="rect">
            <a:avLst/>
          </a:prstGeom>
          <a:noFill/>
          <a:ln>
            <a:noFill/>
          </a:ln>
        </p:spPr>
        <p:txBody>
          <a:bodyPr anchorCtr="0" anchor="t" bIns="91425" lIns="91425" spcFirstLastPara="1" rIns="91425" wrap="square" tIns="91425">
            <a:noAutofit/>
          </a:bodyPr>
          <a:lstStyle/>
          <a:p>
            <a:pPr indent="0" lvl="0" marL="432" rtl="0" algn="l">
              <a:lnSpc>
                <a:spcPct val="100000"/>
              </a:lnSpc>
              <a:spcBef>
                <a:spcPts val="0"/>
              </a:spcBef>
              <a:spcAft>
                <a:spcPts val="0"/>
              </a:spcAft>
              <a:buSzPts val="2400"/>
              <a:buNone/>
            </a:pPr>
            <a:r>
              <a:rPr b="1" lang="en-US"/>
              <a:t>Figure 5-25 </a:t>
            </a:r>
            <a:r>
              <a:rPr lang="en-US"/>
              <a:t>I</a:t>
            </a:r>
            <a:r>
              <a:rPr lang="en-US" sz="100"/>
              <a:t> </a:t>
            </a:r>
            <a:r>
              <a:rPr lang="en-US"/>
              <a:t>P</a:t>
            </a:r>
            <a:r>
              <a:rPr lang="en-US" sz="100"/>
              <a:t> </a:t>
            </a:r>
            <a:r>
              <a:rPr lang="en-US"/>
              <a:t>O charts for the </a:t>
            </a:r>
            <a:r>
              <a:rPr lang="en-US">
                <a:latin typeface="Courier New"/>
                <a:ea typeface="Courier New"/>
                <a:cs typeface="Courier New"/>
                <a:sym typeface="Courier New"/>
              </a:rPr>
              <a:t>getRegularPrice</a:t>
            </a:r>
            <a:r>
              <a:rPr lang="en-US"/>
              <a:t> and </a:t>
            </a:r>
            <a:r>
              <a:rPr lang="en-US">
                <a:latin typeface="Courier New"/>
                <a:ea typeface="Courier New"/>
                <a:cs typeface="Courier New"/>
                <a:sym typeface="Courier New"/>
              </a:rPr>
              <a:t>discount</a:t>
            </a:r>
            <a:r>
              <a:rPr lang="en-US"/>
              <a:t> functions</a:t>
            </a:r>
            <a:endParaRPr/>
          </a:p>
        </p:txBody>
      </p:sp>
      <p:pic>
        <p:nvPicPr>
          <p:cNvPr descr="A table for two functions. For long description in Notes pane, press F6." id="596" name="Google Shape;596;p61"/>
          <p:cNvPicPr preferRelativeResize="0"/>
          <p:nvPr>
            <p:ph idx="2" type="body"/>
          </p:nvPr>
        </p:nvPicPr>
        <p:blipFill rotWithShape="1">
          <a:blip r:embed="rId3">
            <a:alphaModFix/>
          </a:blip>
          <a:srcRect b="0" l="15063" r="13798" t="7936"/>
          <a:stretch/>
        </p:blipFill>
        <p:spPr>
          <a:xfrm>
            <a:off x="2535634" y="2540653"/>
            <a:ext cx="4072733" cy="3799466"/>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6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Returning Strings</a:t>
            </a:r>
            <a:endParaRPr/>
          </a:p>
        </p:txBody>
      </p:sp>
      <p:sp>
        <p:nvSpPr>
          <p:cNvPr id="602" name="Google Shape;602;p62"/>
          <p:cNvSpPr txBox="1"/>
          <p:nvPr>
            <p:ph idx="1" type="body"/>
          </p:nvPr>
        </p:nvSpPr>
        <p:spPr>
          <a:xfrm>
            <a:off x="457200" y="1556327"/>
            <a:ext cx="8229600" cy="1097279"/>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You can write functions that return strings</a:t>
            </a:r>
            <a:endParaRPr/>
          </a:p>
          <a:p>
            <a:pPr indent="-255600" lvl="0" marL="256032" marR="0" rtl="0" algn="l">
              <a:lnSpc>
                <a:spcPct val="100000"/>
              </a:lnSpc>
              <a:spcBef>
                <a:spcPts val="1500"/>
              </a:spcBef>
              <a:spcAft>
                <a:spcPts val="0"/>
              </a:spcAft>
              <a:buClr>
                <a:srgbClr val="007FA3"/>
              </a:buClr>
              <a:buSzPts val="2400"/>
              <a:buChar char="•"/>
            </a:pPr>
            <a:r>
              <a:rPr b="1" lang="en-US"/>
              <a:t>For example:</a:t>
            </a:r>
            <a:endParaRPr/>
          </a:p>
        </p:txBody>
      </p:sp>
      <p:sp>
        <p:nvSpPr>
          <p:cNvPr id="603" name="Google Shape;603;p62"/>
          <p:cNvSpPr txBox="1"/>
          <p:nvPr>
            <p:ph idx="2" type="body"/>
          </p:nvPr>
        </p:nvSpPr>
        <p:spPr>
          <a:xfrm>
            <a:off x="725903" y="2725008"/>
            <a:ext cx="7894637" cy="2324070"/>
          </a:xfrm>
          <a:prstGeom prst="rect">
            <a:avLst/>
          </a:prstGeom>
          <a:noFill/>
          <a:ln>
            <a:noFill/>
          </a:ln>
        </p:spPr>
        <p:txBody>
          <a:bodyPr anchorCtr="0" anchor="t" bIns="91425" lIns="91425" spcFirstLastPara="1" rIns="91425" wrap="square" tIns="91425">
            <a:noAutofit/>
          </a:bodyPr>
          <a:lstStyle/>
          <a:p>
            <a:pPr indent="0" lvl="0" marL="432" rtl="0" algn="l">
              <a:lnSpc>
                <a:spcPct val="100000"/>
              </a:lnSpc>
              <a:spcBef>
                <a:spcPts val="0"/>
              </a:spcBef>
              <a:spcAft>
                <a:spcPts val="0"/>
              </a:spcAft>
              <a:buSzPts val="2400"/>
              <a:buNone/>
            </a:pPr>
            <a:r>
              <a:rPr lang="en-US">
                <a:latin typeface="Courier New"/>
                <a:ea typeface="Courier New"/>
                <a:cs typeface="Courier New"/>
                <a:sym typeface="Courier New"/>
              </a:rPr>
              <a:t>def get_name():</a:t>
            </a:r>
            <a:endParaRPr/>
          </a:p>
          <a:p>
            <a:pPr indent="0" lvl="0" marL="432" rtl="0" algn="l">
              <a:lnSpc>
                <a:spcPct val="100000"/>
              </a:lnSpc>
              <a:spcBef>
                <a:spcPts val="600"/>
              </a:spcBef>
              <a:spcAft>
                <a:spcPts val="0"/>
              </a:spcAft>
              <a:buSzPts val="2400"/>
              <a:buNone/>
            </a:pPr>
            <a:r>
              <a:rPr lang="en-US">
                <a:latin typeface="Courier New"/>
                <a:ea typeface="Courier New"/>
                <a:cs typeface="Courier New"/>
                <a:sym typeface="Courier New"/>
              </a:rPr>
              <a:t>    # Get the user's name. </a:t>
            </a:r>
            <a:endParaRPr/>
          </a:p>
          <a:p>
            <a:pPr indent="0" lvl="0" marL="432" rtl="0" algn="l">
              <a:lnSpc>
                <a:spcPct val="100000"/>
              </a:lnSpc>
              <a:spcBef>
                <a:spcPts val="600"/>
              </a:spcBef>
              <a:spcAft>
                <a:spcPts val="0"/>
              </a:spcAft>
              <a:buSzPts val="2400"/>
              <a:buNone/>
            </a:pPr>
            <a:r>
              <a:rPr lang="en-US">
                <a:latin typeface="Courier New"/>
                <a:ea typeface="Courier New"/>
                <a:cs typeface="Courier New"/>
                <a:sym typeface="Courier New"/>
              </a:rPr>
              <a:t>    name = input('Enter your name: ‘)</a:t>
            </a:r>
            <a:endParaRPr/>
          </a:p>
          <a:p>
            <a:pPr indent="0" lvl="0" marL="432" rtl="0" algn="l">
              <a:lnSpc>
                <a:spcPct val="100000"/>
              </a:lnSpc>
              <a:spcBef>
                <a:spcPts val="600"/>
              </a:spcBef>
              <a:spcAft>
                <a:spcPts val="0"/>
              </a:spcAft>
              <a:buSzPts val="2400"/>
              <a:buNone/>
            </a:pPr>
            <a:r>
              <a:rPr lang="en-US">
                <a:latin typeface="Courier New"/>
                <a:ea typeface="Courier New"/>
                <a:cs typeface="Courier New"/>
                <a:sym typeface="Courier New"/>
              </a:rPr>
              <a:t>    # Return the name. </a:t>
            </a:r>
            <a:endParaRPr/>
          </a:p>
          <a:p>
            <a:pPr indent="0" lvl="0" marL="432" rtl="0" algn="l">
              <a:lnSpc>
                <a:spcPct val="100000"/>
              </a:lnSpc>
              <a:spcBef>
                <a:spcPts val="600"/>
              </a:spcBef>
              <a:spcAft>
                <a:spcPts val="0"/>
              </a:spcAft>
              <a:buSzPts val="2400"/>
              <a:buNone/>
            </a:pPr>
            <a:r>
              <a:rPr lang="en-US">
                <a:latin typeface="Courier New"/>
                <a:ea typeface="Courier New"/>
                <a:cs typeface="Courier New"/>
                <a:sym typeface="Courier New"/>
              </a:rPr>
              <a:t>    return name</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6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Returning Boolean Values</a:t>
            </a:r>
            <a:endParaRPr/>
          </a:p>
        </p:txBody>
      </p:sp>
      <p:sp>
        <p:nvSpPr>
          <p:cNvPr id="609" name="Google Shape;609;p63"/>
          <p:cNvSpPr txBox="1"/>
          <p:nvPr>
            <p:ph idx="1" type="body"/>
          </p:nvPr>
        </p:nvSpPr>
        <p:spPr>
          <a:xfrm>
            <a:off x="457200" y="1556327"/>
            <a:ext cx="8229600" cy="2989169"/>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Boolean function: returns either </a:t>
            </a:r>
            <a:r>
              <a:rPr b="1" lang="en-US">
                <a:latin typeface="Courier New"/>
                <a:ea typeface="Courier New"/>
                <a:cs typeface="Courier New"/>
                <a:sym typeface="Courier New"/>
              </a:rPr>
              <a:t>True</a:t>
            </a:r>
            <a:r>
              <a:rPr b="1" lang="en-US"/>
              <a:t> or </a:t>
            </a:r>
            <a:r>
              <a:rPr b="1" lang="en-US">
                <a:latin typeface="Courier New"/>
                <a:ea typeface="Courier New"/>
                <a:cs typeface="Courier New"/>
                <a:sym typeface="Courier New"/>
              </a:rPr>
              <a:t>False</a:t>
            </a:r>
            <a:endParaRPr/>
          </a:p>
          <a:p>
            <a:pPr indent="-284400" lvl="1" marL="742950" rtl="0" algn="l">
              <a:lnSpc>
                <a:spcPct val="100000"/>
              </a:lnSpc>
              <a:spcBef>
                <a:spcPts val="600"/>
              </a:spcBef>
              <a:spcAft>
                <a:spcPts val="0"/>
              </a:spcAft>
              <a:buSzPts val="2400"/>
              <a:buChar char="–"/>
            </a:pPr>
            <a:r>
              <a:rPr lang="en-US"/>
              <a:t>Use to test a condition such as for decision and repetition structures</a:t>
            </a:r>
            <a:endParaRPr/>
          </a:p>
          <a:p>
            <a:pPr indent="-230399" lvl="2" marL="1143000" rtl="0" algn="l">
              <a:lnSpc>
                <a:spcPct val="100000"/>
              </a:lnSpc>
              <a:spcBef>
                <a:spcPts val="600"/>
              </a:spcBef>
              <a:spcAft>
                <a:spcPts val="0"/>
              </a:spcAft>
              <a:buSzPts val="2400"/>
              <a:buChar char="▪"/>
            </a:pPr>
            <a:r>
              <a:rPr lang="en-US"/>
              <a:t>Common calculations, such as whether a number is even, can be easily repeated by calling a function</a:t>
            </a:r>
            <a:endParaRPr/>
          </a:p>
          <a:p>
            <a:pPr indent="-284400" lvl="1" marL="742950" rtl="0" algn="l">
              <a:lnSpc>
                <a:spcPct val="100000"/>
              </a:lnSpc>
              <a:spcBef>
                <a:spcPts val="600"/>
              </a:spcBef>
              <a:spcAft>
                <a:spcPts val="0"/>
              </a:spcAft>
              <a:buSzPts val="2400"/>
              <a:buChar char="–"/>
            </a:pPr>
            <a:r>
              <a:rPr lang="en-US"/>
              <a:t>Use to simplify complex input validation code</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6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Returning Multiple Values</a:t>
            </a:r>
            <a:endParaRPr/>
          </a:p>
        </p:txBody>
      </p:sp>
      <p:sp>
        <p:nvSpPr>
          <p:cNvPr id="615" name="Google Shape;615;p64"/>
          <p:cNvSpPr txBox="1"/>
          <p:nvPr>
            <p:ph idx="1" type="body"/>
          </p:nvPr>
        </p:nvSpPr>
        <p:spPr>
          <a:xfrm>
            <a:off x="457200" y="1556327"/>
            <a:ext cx="8229600" cy="3452995"/>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In Python, a function can return multiple values</a:t>
            </a:r>
            <a:endParaRPr/>
          </a:p>
          <a:p>
            <a:pPr indent="-284400" lvl="1" marL="742950" rtl="0" algn="l">
              <a:lnSpc>
                <a:spcPct val="100000"/>
              </a:lnSpc>
              <a:spcBef>
                <a:spcPts val="600"/>
              </a:spcBef>
              <a:spcAft>
                <a:spcPts val="0"/>
              </a:spcAft>
              <a:buSzPts val="2400"/>
              <a:buChar char="–"/>
            </a:pPr>
            <a:r>
              <a:rPr lang="en-US"/>
              <a:t>Specified after the </a:t>
            </a:r>
            <a:r>
              <a:rPr lang="en-US">
                <a:latin typeface="Courier New"/>
                <a:ea typeface="Courier New"/>
                <a:cs typeface="Courier New"/>
                <a:sym typeface="Courier New"/>
              </a:rPr>
              <a:t>return</a:t>
            </a:r>
            <a:r>
              <a:rPr lang="en-US"/>
              <a:t> statement separated by commas</a:t>
            </a:r>
            <a:endParaRPr/>
          </a:p>
          <a:p>
            <a:pPr indent="-230399" lvl="2" marL="1143000" rtl="0" algn="l">
              <a:lnSpc>
                <a:spcPct val="100000"/>
              </a:lnSpc>
              <a:spcBef>
                <a:spcPts val="600"/>
              </a:spcBef>
              <a:spcAft>
                <a:spcPts val="0"/>
              </a:spcAft>
              <a:buSzPts val="2400"/>
              <a:buChar char="▪"/>
            </a:pPr>
            <a:r>
              <a:rPr lang="en-US"/>
              <a:t>Format: </a:t>
            </a:r>
            <a:r>
              <a:rPr lang="en-US">
                <a:latin typeface="Courier New"/>
                <a:ea typeface="Courier New"/>
                <a:cs typeface="Courier New"/>
                <a:sym typeface="Courier New"/>
              </a:rPr>
              <a:t>return </a:t>
            </a:r>
            <a:r>
              <a:rPr i="1" lang="en-US">
                <a:latin typeface="Courier New"/>
                <a:ea typeface="Courier New"/>
                <a:cs typeface="Courier New"/>
                <a:sym typeface="Courier New"/>
              </a:rPr>
              <a:t>expression1,</a:t>
            </a:r>
            <a:endParaRPr/>
          </a:p>
          <a:p>
            <a:pPr indent="0" lvl="2" marL="3548063" rtl="0" algn="l">
              <a:lnSpc>
                <a:spcPct val="100000"/>
              </a:lnSpc>
              <a:spcBef>
                <a:spcPts val="600"/>
              </a:spcBef>
              <a:spcAft>
                <a:spcPts val="0"/>
              </a:spcAft>
              <a:buSzPts val="2400"/>
              <a:buFont typeface="Courier New"/>
              <a:buNone/>
            </a:pPr>
            <a:r>
              <a:rPr i="1" lang="en-US">
                <a:latin typeface="Courier New"/>
                <a:ea typeface="Courier New"/>
                <a:cs typeface="Courier New"/>
                <a:sym typeface="Courier New"/>
              </a:rPr>
              <a:t>expression2, etc.</a:t>
            </a:r>
            <a:endParaRPr/>
          </a:p>
          <a:p>
            <a:pPr indent="-284400" lvl="1" marL="742950" rtl="0" algn="l">
              <a:lnSpc>
                <a:spcPct val="100000"/>
              </a:lnSpc>
              <a:spcBef>
                <a:spcPts val="600"/>
              </a:spcBef>
              <a:spcAft>
                <a:spcPts val="0"/>
              </a:spcAft>
              <a:buSzPts val="2400"/>
              <a:buChar char="–"/>
            </a:pPr>
            <a:r>
              <a:rPr lang="en-US"/>
              <a:t>When you call such a function in an assignment statement, you need a separate variable on the left side of the </a:t>
            </a:r>
            <a:r>
              <a:rPr lang="en-US">
                <a:latin typeface="Courier New"/>
                <a:ea typeface="Courier New"/>
                <a:cs typeface="Courier New"/>
                <a:sym typeface="Courier New"/>
              </a:rPr>
              <a:t>=</a:t>
            </a:r>
            <a:r>
              <a:rPr lang="en-US"/>
              <a:t> operator to receive each returned value</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65"/>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Returning </a:t>
            </a:r>
            <a:r>
              <a:rPr lang="en-US">
                <a:latin typeface="Courier New"/>
                <a:ea typeface="Courier New"/>
                <a:cs typeface="Courier New"/>
                <a:sym typeface="Courier New"/>
              </a:rPr>
              <a:t>None</a:t>
            </a:r>
            <a:r>
              <a:rPr lang="en-US"/>
              <a:t> From a Function</a:t>
            </a:r>
            <a:endParaRPr/>
          </a:p>
        </p:txBody>
      </p:sp>
      <p:sp>
        <p:nvSpPr>
          <p:cNvPr id="621" name="Google Shape;621;p65"/>
          <p:cNvSpPr txBox="1"/>
          <p:nvPr>
            <p:ph idx="1" type="body"/>
          </p:nvPr>
        </p:nvSpPr>
        <p:spPr>
          <a:xfrm>
            <a:off x="457200" y="1556326"/>
            <a:ext cx="8229600" cy="1440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The special value </a:t>
            </a:r>
            <a:r>
              <a:rPr b="1" lang="en-US">
                <a:latin typeface="Courier New"/>
                <a:ea typeface="Courier New"/>
                <a:cs typeface="Courier New"/>
                <a:sym typeface="Courier New"/>
              </a:rPr>
              <a:t>None</a:t>
            </a:r>
            <a:r>
              <a:rPr b="1" lang="en-US"/>
              <a:t> means "no value"</a:t>
            </a:r>
            <a:endParaRPr/>
          </a:p>
          <a:p>
            <a:pPr indent="-255600" lvl="0" marL="256032" marR="0" rtl="0" algn="l">
              <a:lnSpc>
                <a:spcPct val="100000"/>
              </a:lnSpc>
              <a:spcBef>
                <a:spcPts val="1500"/>
              </a:spcBef>
              <a:spcAft>
                <a:spcPts val="0"/>
              </a:spcAft>
              <a:buClr>
                <a:srgbClr val="007FA3"/>
              </a:buClr>
              <a:buSzPts val="2400"/>
              <a:buChar char="•"/>
            </a:pPr>
            <a:r>
              <a:rPr b="1" lang="en-US"/>
              <a:t>Sometimes it is useful to return </a:t>
            </a:r>
            <a:r>
              <a:rPr b="1" lang="en-US">
                <a:latin typeface="Courier New"/>
                <a:ea typeface="Courier New"/>
                <a:cs typeface="Courier New"/>
                <a:sym typeface="Courier New"/>
              </a:rPr>
              <a:t>None</a:t>
            </a:r>
            <a:r>
              <a:rPr b="1" lang="en-US"/>
              <a:t> from a function to indicate that an error has occurred</a:t>
            </a:r>
            <a:endParaRPr/>
          </a:p>
        </p:txBody>
      </p:sp>
      <p:sp>
        <p:nvSpPr>
          <p:cNvPr id="622" name="Google Shape;622;p65"/>
          <p:cNvSpPr txBox="1"/>
          <p:nvPr>
            <p:ph idx="2" type="body"/>
          </p:nvPr>
        </p:nvSpPr>
        <p:spPr>
          <a:xfrm>
            <a:off x="1679712" y="3122575"/>
            <a:ext cx="5784575" cy="2403583"/>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def divide(num1, num2):</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if num2 == 0:</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result = None</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else:</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result = num1 / num2</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    return result</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66"/>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The </a:t>
            </a:r>
            <a:r>
              <a:rPr lang="en-US">
                <a:latin typeface="Courier New"/>
                <a:ea typeface="Courier New"/>
                <a:cs typeface="Courier New"/>
                <a:sym typeface="Courier New"/>
              </a:rPr>
              <a:t>math</a:t>
            </a:r>
            <a:r>
              <a:rPr lang="en-US"/>
              <a:t> Module </a:t>
            </a:r>
            <a:r>
              <a:rPr b="0" lang="en-US" sz="2000"/>
              <a:t>(1 of 3)</a:t>
            </a:r>
            <a:endParaRPr sz="2000"/>
          </a:p>
        </p:txBody>
      </p:sp>
      <p:sp>
        <p:nvSpPr>
          <p:cNvPr id="628" name="Google Shape;628;p66"/>
          <p:cNvSpPr txBox="1"/>
          <p:nvPr>
            <p:ph idx="1" type="body"/>
          </p:nvPr>
        </p:nvSpPr>
        <p:spPr>
          <a:xfrm>
            <a:off x="457200" y="1556327"/>
            <a:ext cx="8229600" cy="2671116"/>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latin typeface="Courier New"/>
                <a:ea typeface="Courier New"/>
                <a:cs typeface="Courier New"/>
                <a:sym typeface="Courier New"/>
              </a:rPr>
              <a:t>math</a:t>
            </a:r>
            <a:r>
              <a:rPr b="1" lang="en-US"/>
              <a:t> module: part of standard library that contains functions that are useful for performing mathematical calculations</a:t>
            </a:r>
            <a:endParaRPr/>
          </a:p>
          <a:p>
            <a:pPr indent="-284400" lvl="1" marL="742950" rtl="0" algn="l">
              <a:lnSpc>
                <a:spcPct val="100000"/>
              </a:lnSpc>
              <a:spcBef>
                <a:spcPts val="600"/>
              </a:spcBef>
              <a:spcAft>
                <a:spcPts val="0"/>
              </a:spcAft>
              <a:buSzPts val="2400"/>
              <a:buChar char="–"/>
            </a:pPr>
            <a:r>
              <a:rPr lang="en-US"/>
              <a:t>Typically accept one or more values as arguments, perform mathematical operation, and return the result</a:t>
            </a:r>
            <a:endParaRPr/>
          </a:p>
          <a:p>
            <a:pPr indent="-284400" lvl="1" marL="742950" rtl="0" algn="l">
              <a:lnSpc>
                <a:spcPct val="100000"/>
              </a:lnSpc>
              <a:spcBef>
                <a:spcPts val="600"/>
              </a:spcBef>
              <a:spcAft>
                <a:spcPts val="0"/>
              </a:spcAft>
              <a:buSzPts val="2400"/>
              <a:buChar char="–"/>
            </a:pPr>
            <a:r>
              <a:rPr lang="en-US"/>
              <a:t>Use of module requires an </a:t>
            </a:r>
            <a:r>
              <a:rPr lang="en-US">
                <a:latin typeface="Courier New"/>
                <a:ea typeface="Courier New"/>
                <a:cs typeface="Courier New"/>
                <a:sym typeface="Courier New"/>
              </a:rPr>
              <a:t>import math</a:t>
            </a:r>
            <a:r>
              <a:rPr lang="en-US"/>
              <a:t> statement</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6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The </a:t>
            </a:r>
            <a:r>
              <a:rPr lang="en-US">
                <a:latin typeface="Courier New"/>
                <a:ea typeface="Courier New"/>
                <a:cs typeface="Courier New"/>
                <a:sym typeface="Courier New"/>
              </a:rPr>
              <a:t>math</a:t>
            </a:r>
            <a:r>
              <a:rPr lang="en-US"/>
              <a:t> Module </a:t>
            </a:r>
            <a:r>
              <a:rPr b="0" lang="en-US" sz="2000"/>
              <a:t>(2 of 3)</a:t>
            </a:r>
            <a:endParaRPr/>
          </a:p>
        </p:txBody>
      </p:sp>
      <p:sp>
        <p:nvSpPr>
          <p:cNvPr id="634" name="Google Shape;634;p67"/>
          <p:cNvSpPr txBox="1"/>
          <p:nvPr>
            <p:ph idx="1" type="body"/>
          </p:nvPr>
        </p:nvSpPr>
        <p:spPr>
          <a:xfrm>
            <a:off x="457200" y="1556327"/>
            <a:ext cx="8229600" cy="345600"/>
          </a:xfrm>
          <a:prstGeom prst="rect">
            <a:avLst/>
          </a:prstGeom>
          <a:noFill/>
          <a:ln>
            <a:noFill/>
          </a:ln>
        </p:spPr>
        <p:txBody>
          <a:bodyPr anchorCtr="0" anchor="t" bIns="91425" lIns="91425" spcFirstLastPara="1" rIns="91425" wrap="square" tIns="0">
            <a:noAutofit/>
          </a:bodyPr>
          <a:lstStyle/>
          <a:p>
            <a:pPr indent="0" lvl="0" marL="432" rtl="0" algn="l">
              <a:lnSpc>
                <a:spcPct val="100000"/>
              </a:lnSpc>
              <a:spcBef>
                <a:spcPts val="0"/>
              </a:spcBef>
              <a:spcAft>
                <a:spcPts val="0"/>
              </a:spcAft>
              <a:buSzPts val="1600"/>
              <a:buNone/>
            </a:pPr>
            <a:r>
              <a:rPr b="1" lang="en-US" sz="1600"/>
              <a:t>Table 5-2 </a:t>
            </a:r>
            <a:r>
              <a:rPr lang="en-US" sz="1600"/>
              <a:t>Many of the functions in the </a:t>
            </a:r>
            <a:r>
              <a:rPr lang="en-US" sz="1600">
                <a:latin typeface="Courier New"/>
                <a:ea typeface="Courier New"/>
                <a:cs typeface="Courier New"/>
                <a:sym typeface="Courier New"/>
              </a:rPr>
              <a:t>math</a:t>
            </a:r>
            <a:r>
              <a:rPr lang="en-US" sz="1600"/>
              <a:t> module</a:t>
            </a:r>
            <a:endParaRPr/>
          </a:p>
        </p:txBody>
      </p:sp>
      <p:graphicFrame>
        <p:nvGraphicFramePr>
          <p:cNvPr id="635" name="Google Shape;635;p67"/>
          <p:cNvGraphicFramePr/>
          <p:nvPr/>
        </p:nvGraphicFramePr>
        <p:xfrm>
          <a:off x="457200" y="1983478"/>
          <a:ext cx="3000000" cy="3000000"/>
        </p:xfrm>
        <a:graphic>
          <a:graphicData uri="http://schemas.openxmlformats.org/drawingml/2006/table">
            <a:tbl>
              <a:tblPr bandRow="1" firstRow="1">
                <a:noFill/>
                <a:tableStyleId>{0962AC9E-7D4A-429E-9D84-0D2B605D9BEF}</a:tableStyleId>
              </a:tblPr>
              <a:tblGrid>
                <a:gridCol w="1875175"/>
                <a:gridCol w="6354425"/>
              </a:tblGrid>
              <a:tr h="258700">
                <a:tc>
                  <a:txBody>
                    <a:bodyPr/>
                    <a:lstStyle/>
                    <a:p>
                      <a:pPr indent="0" lvl="0" marL="0" marR="0" rtl="0" algn="l">
                        <a:lnSpc>
                          <a:spcPct val="100000"/>
                        </a:lnSpc>
                        <a:spcBef>
                          <a:spcPts val="0"/>
                        </a:spcBef>
                        <a:spcAft>
                          <a:spcPts val="0"/>
                        </a:spcAft>
                        <a:buClr>
                          <a:srgbClr val="000000"/>
                        </a:buClr>
                        <a:buSzPts val="1200"/>
                        <a:buFont typeface="Courier New"/>
                        <a:buNone/>
                      </a:pPr>
                      <a:r>
                        <a:rPr b="1" lang="en-US" sz="1200" u="none" cap="none" strike="noStrike">
                          <a:latin typeface="Courier New"/>
                          <a:ea typeface="Courier New"/>
                          <a:cs typeface="Courier New"/>
                          <a:sym typeface="Courier New"/>
                        </a:rPr>
                        <a:t>math</a:t>
                      </a:r>
                      <a:r>
                        <a:rPr b="1" lang="en-US" sz="1200" u="none" cap="none" strike="noStrike"/>
                        <a:t> Module Function </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Arial"/>
                          <a:ea typeface="Arial"/>
                          <a:cs typeface="Arial"/>
                          <a:sym typeface="Arial"/>
                        </a:rPr>
                        <a:t>Description</a:t>
                      </a:r>
                      <a:endParaRPr b="1" sz="1200" u="none" cap="none" strike="noStrike"/>
                    </a:p>
                  </a:txBody>
                  <a:tcPr marT="45725" marB="45725" marR="91450" marL="91450"/>
                </a:tc>
              </a:tr>
              <a:tr h="258700">
                <a:tc>
                  <a:txBody>
                    <a:bodyPr/>
                    <a:lstStyle/>
                    <a:p>
                      <a:pPr indent="0" lvl="0" marL="0" marR="0" rtl="0" algn="l">
                        <a:lnSpc>
                          <a:spcPct val="100000"/>
                        </a:lnSpc>
                        <a:spcBef>
                          <a:spcPts val="0"/>
                        </a:spcBef>
                        <a:spcAft>
                          <a:spcPts val="0"/>
                        </a:spcAft>
                        <a:buClr>
                          <a:schemeClr val="dk1"/>
                        </a:buClr>
                        <a:buSzPts val="1200"/>
                        <a:buFont typeface="Courier New"/>
                        <a:buNone/>
                      </a:pPr>
                      <a:r>
                        <a:rPr b="0" i="0" lang="en-US" sz="1200" u="none" cap="none" strike="noStrike">
                          <a:solidFill>
                            <a:schemeClr val="dk1"/>
                          </a:solidFill>
                          <a:latin typeface="Courier New"/>
                          <a:ea typeface="Courier New"/>
                          <a:cs typeface="Courier New"/>
                          <a:sym typeface="Courier New"/>
                        </a:rPr>
                        <a:t>acos (x)</a:t>
                      </a:r>
                      <a:endParaRPr sz="1200" u="none" cap="none" strike="noStrike">
                        <a:latin typeface="Courier New"/>
                        <a:ea typeface="Courier New"/>
                        <a:cs typeface="Courier New"/>
                        <a:sym typeface="Courier New"/>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Returns the arc cosine of x, in radians.</a:t>
                      </a:r>
                      <a:endParaRPr sz="1200" u="none" cap="none" strike="noStrike"/>
                    </a:p>
                  </a:txBody>
                  <a:tcPr marT="45725" marB="45725" marR="91450" marL="91450"/>
                </a:tc>
              </a:tr>
              <a:tr h="258700">
                <a:tc>
                  <a:txBody>
                    <a:bodyPr/>
                    <a:lstStyle/>
                    <a:p>
                      <a:pPr indent="0" lvl="0" marL="0" marR="0" rtl="0" algn="l">
                        <a:lnSpc>
                          <a:spcPct val="100000"/>
                        </a:lnSpc>
                        <a:spcBef>
                          <a:spcPts val="0"/>
                        </a:spcBef>
                        <a:spcAft>
                          <a:spcPts val="0"/>
                        </a:spcAft>
                        <a:buClr>
                          <a:schemeClr val="dk1"/>
                        </a:buClr>
                        <a:buSzPts val="1200"/>
                        <a:buFont typeface="Courier New"/>
                        <a:buNone/>
                      </a:pPr>
                      <a:r>
                        <a:rPr b="0" i="0" lang="en-US" sz="1200" u="none" cap="none" strike="noStrike">
                          <a:solidFill>
                            <a:schemeClr val="dk1"/>
                          </a:solidFill>
                          <a:latin typeface="Courier New"/>
                          <a:ea typeface="Courier New"/>
                          <a:cs typeface="Courier New"/>
                          <a:sym typeface="Courier New"/>
                        </a:rPr>
                        <a:t>asin(x)</a:t>
                      </a:r>
                      <a:endParaRPr sz="1200" u="none" cap="none" strike="noStrike">
                        <a:latin typeface="Courier New"/>
                        <a:ea typeface="Courier New"/>
                        <a:cs typeface="Courier New"/>
                        <a:sym typeface="Courier New"/>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Returns the arc sine of x, in radians.</a:t>
                      </a:r>
                      <a:endParaRPr sz="1200" u="none" cap="none" strike="noStrike"/>
                    </a:p>
                  </a:txBody>
                  <a:tcPr marT="45725" marB="45725" marR="91450" marL="91450"/>
                </a:tc>
              </a:tr>
              <a:tr h="258700">
                <a:tc>
                  <a:txBody>
                    <a:bodyPr/>
                    <a:lstStyle/>
                    <a:p>
                      <a:pPr indent="0" lvl="0" marL="0" marR="0" rtl="0" algn="l">
                        <a:lnSpc>
                          <a:spcPct val="100000"/>
                        </a:lnSpc>
                        <a:spcBef>
                          <a:spcPts val="0"/>
                        </a:spcBef>
                        <a:spcAft>
                          <a:spcPts val="0"/>
                        </a:spcAft>
                        <a:buClr>
                          <a:schemeClr val="dk1"/>
                        </a:buClr>
                        <a:buSzPts val="1200"/>
                        <a:buFont typeface="Courier New"/>
                        <a:buNone/>
                      </a:pPr>
                      <a:r>
                        <a:rPr b="0" i="0" lang="en-US" sz="1200" u="none" cap="none" strike="noStrike">
                          <a:solidFill>
                            <a:schemeClr val="dk1"/>
                          </a:solidFill>
                          <a:latin typeface="Courier New"/>
                          <a:ea typeface="Courier New"/>
                          <a:cs typeface="Courier New"/>
                          <a:sym typeface="Courier New"/>
                        </a:rPr>
                        <a:t>atan(x)</a:t>
                      </a:r>
                      <a:endParaRPr sz="1200" u="none" cap="none" strike="noStrike">
                        <a:latin typeface="Courier New"/>
                        <a:ea typeface="Courier New"/>
                        <a:cs typeface="Courier New"/>
                        <a:sym typeface="Courier New"/>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Returns the arc tangent of x, in radians.</a:t>
                      </a:r>
                      <a:endParaRPr sz="1200" u="none" cap="none" strike="noStrike"/>
                    </a:p>
                  </a:txBody>
                  <a:tcPr marT="45725" marB="45725" marR="91450" marL="91450"/>
                </a:tc>
              </a:tr>
              <a:tr h="258700">
                <a:tc>
                  <a:txBody>
                    <a:bodyPr/>
                    <a:lstStyle/>
                    <a:p>
                      <a:pPr indent="0" lvl="0" marL="0" marR="0" rtl="0" algn="l">
                        <a:lnSpc>
                          <a:spcPct val="100000"/>
                        </a:lnSpc>
                        <a:spcBef>
                          <a:spcPts val="0"/>
                        </a:spcBef>
                        <a:spcAft>
                          <a:spcPts val="0"/>
                        </a:spcAft>
                        <a:buClr>
                          <a:schemeClr val="dk1"/>
                        </a:buClr>
                        <a:buSzPts val="1200"/>
                        <a:buFont typeface="Courier New"/>
                        <a:buNone/>
                      </a:pPr>
                      <a:r>
                        <a:rPr b="0" i="0" lang="en-US" sz="1200" u="none" cap="none" strike="noStrike">
                          <a:solidFill>
                            <a:schemeClr val="dk1"/>
                          </a:solidFill>
                          <a:latin typeface="Courier New"/>
                          <a:ea typeface="Courier New"/>
                          <a:cs typeface="Courier New"/>
                          <a:sym typeface="Courier New"/>
                        </a:rPr>
                        <a:t>ceil(x)</a:t>
                      </a:r>
                      <a:endParaRPr sz="1200" u="none" cap="none" strike="noStrike">
                        <a:latin typeface="Courier New"/>
                        <a:ea typeface="Courier New"/>
                        <a:cs typeface="Courier New"/>
                        <a:sym typeface="Courier New"/>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Returns the smallest integer that is greater than or equal to x.</a:t>
                      </a:r>
                      <a:endParaRPr sz="1200" u="none" cap="none" strike="noStrike"/>
                    </a:p>
                  </a:txBody>
                  <a:tcPr marT="45725" marB="45725" marR="91450" marL="91450"/>
                </a:tc>
              </a:tr>
              <a:tr h="258700">
                <a:tc>
                  <a:txBody>
                    <a:bodyPr/>
                    <a:lstStyle/>
                    <a:p>
                      <a:pPr indent="0" lvl="0" marL="0" marR="0" rtl="0" algn="l">
                        <a:lnSpc>
                          <a:spcPct val="100000"/>
                        </a:lnSpc>
                        <a:spcBef>
                          <a:spcPts val="0"/>
                        </a:spcBef>
                        <a:spcAft>
                          <a:spcPts val="0"/>
                        </a:spcAft>
                        <a:buClr>
                          <a:schemeClr val="dk1"/>
                        </a:buClr>
                        <a:buSzPts val="1200"/>
                        <a:buFont typeface="Courier New"/>
                        <a:buNone/>
                      </a:pPr>
                      <a:r>
                        <a:rPr b="0" i="0" lang="en-US" sz="1200" u="none" cap="none" strike="noStrike">
                          <a:solidFill>
                            <a:schemeClr val="dk1"/>
                          </a:solidFill>
                          <a:latin typeface="Courier New"/>
                          <a:ea typeface="Courier New"/>
                          <a:cs typeface="Courier New"/>
                          <a:sym typeface="Courier New"/>
                        </a:rPr>
                        <a:t>cos(x)</a:t>
                      </a:r>
                      <a:endParaRPr sz="1200" u="none" cap="none" strike="noStrike">
                        <a:latin typeface="Courier New"/>
                        <a:ea typeface="Courier New"/>
                        <a:cs typeface="Courier New"/>
                        <a:sym typeface="Courier New"/>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Returns the cosine of x in radians.</a:t>
                      </a:r>
                      <a:endParaRPr sz="1200" u="none" cap="none" strike="noStrike"/>
                    </a:p>
                  </a:txBody>
                  <a:tcPr marT="45725" marB="45725" marR="91450" marL="91450"/>
                </a:tc>
              </a:tr>
              <a:tr h="258700">
                <a:tc>
                  <a:txBody>
                    <a:bodyPr/>
                    <a:lstStyle/>
                    <a:p>
                      <a:pPr indent="0" lvl="0" marL="0" marR="0" rtl="0" algn="l">
                        <a:lnSpc>
                          <a:spcPct val="100000"/>
                        </a:lnSpc>
                        <a:spcBef>
                          <a:spcPts val="0"/>
                        </a:spcBef>
                        <a:spcAft>
                          <a:spcPts val="0"/>
                        </a:spcAft>
                        <a:buClr>
                          <a:schemeClr val="dk1"/>
                        </a:buClr>
                        <a:buSzPts val="1200"/>
                        <a:buFont typeface="Courier New"/>
                        <a:buNone/>
                      </a:pPr>
                      <a:r>
                        <a:rPr b="0" i="0" lang="en-US" sz="1200" u="none" cap="none" strike="noStrike">
                          <a:solidFill>
                            <a:schemeClr val="dk1"/>
                          </a:solidFill>
                          <a:latin typeface="Courier New"/>
                          <a:ea typeface="Courier New"/>
                          <a:cs typeface="Courier New"/>
                          <a:sym typeface="Courier New"/>
                        </a:rPr>
                        <a:t>degrees(x)</a:t>
                      </a:r>
                      <a:endParaRPr sz="1200" u="none" cap="none" strike="noStrike">
                        <a:latin typeface="Courier New"/>
                        <a:ea typeface="Courier New"/>
                        <a:cs typeface="Courier New"/>
                        <a:sym typeface="Courier New"/>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Assuming x is an angle in radians, the function returns the angle converted to degrees.</a:t>
                      </a:r>
                      <a:endParaRPr b="0" sz="1200" u="none" cap="none" strike="noStrike"/>
                    </a:p>
                  </a:txBody>
                  <a:tcPr marT="45725" marB="45725" marR="91450" marL="91450"/>
                </a:tc>
              </a:tr>
              <a:tr h="258700">
                <a:tc>
                  <a:txBody>
                    <a:bodyPr/>
                    <a:lstStyle/>
                    <a:p>
                      <a:pPr indent="0" lvl="0" marL="0" marR="0" rtl="0" algn="l">
                        <a:lnSpc>
                          <a:spcPct val="100000"/>
                        </a:lnSpc>
                        <a:spcBef>
                          <a:spcPts val="0"/>
                        </a:spcBef>
                        <a:spcAft>
                          <a:spcPts val="0"/>
                        </a:spcAft>
                        <a:buClr>
                          <a:schemeClr val="dk1"/>
                        </a:buClr>
                        <a:buSzPts val="1200"/>
                        <a:buFont typeface="Courier New"/>
                        <a:buNone/>
                      </a:pPr>
                      <a:r>
                        <a:rPr b="0" i="0" lang="en-US" sz="1200" u="none" cap="none" strike="noStrike">
                          <a:solidFill>
                            <a:schemeClr val="dk1"/>
                          </a:solidFill>
                          <a:latin typeface="Courier New"/>
                          <a:ea typeface="Courier New"/>
                          <a:cs typeface="Courier New"/>
                          <a:sym typeface="Courier New"/>
                        </a:rPr>
                        <a:t>exp(x)</a:t>
                      </a:r>
                      <a:endParaRPr sz="1200" u="none" cap="none" strike="noStrike">
                        <a:latin typeface="Courier New"/>
                        <a:ea typeface="Courier New"/>
                        <a:cs typeface="Courier New"/>
                        <a:sym typeface="Courier New"/>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Returns </a:t>
                      </a:r>
                      <a:r>
                        <a:rPr b="0" i="0" lang="en-US" sz="100" u="none" cap="none" strike="noStrike">
                          <a:solidFill>
                            <a:schemeClr val="dk1"/>
                          </a:solidFill>
                          <a:latin typeface="Arial"/>
                          <a:ea typeface="Arial"/>
                          <a:cs typeface="Arial"/>
                          <a:sym typeface="Arial"/>
                        </a:rPr>
                        <a:t>e super x</a:t>
                      </a:r>
                      <a:endParaRPr sz="100" u="none" cap="none" strike="noStrike"/>
                    </a:p>
                  </a:txBody>
                  <a:tcPr marT="45725" marB="45725" marR="91450" marL="91450"/>
                </a:tc>
              </a:tr>
              <a:tr h="258700">
                <a:tc>
                  <a:txBody>
                    <a:bodyPr/>
                    <a:lstStyle/>
                    <a:p>
                      <a:pPr indent="0" lvl="0" marL="0" marR="0" rtl="0" algn="l">
                        <a:lnSpc>
                          <a:spcPct val="100000"/>
                        </a:lnSpc>
                        <a:spcBef>
                          <a:spcPts val="0"/>
                        </a:spcBef>
                        <a:spcAft>
                          <a:spcPts val="0"/>
                        </a:spcAft>
                        <a:buClr>
                          <a:schemeClr val="dk1"/>
                        </a:buClr>
                        <a:buSzPts val="1200"/>
                        <a:buFont typeface="Courier New"/>
                        <a:buNone/>
                      </a:pPr>
                      <a:r>
                        <a:rPr b="0" i="0" lang="en-US" sz="1200" u="none" cap="none" strike="noStrike">
                          <a:solidFill>
                            <a:schemeClr val="dk1"/>
                          </a:solidFill>
                          <a:latin typeface="Courier New"/>
                          <a:ea typeface="Courier New"/>
                          <a:cs typeface="Courier New"/>
                          <a:sym typeface="Courier New"/>
                        </a:rPr>
                        <a:t>floor (x)</a:t>
                      </a:r>
                      <a:endParaRPr sz="1200" u="none" cap="none" strike="noStrike">
                        <a:latin typeface="Courier New"/>
                        <a:ea typeface="Courier New"/>
                        <a:cs typeface="Courier New"/>
                        <a:sym typeface="Courier New"/>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Returns the largest integer that is less than or equal to x.</a:t>
                      </a:r>
                      <a:endParaRPr sz="1200" u="none" cap="none" strike="noStrike"/>
                    </a:p>
                  </a:txBody>
                  <a:tcPr marT="45725" marB="45725" marR="91450" marL="91450"/>
                </a:tc>
              </a:tr>
              <a:tr h="258700">
                <a:tc>
                  <a:txBody>
                    <a:bodyPr/>
                    <a:lstStyle/>
                    <a:p>
                      <a:pPr indent="0" lvl="0" marL="0" marR="0" rtl="0" algn="l">
                        <a:lnSpc>
                          <a:spcPct val="100000"/>
                        </a:lnSpc>
                        <a:spcBef>
                          <a:spcPts val="0"/>
                        </a:spcBef>
                        <a:spcAft>
                          <a:spcPts val="0"/>
                        </a:spcAft>
                        <a:buClr>
                          <a:schemeClr val="dk1"/>
                        </a:buClr>
                        <a:buSzPts val="1200"/>
                        <a:buFont typeface="Courier New"/>
                        <a:buNone/>
                      </a:pPr>
                      <a:r>
                        <a:rPr b="0" i="0" lang="en-US" sz="1200" u="none" cap="none" strike="noStrike">
                          <a:solidFill>
                            <a:schemeClr val="dk1"/>
                          </a:solidFill>
                          <a:latin typeface="Courier New"/>
                          <a:ea typeface="Courier New"/>
                          <a:cs typeface="Courier New"/>
                          <a:sym typeface="Courier New"/>
                        </a:rPr>
                        <a:t>hypot(x, y)</a:t>
                      </a:r>
                      <a:endParaRPr sz="1200" u="none" cap="none" strike="noStrike">
                        <a:latin typeface="Courier New"/>
                        <a:ea typeface="Courier New"/>
                        <a:cs typeface="Courier New"/>
                        <a:sym typeface="Courier New"/>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Returns the length of a hypotenuse that extends from (0,0) to (x, y).</a:t>
                      </a:r>
                      <a:endParaRPr sz="1200" u="none" cap="none" strike="noStrike"/>
                    </a:p>
                  </a:txBody>
                  <a:tcPr marT="45725" marB="45725" marR="91450" marL="91450"/>
                </a:tc>
              </a:tr>
              <a:tr h="258700">
                <a:tc>
                  <a:txBody>
                    <a:bodyPr/>
                    <a:lstStyle/>
                    <a:p>
                      <a:pPr indent="0" lvl="0" marL="0" marR="0" rtl="0" algn="l">
                        <a:lnSpc>
                          <a:spcPct val="100000"/>
                        </a:lnSpc>
                        <a:spcBef>
                          <a:spcPts val="0"/>
                        </a:spcBef>
                        <a:spcAft>
                          <a:spcPts val="0"/>
                        </a:spcAft>
                        <a:buClr>
                          <a:schemeClr val="dk1"/>
                        </a:buClr>
                        <a:buSzPts val="1200"/>
                        <a:buFont typeface="Courier New"/>
                        <a:buNone/>
                      </a:pPr>
                      <a:r>
                        <a:rPr b="0" i="0" lang="en-US" sz="1200" u="none" cap="none" strike="noStrike">
                          <a:solidFill>
                            <a:schemeClr val="dk1"/>
                          </a:solidFill>
                          <a:latin typeface="Courier New"/>
                          <a:ea typeface="Courier New"/>
                          <a:cs typeface="Courier New"/>
                          <a:sym typeface="Courier New"/>
                        </a:rPr>
                        <a:t>log(x)</a:t>
                      </a:r>
                      <a:endParaRPr sz="1200" u="none" cap="none" strike="noStrike">
                        <a:latin typeface="Courier New"/>
                        <a:ea typeface="Courier New"/>
                        <a:cs typeface="Courier New"/>
                        <a:sym typeface="Courier New"/>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Returns the natural logarithm of x.</a:t>
                      </a:r>
                      <a:endParaRPr sz="1200" u="none" cap="none" strike="noStrike"/>
                    </a:p>
                  </a:txBody>
                  <a:tcPr marT="45725" marB="45725" marR="91450" marL="91450"/>
                </a:tc>
              </a:tr>
              <a:tr h="258700">
                <a:tc>
                  <a:txBody>
                    <a:bodyPr/>
                    <a:lstStyle/>
                    <a:p>
                      <a:pPr indent="0" lvl="0" marL="0" marR="0" rtl="0" algn="l">
                        <a:lnSpc>
                          <a:spcPct val="100000"/>
                        </a:lnSpc>
                        <a:spcBef>
                          <a:spcPts val="0"/>
                        </a:spcBef>
                        <a:spcAft>
                          <a:spcPts val="0"/>
                        </a:spcAft>
                        <a:buClr>
                          <a:schemeClr val="dk1"/>
                        </a:buClr>
                        <a:buSzPts val="1200"/>
                        <a:buFont typeface="Courier New"/>
                        <a:buNone/>
                      </a:pPr>
                      <a:r>
                        <a:rPr b="0" i="0" lang="en-US" sz="1200" u="none" cap="none" strike="noStrike">
                          <a:solidFill>
                            <a:schemeClr val="dk1"/>
                          </a:solidFill>
                          <a:latin typeface="Courier New"/>
                          <a:ea typeface="Courier New"/>
                          <a:cs typeface="Courier New"/>
                          <a:sym typeface="Courier New"/>
                        </a:rPr>
                        <a:t>log10 (x)</a:t>
                      </a:r>
                      <a:endParaRPr sz="1200" u="none" cap="none" strike="noStrike">
                        <a:latin typeface="Courier New"/>
                        <a:ea typeface="Courier New"/>
                        <a:cs typeface="Courier New"/>
                        <a:sym typeface="Courier New"/>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Returns the base-10 logarithm of x.</a:t>
                      </a:r>
                      <a:endParaRPr sz="1200" u="none" cap="none" strike="noStrike"/>
                    </a:p>
                  </a:txBody>
                  <a:tcPr marT="45725" marB="45725" marR="91450" marL="91450"/>
                </a:tc>
              </a:tr>
              <a:tr h="258700">
                <a:tc>
                  <a:txBody>
                    <a:bodyPr/>
                    <a:lstStyle/>
                    <a:p>
                      <a:pPr indent="0" lvl="0" marL="0" marR="0" rtl="0" algn="l">
                        <a:lnSpc>
                          <a:spcPct val="100000"/>
                        </a:lnSpc>
                        <a:spcBef>
                          <a:spcPts val="0"/>
                        </a:spcBef>
                        <a:spcAft>
                          <a:spcPts val="0"/>
                        </a:spcAft>
                        <a:buClr>
                          <a:schemeClr val="dk1"/>
                        </a:buClr>
                        <a:buSzPts val="1200"/>
                        <a:buFont typeface="Courier New"/>
                        <a:buNone/>
                      </a:pPr>
                      <a:r>
                        <a:rPr b="0" i="0" lang="en-US" sz="1200" u="none" cap="none" strike="noStrike">
                          <a:solidFill>
                            <a:schemeClr val="dk1"/>
                          </a:solidFill>
                          <a:latin typeface="Courier New"/>
                          <a:ea typeface="Courier New"/>
                          <a:cs typeface="Courier New"/>
                          <a:sym typeface="Courier New"/>
                        </a:rPr>
                        <a:t>radians(x)</a:t>
                      </a:r>
                      <a:endParaRPr sz="1200" u="none" cap="none" strike="noStrike">
                        <a:latin typeface="Courier New"/>
                        <a:ea typeface="Courier New"/>
                        <a:cs typeface="Courier New"/>
                        <a:sym typeface="Courier New"/>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Assuming x is an angle in degrees, the function returns the angle converted to radians.</a:t>
                      </a:r>
                      <a:endParaRPr b="0" sz="1200" u="none" cap="none" strike="noStrike"/>
                    </a:p>
                  </a:txBody>
                  <a:tcPr marT="45725" marB="45725" marR="91450" marL="91450"/>
                </a:tc>
              </a:tr>
              <a:tr h="258700">
                <a:tc>
                  <a:txBody>
                    <a:bodyPr/>
                    <a:lstStyle/>
                    <a:p>
                      <a:pPr indent="0" lvl="0" marL="0" marR="0" rtl="0" algn="l">
                        <a:lnSpc>
                          <a:spcPct val="100000"/>
                        </a:lnSpc>
                        <a:spcBef>
                          <a:spcPts val="0"/>
                        </a:spcBef>
                        <a:spcAft>
                          <a:spcPts val="0"/>
                        </a:spcAft>
                        <a:buClr>
                          <a:schemeClr val="dk1"/>
                        </a:buClr>
                        <a:buSzPts val="1200"/>
                        <a:buFont typeface="Courier New"/>
                        <a:buNone/>
                      </a:pPr>
                      <a:r>
                        <a:rPr b="0" i="0" lang="en-US" sz="1200" u="none" cap="none" strike="noStrike">
                          <a:solidFill>
                            <a:schemeClr val="dk1"/>
                          </a:solidFill>
                          <a:latin typeface="Courier New"/>
                          <a:ea typeface="Courier New"/>
                          <a:cs typeface="Courier New"/>
                          <a:sym typeface="Courier New"/>
                        </a:rPr>
                        <a:t>sin(x)</a:t>
                      </a:r>
                      <a:endParaRPr sz="1200" u="none" cap="none" strike="noStrike">
                        <a:latin typeface="Courier New"/>
                        <a:ea typeface="Courier New"/>
                        <a:cs typeface="Courier New"/>
                        <a:sym typeface="Courier New"/>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Returns the sine of x in radians.</a:t>
                      </a:r>
                      <a:endParaRPr sz="1200" u="none" cap="none" strike="noStrike"/>
                    </a:p>
                  </a:txBody>
                  <a:tcPr marT="45725" marB="45725" marR="91450" marL="91450"/>
                </a:tc>
              </a:tr>
              <a:tr h="258700">
                <a:tc>
                  <a:txBody>
                    <a:bodyPr/>
                    <a:lstStyle/>
                    <a:p>
                      <a:pPr indent="0" lvl="0" marL="0" marR="0" rtl="0" algn="l">
                        <a:lnSpc>
                          <a:spcPct val="100000"/>
                        </a:lnSpc>
                        <a:spcBef>
                          <a:spcPts val="0"/>
                        </a:spcBef>
                        <a:spcAft>
                          <a:spcPts val="0"/>
                        </a:spcAft>
                        <a:buClr>
                          <a:schemeClr val="dk1"/>
                        </a:buClr>
                        <a:buSzPts val="1200"/>
                        <a:buFont typeface="Courier New"/>
                        <a:buNone/>
                      </a:pPr>
                      <a:r>
                        <a:rPr b="0" i="0" lang="en-US" sz="1200" u="none" cap="none" strike="noStrike">
                          <a:solidFill>
                            <a:schemeClr val="dk1"/>
                          </a:solidFill>
                          <a:latin typeface="Courier New"/>
                          <a:ea typeface="Courier New"/>
                          <a:cs typeface="Courier New"/>
                          <a:sym typeface="Courier New"/>
                        </a:rPr>
                        <a:t>sqrt(x)</a:t>
                      </a:r>
                      <a:endParaRPr sz="1200" u="none" cap="none" strike="noStrike">
                        <a:latin typeface="Courier New"/>
                        <a:ea typeface="Courier New"/>
                        <a:cs typeface="Courier New"/>
                        <a:sym typeface="Courier New"/>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Returns the square root of x.</a:t>
                      </a:r>
                      <a:endParaRPr sz="1200" u="none" cap="none" strike="noStrike"/>
                    </a:p>
                  </a:txBody>
                  <a:tcPr marT="45725" marB="45725" marR="91450" marL="91450"/>
                </a:tc>
              </a:tr>
              <a:tr h="258700">
                <a:tc>
                  <a:txBody>
                    <a:bodyPr/>
                    <a:lstStyle/>
                    <a:p>
                      <a:pPr indent="0" lvl="0" marL="0" marR="0" rtl="0" algn="l">
                        <a:lnSpc>
                          <a:spcPct val="100000"/>
                        </a:lnSpc>
                        <a:spcBef>
                          <a:spcPts val="0"/>
                        </a:spcBef>
                        <a:spcAft>
                          <a:spcPts val="0"/>
                        </a:spcAft>
                        <a:buClr>
                          <a:schemeClr val="dk1"/>
                        </a:buClr>
                        <a:buSzPts val="1200"/>
                        <a:buFont typeface="Courier New"/>
                        <a:buNone/>
                      </a:pPr>
                      <a:r>
                        <a:rPr b="0" i="0" lang="en-US" sz="1200" u="none" cap="none" strike="noStrike">
                          <a:solidFill>
                            <a:schemeClr val="dk1"/>
                          </a:solidFill>
                          <a:latin typeface="Courier New"/>
                          <a:ea typeface="Courier New"/>
                          <a:cs typeface="Courier New"/>
                          <a:sym typeface="Courier New"/>
                        </a:rPr>
                        <a:t>tan(x)</a:t>
                      </a:r>
                      <a:endParaRPr sz="1200" u="none" cap="none" strike="noStrike">
                        <a:latin typeface="Courier New"/>
                        <a:ea typeface="Courier New"/>
                        <a:cs typeface="Courier New"/>
                        <a:sym typeface="Courier New"/>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Returns the tangent of x in radians.</a:t>
                      </a:r>
                      <a:endParaRPr sz="1200" u="none" cap="none" strike="noStrike"/>
                    </a:p>
                  </a:txBody>
                  <a:tcPr marT="45725" marB="45725" marR="91450" marL="91450"/>
                </a:tc>
              </a:tr>
            </a:tbl>
          </a:graphicData>
        </a:graphic>
      </p:graphicFrame>
      <p:pic>
        <p:nvPicPr>
          <p:cNvPr id="636" name="Google Shape;636;p67"/>
          <p:cNvPicPr preferRelativeResize="0"/>
          <p:nvPr/>
        </p:nvPicPr>
        <p:blipFill rotWithShape="1">
          <a:blip r:embed="rId3">
            <a:alphaModFix/>
          </a:blip>
          <a:srcRect b="0" l="0" r="0" t="0"/>
          <a:stretch/>
        </p:blipFill>
        <p:spPr>
          <a:xfrm>
            <a:off x="2983441" y="3939982"/>
            <a:ext cx="157287" cy="169769"/>
          </a:xfrm>
          <a:prstGeom prst="rect">
            <a:avLst/>
          </a:prstGeom>
          <a:solidFill>
            <a:schemeClr val="lt1"/>
          </a:solid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6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The </a:t>
            </a:r>
            <a:r>
              <a:rPr lang="en-US">
                <a:latin typeface="Courier New"/>
                <a:ea typeface="Courier New"/>
                <a:cs typeface="Courier New"/>
                <a:sym typeface="Courier New"/>
              </a:rPr>
              <a:t>math</a:t>
            </a:r>
            <a:r>
              <a:rPr lang="en-US"/>
              <a:t> Module </a:t>
            </a:r>
            <a:r>
              <a:rPr b="0" lang="en-US" sz="2000"/>
              <a:t>(3 of 3)</a:t>
            </a:r>
            <a:endParaRPr/>
          </a:p>
        </p:txBody>
      </p:sp>
      <p:sp>
        <p:nvSpPr>
          <p:cNvPr id="642" name="Google Shape;642;p68"/>
          <p:cNvSpPr txBox="1"/>
          <p:nvPr>
            <p:ph idx="1" type="body"/>
          </p:nvPr>
        </p:nvSpPr>
        <p:spPr>
          <a:xfrm>
            <a:off x="457200" y="1556327"/>
            <a:ext cx="8229600" cy="2664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The </a:t>
            </a:r>
            <a:r>
              <a:rPr b="1" lang="en-US">
                <a:latin typeface="Courier New"/>
                <a:ea typeface="Courier New"/>
                <a:cs typeface="Courier New"/>
                <a:sym typeface="Courier New"/>
              </a:rPr>
              <a:t>math</a:t>
            </a:r>
            <a:r>
              <a:rPr b="1" lang="en-US"/>
              <a:t> module defines variables </a:t>
            </a:r>
            <a:r>
              <a:rPr b="1" lang="en-US">
                <a:latin typeface="Courier New"/>
                <a:ea typeface="Courier New"/>
                <a:cs typeface="Courier New"/>
                <a:sym typeface="Courier New"/>
              </a:rPr>
              <a:t>pi</a:t>
            </a:r>
            <a:r>
              <a:rPr b="1" lang="en-US"/>
              <a:t> and </a:t>
            </a:r>
            <a:r>
              <a:rPr b="1" lang="en-US">
                <a:latin typeface="Courier New"/>
                <a:ea typeface="Courier New"/>
                <a:cs typeface="Courier New"/>
                <a:sym typeface="Courier New"/>
              </a:rPr>
              <a:t>e</a:t>
            </a:r>
            <a:r>
              <a:rPr b="1" lang="en-US"/>
              <a:t>, which are assigned the mathematical values for pi and e</a:t>
            </a:r>
            <a:endParaRPr/>
          </a:p>
          <a:p>
            <a:pPr indent="-284400" lvl="1" marL="742950" rtl="0" algn="l">
              <a:lnSpc>
                <a:spcPct val="100000"/>
              </a:lnSpc>
              <a:spcBef>
                <a:spcPts val="600"/>
              </a:spcBef>
              <a:spcAft>
                <a:spcPts val="0"/>
              </a:spcAft>
              <a:buSzPts val="2400"/>
              <a:buChar char="–"/>
            </a:pPr>
            <a:r>
              <a:rPr lang="en-US"/>
              <a:t>Can be used in equations that require these values, to get more accurate results</a:t>
            </a:r>
            <a:endParaRPr/>
          </a:p>
          <a:p>
            <a:pPr indent="-255600" lvl="0" marL="256032" rtl="0" algn="l">
              <a:lnSpc>
                <a:spcPct val="100000"/>
              </a:lnSpc>
              <a:spcBef>
                <a:spcPts val="1500"/>
              </a:spcBef>
              <a:spcAft>
                <a:spcPts val="0"/>
              </a:spcAft>
              <a:buSzPts val="2400"/>
              <a:buChar char="•"/>
            </a:pPr>
            <a:r>
              <a:rPr b="1" lang="en-US"/>
              <a:t>Variables must also be called using the dot notation</a:t>
            </a:r>
            <a:endParaRPr/>
          </a:p>
          <a:p>
            <a:pPr indent="-284400" lvl="1" marL="742950" rtl="0" algn="l">
              <a:lnSpc>
                <a:spcPct val="100000"/>
              </a:lnSpc>
              <a:spcBef>
                <a:spcPts val="600"/>
              </a:spcBef>
              <a:spcAft>
                <a:spcPts val="0"/>
              </a:spcAft>
              <a:buSzPts val="2400"/>
              <a:buChar char="–"/>
            </a:pPr>
            <a:r>
              <a:rPr lang="en-US"/>
              <a:t>Example: </a:t>
            </a:r>
            <a:endParaRPr/>
          </a:p>
        </p:txBody>
      </p:sp>
      <p:sp>
        <p:nvSpPr>
          <p:cNvPr id="643" name="Google Shape;643;p68"/>
          <p:cNvSpPr txBox="1"/>
          <p:nvPr>
            <p:ph idx="2" type="body"/>
          </p:nvPr>
        </p:nvSpPr>
        <p:spPr>
          <a:xfrm>
            <a:off x="457200" y="4313092"/>
            <a:ext cx="8229600" cy="432000"/>
          </a:xfrm>
          <a:prstGeom prst="rect">
            <a:avLst/>
          </a:prstGeom>
          <a:noFill/>
          <a:ln>
            <a:noFill/>
          </a:ln>
        </p:spPr>
        <p:txBody>
          <a:bodyPr anchorCtr="0" anchor="t" bIns="91425" lIns="91425" spcFirstLastPara="1" rIns="91425" wrap="square" tIns="0">
            <a:noAutofit/>
          </a:bodyPr>
          <a:lstStyle/>
          <a:p>
            <a:pPr indent="0" lvl="1" marL="741600" rtl="0" algn="l">
              <a:lnSpc>
                <a:spcPct val="100000"/>
              </a:lnSpc>
              <a:spcBef>
                <a:spcPts val="0"/>
              </a:spcBef>
              <a:spcAft>
                <a:spcPts val="0"/>
              </a:spcAft>
              <a:buSzPts val="2400"/>
              <a:buNone/>
            </a:pPr>
            <a:r>
              <a:rPr lang="en-US">
                <a:latin typeface="Courier New"/>
                <a:ea typeface="Courier New"/>
                <a:cs typeface="Courier New"/>
                <a:sym typeface="Courier New"/>
              </a:rPr>
              <a:t>circle_area = math.pi * radius**2</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69"/>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Storing Functions in Modules </a:t>
            </a:r>
            <a:r>
              <a:rPr b="0" lang="en-US" sz="2000"/>
              <a:t>(1 of 2)</a:t>
            </a:r>
            <a:endParaRPr b="0" sz="2000"/>
          </a:p>
        </p:txBody>
      </p:sp>
      <p:sp>
        <p:nvSpPr>
          <p:cNvPr id="649" name="Google Shape;649;p69"/>
          <p:cNvSpPr txBox="1"/>
          <p:nvPr>
            <p:ph idx="1" type="body"/>
          </p:nvPr>
        </p:nvSpPr>
        <p:spPr>
          <a:xfrm>
            <a:off x="457200" y="1556327"/>
            <a:ext cx="8229600" cy="4327638"/>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In large, complex programs, it is important to keep code organized</a:t>
            </a:r>
            <a:endParaRPr/>
          </a:p>
          <a:p>
            <a:pPr indent="-255600" lvl="0" marL="256032" marR="0" rtl="0" algn="l">
              <a:lnSpc>
                <a:spcPct val="100000"/>
              </a:lnSpc>
              <a:spcBef>
                <a:spcPts val="1500"/>
              </a:spcBef>
              <a:spcAft>
                <a:spcPts val="0"/>
              </a:spcAft>
              <a:buClr>
                <a:srgbClr val="007FA3"/>
              </a:buClr>
              <a:buSzPts val="2400"/>
              <a:buChar char="•"/>
            </a:pPr>
            <a:r>
              <a:rPr b="1" lang="en-US"/>
              <a:t>Modularization: grouping related functions in modules </a:t>
            </a:r>
            <a:endParaRPr/>
          </a:p>
          <a:p>
            <a:pPr indent="-284400" lvl="1" marL="742950" rtl="0" algn="l">
              <a:lnSpc>
                <a:spcPct val="100000"/>
              </a:lnSpc>
              <a:spcBef>
                <a:spcPts val="600"/>
              </a:spcBef>
              <a:spcAft>
                <a:spcPts val="0"/>
              </a:spcAft>
              <a:buSzPts val="2400"/>
              <a:buChar char="–"/>
            </a:pPr>
            <a:r>
              <a:rPr lang="en-US"/>
              <a:t>Makes program easier to understand, test, and maintain</a:t>
            </a:r>
            <a:endParaRPr/>
          </a:p>
          <a:p>
            <a:pPr indent="-284400" lvl="1" marL="742950" rtl="0" algn="l">
              <a:lnSpc>
                <a:spcPct val="100000"/>
              </a:lnSpc>
              <a:spcBef>
                <a:spcPts val="600"/>
              </a:spcBef>
              <a:spcAft>
                <a:spcPts val="0"/>
              </a:spcAft>
              <a:buSzPts val="2400"/>
              <a:buChar char="–"/>
            </a:pPr>
            <a:r>
              <a:rPr lang="en-US"/>
              <a:t>Make it easier to reuse code for multiple different programs</a:t>
            </a:r>
            <a:endParaRPr/>
          </a:p>
          <a:p>
            <a:pPr indent="-230399" lvl="2" marL="1143000" rtl="0" algn="l">
              <a:lnSpc>
                <a:spcPct val="100000"/>
              </a:lnSpc>
              <a:spcBef>
                <a:spcPts val="600"/>
              </a:spcBef>
              <a:spcAft>
                <a:spcPts val="0"/>
              </a:spcAft>
              <a:buSzPts val="2400"/>
              <a:buChar char="▪"/>
            </a:pPr>
            <a:r>
              <a:rPr lang="en-US"/>
              <a:t>Import the module containing the required function to each program that needs it</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70"/>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Storing Functions in Modules </a:t>
            </a:r>
            <a:r>
              <a:rPr b="0" lang="en-US" sz="2000"/>
              <a:t>(2 of 2)</a:t>
            </a:r>
            <a:endParaRPr/>
          </a:p>
        </p:txBody>
      </p:sp>
      <p:sp>
        <p:nvSpPr>
          <p:cNvPr id="655" name="Google Shape;655;p70"/>
          <p:cNvSpPr txBox="1"/>
          <p:nvPr>
            <p:ph idx="1" type="body"/>
          </p:nvPr>
        </p:nvSpPr>
        <p:spPr>
          <a:xfrm>
            <a:off x="457200" y="1556327"/>
            <a:ext cx="8229600" cy="3877064"/>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Module is a file that contains Python code</a:t>
            </a:r>
            <a:endParaRPr/>
          </a:p>
          <a:p>
            <a:pPr indent="-284400" lvl="1" marL="742950" rtl="0" algn="l">
              <a:lnSpc>
                <a:spcPct val="100000"/>
              </a:lnSpc>
              <a:spcBef>
                <a:spcPts val="600"/>
              </a:spcBef>
              <a:spcAft>
                <a:spcPts val="0"/>
              </a:spcAft>
              <a:buSzPts val="2400"/>
              <a:buChar char="–"/>
            </a:pPr>
            <a:r>
              <a:rPr lang="en-US"/>
              <a:t>Contains function definition but does not contain calls to the functions</a:t>
            </a:r>
            <a:endParaRPr/>
          </a:p>
          <a:p>
            <a:pPr indent="-230399" lvl="2" marL="1143000" rtl="0" algn="l">
              <a:lnSpc>
                <a:spcPct val="100000"/>
              </a:lnSpc>
              <a:spcBef>
                <a:spcPts val="600"/>
              </a:spcBef>
              <a:spcAft>
                <a:spcPts val="0"/>
              </a:spcAft>
              <a:buSzPts val="2400"/>
              <a:buChar char="▪"/>
            </a:pPr>
            <a:r>
              <a:rPr lang="en-US"/>
              <a:t>Importing programs will call the functions</a:t>
            </a:r>
            <a:endParaRPr/>
          </a:p>
          <a:p>
            <a:pPr indent="-255600" lvl="0" marL="256032" marR="0" rtl="0" algn="l">
              <a:lnSpc>
                <a:spcPct val="100000"/>
              </a:lnSpc>
              <a:spcBef>
                <a:spcPts val="1500"/>
              </a:spcBef>
              <a:spcAft>
                <a:spcPts val="0"/>
              </a:spcAft>
              <a:buClr>
                <a:srgbClr val="007FA3"/>
              </a:buClr>
              <a:buSzPts val="2400"/>
              <a:buChar char="•"/>
            </a:pPr>
            <a:r>
              <a:rPr b="1" lang="en-US"/>
              <a:t>Rules for module names:</a:t>
            </a:r>
            <a:endParaRPr/>
          </a:p>
          <a:p>
            <a:pPr indent="-284400" lvl="1" marL="742950" rtl="0" algn="l">
              <a:lnSpc>
                <a:spcPct val="100000"/>
              </a:lnSpc>
              <a:spcBef>
                <a:spcPts val="600"/>
              </a:spcBef>
              <a:spcAft>
                <a:spcPts val="0"/>
              </a:spcAft>
              <a:buSzPts val="2400"/>
              <a:buChar char="–"/>
            </a:pPr>
            <a:r>
              <a:rPr lang="en-US"/>
              <a:t>File name should end in </a:t>
            </a:r>
            <a:r>
              <a:rPr lang="en-US">
                <a:latin typeface="Courier New"/>
                <a:ea typeface="Courier New"/>
                <a:cs typeface="Courier New"/>
                <a:sym typeface="Courier New"/>
              </a:rPr>
              <a:t>.py</a:t>
            </a:r>
            <a:endParaRPr>
              <a:latin typeface="Courier New"/>
              <a:ea typeface="Courier New"/>
              <a:cs typeface="Courier New"/>
              <a:sym typeface="Courier New"/>
            </a:endParaRPr>
          </a:p>
          <a:p>
            <a:pPr indent="-284400" lvl="1" marL="742950" rtl="0" algn="l">
              <a:lnSpc>
                <a:spcPct val="100000"/>
              </a:lnSpc>
              <a:spcBef>
                <a:spcPts val="600"/>
              </a:spcBef>
              <a:spcAft>
                <a:spcPts val="0"/>
              </a:spcAft>
              <a:buSzPts val="2400"/>
              <a:buChar char="–"/>
            </a:pPr>
            <a:r>
              <a:rPr lang="en-US"/>
              <a:t>Cannot be the same as a Python keyword</a:t>
            </a:r>
            <a:endParaRPr/>
          </a:p>
          <a:p>
            <a:pPr indent="-255600" lvl="0" marL="256032" marR="0" rtl="0" algn="l">
              <a:lnSpc>
                <a:spcPct val="100000"/>
              </a:lnSpc>
              <a:spcBef>
                <a:spcPts val="1500"/>
              </a:spcBef>
              <a:spcAft>
                <a:spcPts val="0"/>
              </a:spcAft>
              <a:buClr>
                <a:srgbClr val="007FA3"/>
              </a:buClr>
              <a:buSzPts val="2400"/>
              <a:buChar char="•"/>
            </a:pPr>
            <a:r>
              <a:rPr b="1" lang="en-US"/>
              <a:t>Import module using </a:t>
            </a:r>
            <a:r>
              <a:rPr b="1" lang="en-US">
                <a:latin typeface="Courier New"/>
                <a:ea typeface="Courier New"/>
                <a:cs typeface="Courier New"/>
                <a:sym typeface="Courier New"/>
              </a:rPr>
              <a:t>import</a:t>
            </a:r>
            <a:r>
              <a:rPr b="1" lang="en-US"/>
              <a:t> statement</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59" name="Shape 659"/>
        <p:cNvGrpSpPr/>
        <p:nvPr/>
      </p:nvGrpSpPr>
      <p:grpSpPr>
        <a:xfrm>
          <a:off x="0" y="0"/>
          <a:ext cx="0" cy="0"/>
          <a:chOff x="0" y="0"/>
          <a:chExt cx="0" cy="0"/>
        </a:xfrm>
      </p:grpSpPr>
      <p:sp>
        <p:nvSpPr>
          <p:cNvPr id="660" name="Google Shape;660;p71"/>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Menu Driven Programs</a:t>
            </a:r>
            <a:endParaRPr/>
          </a:p>
        </p:txBody>
      </p:sp>
      <p:sp>
        <p:nvSpPr>
          <p:cNvPr id="661" name="Google Shape;661;p71"/>
          <p:cNvSpPr txBox="1"/>
          <p:nvPr>
            <p:ph idx="1" type="body"/>
          </p:nvPr>
        </p:nvSpPr>
        <p:spPr>
          <a:xfrm>
            <a:off x="457200" y="1556327"/>
            <a:ext cx="8193314" cy="3492751"/>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Menu-driven program: displays a list of operations on the screen, allowing user to select the desired operation</a:t>
            </a:r>
            <a:endParaRPr/>
          </a:p>
          <a:p>
            <a:pPr indent="-284400" lvl="1" marL="742950" rtl="0" algn="l">
              <a:lnSpc>
                <a:spcPct val="100000"/>
              </a:lnSpc>
              <a:spcBef>
                <a:spcPts val="600"/>
              </a:spcBef>
              <a:spcAft>
                <a:spcPts val="0"/>
              </a:spcAft>
              <a:buSzPts val="2400"/>
              <a:buChar char="–"/>
            </a:pPr>
            <a:r>
              <a:rPr lang="en-US"/>
              <a:t>List of operations displayed on the screen is called a </a:t>
            </a:r>
            <a:r>
              <a:rPr b="1" lang="en-US"/>
              <a:t>menu</a:t>
            </a:r>
            <a:endParaRPr/>
          </a:p>
          <a:p>
            <a:pPr indent="-255600" lvl="0" marL="256032" marR="0" rtl="0" algn="l">
              <a:lnSpc>
                <a:spcPct val="100000"/>
              </a:lnSpc>
              <a:spcBef>
                <a:spcPts val="1500"/>
              </a:spcBef>
              <a:spcAft>
                <a:spcPts val="0"/>
              </a:spcAft>
              <a:buClr>
                <a:srgbClr val="007FA3"/>
              </a:buClr>
              <a:buSzPts val="2400"/>
              <a:buChar char="•"/>
            </a:pPr>
            <a:r>
              <a:rPr b="1" lang="en-US"/>
              <a:t>Program uses a decision structure to determine the selected menu option and required operation</a:t>
            </a:r>
            <a:endParaRPr/>
          </a:p>
          <a:p>
            <a:pPr indent="-284400" lvl="1" marL="742950" rtl="0" algn="l">
              <a:lnSpc>
                <a:spcPct val="100000"/>
              </a:lnSpc>
              <a:spcBef>
                <a:spcPts val="600"/>
              </a:spcBef>
              <a:spcAft>
                <a:spcPts val="0"/>
              </a:spcAft>
              <a:buSzPts val="2400"/>
              <a:buChar char="–"/>
            </a:pPr>
            <a:r>
              <a:rPr lang="en-US"/>
              <a:t>Typically repeats until the user quits</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7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Conditionally Executing the </a:t>
            </a:r>
            <a:r>
              <a:rPr lang="en-US" sz="3200">
                <a:latin typeface="Courier New"/>
                <a:ea typeface="Courier New"/>
                <a:cs typeface="Courier New"/>
                <a:sym typeface="Courier New"/>
              </a:rPr>
              <a:t>Main</a:t>
            </a:r>
            <a:r>
              <a:rPr lang="en-US" sz="3200"/>
              <a:t> Function </a:t>
            </a:r>
            <a:r>
              <a:rPr b="0" lang="en-US" sz="2000"/>
              <a:t>(1 of 3)</a:t>
            </a:r>
            <a:endParaRPr b="0" sz="2000"/>
          </a:p>
        </p:txBody>
      </p:sp>
      <p:sp>
        <p:nvSpPr>
          <p:cNvPr id="667" name="Google Shape;667;p72"/>
          <p:cNvSpPr txBox="1"/>
          <p:nvPr>
            <p:ph idx="1" type="body"/>
          </p:nvPr>
        </p:nvSpPr>
        <p:spPr>
          <a:xfrm>
            <a:off x="457200" y="1556327"/>
            <a:ext cx="8229600" cy="342649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lang="en-US"/>
              <a:t>It is possible to create a module that can be run as a standalone program or imported into another program</a:t>
            </a:r>
            <a:endParaRPr/>
          </a:p>
          <a:p>
            <a:pPr indent="-255600" lvl="0" marL="256032" marR="0" rtl="0" algn="l">
              <a:lnSpc>
                <a:spcPct val="100000"/>
              </a:lnSpc>
              <a:spcBef>
                <a:spcPts val="1500"/>
              </a:spcBef>
              <a:spcAft>
                <a:spcPts val="0"/>
              </a:spcAft>
              <a:buClr>
                <a:srgbClr val="007FA3"/>
              </a:buClr>
              <a:buSzPts val="2400"/>
              <a:buChar char="•"/>
            </a:pPr>
            <a:r>
              <a:rPr lang="en-US"/>
              <a:t>Suppose </a:t>
            </a:r>
            <a:r>
              <a:rPr b="1" lang="en-US"/>
              <a:t>Program A</a:t>
            </a:r>
            <a:r>
              <a:rPr lang="en-US"/>
              <a:t> defines several functions that you want to use in </a:t>
            </a:r>
            <a:r>
              <a:rPr b="1" lang="en-US"/>
              <a:t>Program B</a:t>
            </a:r>
            <a:endParaRPr/>
          </a:p>
          <a:p>
            <a:pPr indent="-255600" lvl="0" marL="256032" marR="0" rtl="0" algn="l">
              <a:lnSpc>
                <a:spcPct val="100000"/>
              </a:lnSpc>
              <a:spcBef>
                <a:spcPts val="1500"/>
              </a:spcBef>
              <a:spcAft>
                <a:spcPts val="0"/>
              </a:spcAft>
              <a:buClr>
                <a:srgbClr val="007FA3"/>
              </a:buClr>
              <a:buSzPts val="2400"/>
              <a:buChar char="•"/>
            </a:pPr>
            <a:r>
              <a:rPr lang="en-US"/>
              <a:t>So, you import </a:t>
            </a:r>
            <a:r>
              <a:rPr b="1" lang="en-US"/>
              <a:t>Program A</a:t>
            </a:r>
            <a:r>
              <a:rPr lang="en-US"/>
              <a:t> into </a:t>
            </a:r>
            <a:r>
              <a:rPr b="1" lang="en-US"/>
              <a:t>Program B</a:t>
            </a:r>
            <a:endParaRPr/>
          </a:p>
          <a:p>
            <a:pPr indent="-255600" lvl="0" marL="256032" marR="0" rtl="0" algn="l">
              <a:lnSpc>
                <a:spcPct val="100000"/>
              </a:lnSpc>
              <a:spcBef>
                <a:spcPts val="1500"/>
              </a:spcBef>
              <a:spcAft>
                <a:spcPts val="0"/>
              </a:spcAft>
              <a:buClr>
                <a:srgbClr val="007FA3"/>
              </a:buClr>
              <a:buSzPts val="2400"/>
              <a:buChar char="•"/>
            </a:pPr>
            <a:r>
              <a:rPr lang="en-US"/>
              <a:t>However, you do not want </a:t>
            </a:r>
            <a:r>
              <a:rPr b="1" lang="en-US"/>
              <a:t>Program A</a:t>
            </a:r>
            <a:r>
              <a:rPr lang="en-US"/>
              <a:t> to execute its </a:t>
            </a:r>
            <a:r>
              <a:rPr lang="en-US">
                <a:latin typeface="Courier New"/>
                <a:ea typeface="Courier New"/>
                <a:cs typeface="Courier New"/>
                <a:sym typeface="Courier New"/>
              </a:rPr>
              <a:t>main</a:t>
            </a:r>
            <a:r>
              <a:rPr lang="en-US"/>
              <a:t> function when you import it</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7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Conditionally Executing the </a:t>
            </a:r>
            <a:r>
              <a:rPr lang="en-US" sz="3200">
                <a:latin typeface="Courier New"/>
                <a:ea typeface="Courier New"/>
                <a:cs typeface="Courier New"/>
                <a:sym typeface="Courier New"/>
              </a:rPr>
              <a:t>Main</a:t>
            </a:r>
            <a:r>
              <a:rPr lang="en-US" sz="3200"/>
              <a:t> Function </a:t>
            </a:r>
            <a:r>
              <a:rPr b="0" lang="en-US" sz="2000"/>
              <a:t>(2 of 3)</a:t>
            </a:r>
            <a:endParaRPr sz="3200"/>
          </a:p>
        </p:txBody>
      </p:sp>
      <p:sp>
        <p:nvSpPr>
          <p:cNvPr id="673" name="Google Shape;673;p73"/>
          <p:cNvSpPr txBox="1"/>
          <p:nvPr>
            <p:ph idx="1" type="body"/>
          </p:nvPr>
        </p:nvSpPr>
        <p:spPr>
          <a:xfrm>
            <a:off x="457200" y="1556327"/>
            <a:ext cx="8229600" cy="3890316"/>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200"/>
              <a:buChar char="•"/>
            </a:pPr>
            <a:r>
              <a:rPr b="1" lang="en-US" sz="2200"/>
              <a:t>In the aforementioned scenario, you write each module so it executes its </a:t>
            </a:r>
            <a:r>
              <a:rPr b="1" lang="en-US" sz="2200">
                <a:latin typeface="Courier New"/>
                <a:ea typeface="Courier New"/>
                <a:cs typeface="Courier New"/>
                <a:sym typeface="Courier New"/>
              </a:rPr>
              <a:t>main</a:t>
            </a:r>
            <a:r>
              <a:rPr b="1" lang="en-US" sz="2200"/>
              <a:t> function only when the module is being run as the main program</a:t>
            </a:r>
            <a:endParaRPr/>
          </a:p>
          <a:p>
            <a:pPr indent="-284400" lvl="1" marL="742950" rtl="0" algn="l">
              <a:lnSpc>
                <a:spcPct val="100000"/>
              </a:lnSpc>
              <a:spcBef>
                <a:spcPts val="600"/>
              </a:spcBef>
              <a:spcAft>
                <a:spcPts val="0"/>
              </a:spcAft>
              <a:buSzPts val="2200"/>
              <a:buChar char="–"/>
            </a:pPr>
            <a:r>
              <a:rPr lang="en-US" sz="2200"/>
              <a:t>When a source code file is loaded into the Python interpreter, a special variable called </a:t>
            </a:r>
            <a:r>
              <a:rPr lang="en-US" sz="2200">
                <a:latin typeface="Courier New"/>
                <a:ea typeface="Courier New"/>
                <a:cs typeface="Courier New"/>
                <a:sym typeface="Courier New"/>
              </a:rPr>
              <a:t>__name__</a:t>
            </a:r>
            <a:r>
              <a:rPr lang="en-US" sz="2200"/>
              <a:t> is created</a:t>
            </a:r>
            <a:endParaRPr sz="2200">
              <a:latin typeface="Courier New"/>
              <a:ea typeface="Courier New"/>
              <a:cs typeface="Courier New"/>
              <a:sym typeface="Courier New"/>
            </a:endParaRPr>
          </a:p>
          <a:p>
            <a:pPr indent="-284400" lvl="1" marL="742950" rtl="0" algn="l">
              <a:lnSpc>
                <a:spcPct val="100000"/>
              </a:lnSpc>
              <a:spcBef>
                <a:spcPts val="600"/>
              </a:spcBef>
              <a:spcAft>
                <a:spcPts val="0"/>
              </a:spcAft>
              <a:buSzPts val="2200"/>
              <a:buChar char="–"/>
            </a:pPr>
            <a:r>
              <a:rPr lang="en-US" sz="2200"/>
              <a:t>If the source code file has been imported as a module, the </a:t>
            </a:r>
            <a:r>
              <a:rPr lang="en-US" sz="2200">
                <a:latin typeface="Courier New"/>
                <a:ea typeface="Courier New"/>
                <a:cs typeface="Courier New"/>
                <a:sym typeface="Courier New"/>
              </a:rPr>
              <a:t>__name__ </a:t>
            </a:r>
            <a:r>
              <a:rPr lang="en-US" sz="2200"/>
              <a:t>variable will be set to the name of the module.</a:t>
            </a:r>
            <a:endParaRPr/>
          </a:p>
          <a:p>
            <a:pPr indent="-284400" lvl="1" marL="742950" rtl="0" algn="l">
              <a:lnSpc>
                <a:spcPct val="100000"/>
              </a:lnSpc>
              <a:spcBef>
                <a:spcPts val="600"/>
              </a:spcBef>
              <a:spcAft>
                <a:spcPts val="0"/>
              </a:spcAft>
              <a:buSzPts val="2200"/>
              <a:buChar char="–"/>
            </a:pPr>
            <a:r>
              <a:rPr lang="en-US" sz="2200"/>
              <a:t>If the source code file is being executed as the main program, the </a:t>
            </a:r>
            <a:r>
              <a:rPr lang="en-US" sz="2200">
                <a:latin typeface="Courier New"/>
                <a:ea typeface="Courier New"/>
                <a:cs typeface="Courier New"/>
                <a:sym typeface="Courier New"/>
              </a:rPr>
              <a:t>__name__ </a:t>
            </a:r>
            <a:r>
              <a:rPr lang="en-US" sz="2200"/>
              <a:t>variable will be set to the value </a:t>
            </a:r>
            <a:r>
              <a:rPr lang="en-US" sz="2200">
                <a:latin typeface="Courier New"/>
                <a:ea typeface="Courier New"/>
                <a:cs typeface="Courier New"/>
                <a:sym typeface="Courier New"/>
              </a:rPr>
              <a:t>'__main__'</a:t>
            </a:r>
            <a:r>
              <a:rPr lang="en-US" sz="2200"/>
              <a:t>.</a:t>
            </a:r>
            <a:endParaRPr sz="2200">
              <a:latin typeface="Courier New"/>
              <a:ea typeface="Courier New"/>
              <a:cs typeface="Courier New"/>
              <a:sym typeface="Courier New"/>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7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Conditionally Executing the </a:t>
            </a:r>
            <a:r>
              <a:rPr lang="en-US" sz="3200">
                <a:latin typeface="Courier New"/>
                <a:ea typeface="Courier New"/>
                <a:cs typeface="Courier New"/>
                <a:sym typeface="Courier New"/>
              </a:rPr>
              <a:t>Main</a:t>
            </a:r>
            <a:r>
              <a:rPr lang="en-US" sz="3200"/>
              <a:t> Function </a:t>
            </a:r>
            <a:r>
              <a:rPr b="0" lang="en-US" sz="2000"/>
              <a:t>(3 of 3)</a:t>
            </a:r>
            <a:endParaRPr sz="3200"/>
          </a:p>
        </p:txBody>
      </p:sp>
      <p:sp>
        <p:nvSpPr>
          <p:cNvPr id="679" name="Google Shape;679;p74"/>
          <p:cNvSpPr txBox="1"/>
          <p:nvPr>
            <p:ph idx="1" type="body"/>
          </p:nvPr>
        </p:nvSpPr>
        <p:spPr>
          <a:xfrm>
            <a:off x="457200" y="1556327"/>
            <a:ext cx="8229600" cy="792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000"/>
              <a:buChar char="•"/>
            </a:pPr>
            <a:r>
              <a:rPr b="1" lang="en-US" sz="2000"/>
              <a:t>To prevent the </a:t>
            </a:r>
            <a:r>
              <a:rPr b="1" lang="en-US" sz="2000">
                <a:latin typeface="Courier New"/>
                <a:ea typeface="Courier New"/>
                <a:cs typeface="Courier New"/>
                <a:sym typeface="Courier New"/>
              </a:rPr>
              <a:t>main</a:t>
            </a:r>
            <a:r>
              <a:rPr b="1" lang="en-US" sz="2000"/>
              <a:t> function from being executed when the file is imported as a module, you can conditionally execute </a:t>
            </a:r>
            <a:r>
              <a:rPr b="1" lang="en-US" sz="2000">
                <a:latin typeface="Courier New"/>
                <a:ea typeface="Courier New"/>
                <a:cs typeface="Courier New"/>
                <a:sym typeface="Courier New"/>
              </a:rPr>
              <a:t>main</a:t>
            </a:r>
            <a:endParaRPr/>
          </a:p>
        </p:txBody>
      </p:sp>
      <p:sp>
        <p:nvSpPr>
          <p:cNvPr id="680" name="Google Shape;680;p74"/>
          <p:cNvSpPr txBox="1"/>
          <p:nvPr>
            <p:ph idx="2" type="body"/>
          </p:nvPr>
        </p:nvSpPr>
        <p:spPr>
          <a:xfrm>
            <a:off x="792162" y="2461174"/>
            <a:ext cx="4429195" cy="3290268"/>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def main():</a:t>
            </a:r>
            <a:endParaRPr/>
          </a:p>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    </a:t>
            </a:r>
            <a:r>
              <a:rPr i="1" lang="en-US" sz="2000">
                <a:latin typeface="Courier New"/>
                <a:ea typeface="Courier New"/>
                <a:cs typeface="Courier New"/>
                <a:sym typeface="Courier New"/>
              </a:rPr>
              <a:t>statement</a:t>
            </a:r>
            <a:endParaRPr/>
          </a:p>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    </a:t>
            </a:r>
            <a:r>
              <a:rPr i="1" lang="en-US" sz="2000">
                <a:latin typeface="Courier New"/>
                <a:ea typeface="Courier New"/>
                <a:cs typeface="Courier New"/>
                <a:sym typeface="Courier New"/>
              </a:rPr>
              <a:t>statement</a:t>
            </a:r>
            <a:endParaRPr sz="2000">
              <a:latin typeface="Courier New"/>
              <a:ea typeface="Courier New"/>
              <a:cs typeface="Courier New"/>
              <a:sym typeface="Courier New"/>
            </a:endParaRPr>
          </a:p>
          <a:p>
            <a:pPr indent="-255600" lvl="0" marL="256032" rtl="0" algn="l">
              <a:lnSpc>
                <a:spcPct val="100000"/>
              </a:lnSpc>
              <a:spcBef>
                <a:spcPts val="1500"/>
              </a:spcBef>
              <a:spcAft>
                <a:spcPts val="0"/>
              </a:spcAft>
              <a:buSzPts val="2000"/>
              <a:buFont typeface="Courier New"/>
              <a:buNone/>
            </a:pPr>
            <a:r>
              <a:rPr lang="en-US" sz="2000">
                <a:latin typeface="Courier New"/>
                <a:ea typeface="Courier New"/>
                <a:cs typeface="Courier New"/>
                <a:sym typeface="Courier New"/>
              </a:rPr>
              <a:t>def my_function():</a:t>
            </a:r>
            <a:endParaRPr/>
          </a:p>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    </a:t>
            </a:r>
            <a:r>
              <a:rPr i="1" lang="en-US" sz="2000">
                <a:latin typeface="Courier New"/>
                <a:ea typeface="Courier New"/>
                <a:cs typeface="Courier New"/>
                <a:sym typeface="Courier New"/>
              </a:rPr>
              <a:t>statement</a:t>
            </a:r>
            <a:endParaRPr/>
          </a:p>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    </a:t>
            </a:r>
            <a:r>
              <a:rPr i="1" lang="en-US" sz="2000">
                <a:latin typeface="Courier New"/>
                <a:ea typeface="Courier New"/>
                <a:cs typeface="Courier New"/>
                <a:sym typeface="Courier New"/>
              </a:rPr>
              <a:t>statement</a:t>
            </a:r>
            <a:endParaRPr sz="2000">
              <a:latin typeface="Courier New"/>
              <a:ea typeface="Courier New"/>
              <a:cs typeface="Courier New"/>
              <a:sym typeface="Courier New"/>
            </a:endParaRPr>
          </a:p>
          <a:p>
            <a:pPr indent="-255600" lvl="0" marL="256032" rtl="0" algn="l">
              <a:lnSpc>
                <a:spcPct val="100000"/>
              </a:lnSpc>
              <a:spcBef>
                <a:spcPts val="1500"/>
              </a:spcBef>
              <a:spcAft>
                <a:spcPts val="0"/>
              </a:spcAft>
              <a:buSzPts val="2000"/>
              <a:buFont typeface="Courier New"/>
              <a:buNone/>
            </a:pPr>
            <a:r>
              <a:rPr lang="en-US" sz="2000">
                <a:latin typeface="Courier New"/>
                <a:ea typeface="Courier New"/>
                <a:cs typeface="Courier New"/>
                <a:sym typeface="Courier New"/>
              </a:rPr>
              <a:t>if __name__ == '__main__':</a:t>
            </a:r>
            <a:endParaRPr/>
          </a:p>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    main()</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84" name="Shape 684"/>
        <p:cNvGrpSpPr/>
        <p:nvPr/>
      </p:nvGrpSpPr>
      <p:grpSpPr>
        <a:xfrm>
          <a:off x="0" y="0"/>
          <a:ext cx="0" cy="0"/>
          <a:chOff x="0" y="0"/>
          <a:chExt cx="0" cy="0"/>
        </a:xfrm>
      </p:grpSpPr>
      <p:sp>
        <p:nvSpPr>
          <p:cNvPr id="685" name="Google Shape;685;p75"/>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Turtle Graphics: Modularizing Code With Functions </a:t>
            </a:r>
            <a:r>
              <a:rPr b="0" lang="en-US" sz="2000"/>
              <a:t>(1 of 6)</a:t>
            </a:r>
            <a:endParaRPr b="0" sz="2000"/>
          </a:p>
        </p:txBody>
      </p:sp>
      <p:sp>
        <p:nvSpPr>
          <p:cNvPr id="686" name="Google Shape;686;p75"/>
          <p:cNvSpPr txBox="1"/>
          <p:nvPr>
            <p:ph idx="1" type="body"/>
          </p:nvPr>
        </p:nvSpPr>
        <p:spPr>
          <a:xfrm>
            <a:off x="457200" y="1556327"/>
            <a:ext cx="8229600" cy="14184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1800"/>
              <a:buChar char="•"/>
            </a:pPr>
            <a:r>
              <a:rPr b="1" lang="en-US" sz="1800"/>
              <a:t>Commonly needed turtle graphics operations can be stored in functions and then called whenever needed. </a:t>
            </a:r>
            <a:endParaRPr/>
          </a:p>
          <a:p>
            <a:pPr indent="-255600" lvl="0" marL="256032" marR="0" rtl="0" algn="l">
              <a:lnSpc>
                <a:spcPct val="100000"/>
              </a:lnSpc>
              <a:spcBef>
                <a:spcPts val="1500"/>
              </a:spcBef>
              <a:spcAft>
                <a:spcPts val="0"/>
              </a:spcAft>
              <a:buClr>
                <a:srgbClr val="007FA3"/>
              </a:buClr>
              <a:buSzPts val="1800"/>
              <a:buChar char="•"/>
            </a:pPr>
            <a:r>
              <a:rPr b="1" lang="en-US" sz="1800"/>
              <a:t>For example, the following function draws a square. The parameters specify the location, width, and color.</a:t>
            </a:r>
            <a:endParaRPr/>
          </a:p>
        </p:txBody>
      </p:sp>
      <p:sp>
        <p:nvSpPr>
          <p:cNvPr id="687" name="Google Shape;687;p75"/>
          <p:cNvSpPr txBox="1"/>
          <p:nvPr>
            <p:ph idx="2" type="body"/>
          </p:nvPr>
        </p:nvSpPr>
        <p:spPr>
          <a:xfrm>
            <a:off x="792163" y="3044267"/>
            <a:ext cx="7397680" cy="2952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def square(x, y, width, color):</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turtle.penup()            # Raise the pen</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turtle.goto(x, y)         # Move to (X,Y)</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turtle.fillcolor(color)   # Set the fill color</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turtle.pendown()          # Lower the pen</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turtle.begin_fill()       # Start filling</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for count in range(4):    # Draw a square</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turtle.forward(width)</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turtle.left(90)</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turtle.end_fill()         # End filling</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91" name="Shape 691"/>
        <p:cNvGrpSpPr/>
        <p:nvPr/>
      </p:nvGrpSpPr>
      <p:grpSpPr>
        <a:xfrm>
          <a:off x="0" y="0"/>
          <a:ext cx="0" cy="0"/>
          <a:chOff x="0" y="0"/>
          <a:chExt cx="0" cy="0"/>
        </a:xfrm>
      </p:grpSpPr>
      <p:sp>
        <p:nvSpPr>
          <p:cNvPr id="692" name="Google Shape;692;p76"/>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Turtle Graphics: Modularizing Code With Functions </a:t>
            </a:r>
            <a:r>
              <a:rPr b="0" lang="en-US" sz="2000"/>
              <a:t>(2 of 6)</a:t>
            </a:r>
            <a:endParaRPr sz="3200"/>
          </a:p>
        </p:txBody>
      </p:sp>
      <p:sp>
        <p:nvSpPr>
          <p:cNvPr id="693" name="Google Shape;693;p76"/>
          <p:cNvSpPr txBox="1"/>
          <p:nvPr>
            <p:ph idx="1" type="body"/>
          </p:nvPr>
        </p:nvSpPr>
        <p:spPr>
          <a:xfrm>
            <a:off x="466602" y="1552575"/>
            <a:ext cx="8209085" cy="756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000"/>
              <a:buChar char="•"/>
            </a:pPr>
            <a:r>
              <a:rPr b="1" lang="en-US" sz="2000"/>
              <a:t>The following code calls the previously shown </a:t>
            </a:r>
            <a:r>
              <a:rPr b="1" lang="en-US" sz="2000">
                <a:latin typeface="Courier New"/>
                <a:ea typeface="Courier New"/>
                <a:cs typeface="Courier New"/>
                <a:sym typeface="Courier New"/>
              </a:rPr>
              <a:t>square</a:t>
            </a:r>
            <a:r>
              <a:rPr b="1" lang="en-US" sz="2000"/>
              <a:t> function to draw three squares:</a:t>
            </a:r>
            <a:endParaRPr/>
          </a:p>
        </p:txBody>
      </p:sp>
      <p:sp>
        <p:nvSpPr>
          <p:cNvPr id="694" name="Google Shape;694;p76"/>
          <p:cNvSpPr txBox="1"/>
          <p:nvPr>
            <p:ph idx="2" type="body"/>
          </p:nvPr>
        </p:nvSpPr>
        <p:spPr>
          <a:xfrm>
            <a:off x="706853" y="3431248"/>
            <a:ext cx="5040000" cy="109728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square(100, 0, 50, 'red')</a:t>
            </a:r>
            <a:endParaRPr/>
          </a:p>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square(-150, -100, 200, 'blue')</a:t>
            </a:r>
            <a:endParaRPr/>
          </a:p>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square(-200, 150, 75, 'green')</a:t>
            </a:r>
            <a:endParaRPr/>
          </a:p>
        </p:txBody>
      </p:sp>
      <p:pic>
        <p:nvPicPr>
          <p:cNvPr descr="Three squares of different sizes and colors." id="695" name="Google Shape;695;p76"/>
          <p:cNvPicPr preferRelativeResize="0"/>
          <p:nvPr>
            <p:ph idx="3" type="body"/>
          </p:nvPr>
        </p:nvPicPr>
        <p:blipFill rotWithShape="1">
          <a:blip r:embed="rId3">
            <a:alphaModFix/>
          </a:blip>
          <a:srcRect b="0" l="0" r="0" t="0"/>
          <a:stretch/>
        </p:blipFill>
        <p:spPr>
          <a:xfrm>
            <a:off x="6214155" y="2849716"/>
            <a:ext cx="2349729" cy="1960808"/>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99" name="Shape 699"/>
        <p:cNvGrpSpPr/>
        <p:nvPr/>
      </p:nvGrpSpPr>
      <p:grpSpPr>
        <a:xfrm>
          <a:off x="0" y="0"/>
          <a:ext cx="0" cy="0"/>
          <a:chOff x="0" y="0"/>
          <a:chExt cx="0" cy="0"/>
        </a:xfrm>
      </p:grpSpPr>
      <p:sp>
        <p:nvSpPr>
          <p:cNvPr id="700" name="Google Shape;700;p7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Turtle Graphics: Modularizing Code With Functions </a:t>
            </a:r>
            <a:r>
              <a:rPr b="0" lang="en-US" sz="2000"/>
              <a:t>(3 of 6)</a:t>
            </a:r>
            <a:endParaRPr sz="3200"/>
          </a:p>
        </p:txBody>
      </p:sp>
      <p:sp>
        <p:nvSpPr>
          <p:cNvPr id="701" name="Google Shape;701;p77"/>
          <p:cNvSpPr txBox="1"/>
          <p:nvPr>
            <p:ph idx="1" type="body"/>
          </p:nvPr>
        </p:nvSpPr>
        <p:spPr>
          <a:xfrm>
            <a:off x="457200" y="1556327"/>
            <a:ext cx="8229600" cy="746926"/>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1800"/>
              <a:buChar char="•"/>
            </a:pPr>
            <a:r>
              <a:rPr b="1" lang="en-US" sz="1800"/>
              <a:t>The following function draws a circle. The parameters specify the location, radius, and color.</a:t>
            </a:r>
            <a:endParaRPr/>
          </a:p>
        </p:txBody>
      </p:sp>
      <p:sp>
        <p:nvSpPr>
          <p:cNvPr id="702" name="Google Shape;702;p77"/>
          <p:cNvSpPr txBox="1"/>
          <p:nvPr>
            <p:ph idx="2" type="body"/>
          </p:nvPr>
        </p:nvSpPr>
        <p:spPr>
          <a:xfrm>
            <a:off x="821634" y="2381656"/>
            <a:ext cx="7341704" cy="2428883"/>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def circle(x, y, radius, color):</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turtle.penup()             # Raise the pen</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turtle.goto(x, y - radius) # Position the turtle</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turtle.fillcolor(color)    # Set the fill color</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turtle.pendown()           # Lower the pen</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turtle.begin_fill()        # Start filling</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turtle.circle(radius)      # Draw a circle</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turtle.end_fill()          # End filling</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06" name="Shape 706"/>
        <p:cNvGrpSpPr/>
        <p:nvPr/>
      </p:nvGrpSpPr>
      <p:grpSpPr>
        <a:xfrm>
          <a:off x="0" y="0"/>
          <a:ext cx="0" cy="0"/>
          <a:chOff x="0" y="0"/>
          <a:chExt cx="0" cy="0"/>
        </a:xfrm>
      </p:grpSpPr>
      <p:sp>
        <p:nvSpPr>
          <p:cNvPr id="707" name="Google Shape;707;p7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Turtle Graphics: Modularizing Code With Functions </a:t>
            </a:r>
            <a:r>
              <a:rPr b="0" lang="en-US" sz="2000"/>
              <a:t>(4 of 6)</a:t>
            </a:r>
            <a:endParaRPr sz="3200"/>
          </a:p>
        </p:txBody>
      </p:sp>
      <p:sp>
        <p:nvSpPr>
          <p:cNvPr id="708" name="Google Shape;708;p78"/>
          <p:cNvSpPr txBox="1"/>
          <p:nvPr>
            <p:ph idx="1" type="body"/>
          </p:nvPr>
        </p:nvSpPr>
        <p:spPr>
          <a:xfrm>
            <a:off x="466602" y="1552575"/>
            <a:ext cx="8209085" cy="756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000"/>
              <a:buChar char="•"/>
            </a:pPr>
            <a:r>
              <a:rPr b="1" lang="en-US" sz="2000"/>
              <a:t>The following code calls the previously shown </a:t>
            </a:r>
            <a:r>
              <a:rPr b="1" lang="en-US" sz="2000">
                <a:latin typeface="Courier New"/>
                <a:ea typeface="Courier New"/>
                <a:cs typeface="Courier New"/>
                <a:sym typeface="Courier New"/>
              </a:rPr>
              <a:t>circle</a:t>
            </a:r>
            <a:r>
              <a:rPr b="1" lang="en-US" sz="2000"/>
              <a:t> function to draw three circles:</a:t>
            </a:r>
            <a:endParaRPr/>
          </a:p>
        </p:txBody>
      </p:sp>
      <p:sp>
        <p:nvSpPr>
          <p:cNvPr id="709" name="Google Shape;709;p78"/>
          <p:cNvSpPr txBox="1"/>
          <p:nvPr>
            <p:ph idx="2" type="body"/>
          </p:nvPr>
        </p:nvSpPr>
        <p:spPr>
          <a:xfrm>
            <a:off x="706853" y="3431248"/>
            <a:ext cx="5040000" cy="109728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circle(0, 0, 100, 'red')</a:t>
            </a:r>
            <a:endParaRPr/>
          </a:p>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circle(-150, -75, 50, 'blue')</a:t>
            </a:r>
            <a:endParaRPr/>
          </a:p>
          <a:p>
            <a:pPr indent="-255600" lvl="0" marL="256032"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circle(-200, 150, 75, 'green')</a:t>
            </a:r>
            <a:endParaRPr/>
          </a:p>
        </p:txBody>
      </p:sp>
      <p:pic>
        <p:nvPicPr>
          <p:cNvPr descr="Three circles of different sizes and colors." id="710" name="Google Shape;710;p78"/>
          <p:cNvPicPr preferRelativeResize="0"/>
          <p:nvPr>
            <p:ph idx="3" type="body"/>
          </p:nvPr>
        </p:nvPicPr>
        <p:blipFill rotWithShape="1">
          <a:blip r:embed="rId3">
            <a:alphaModFix/>
          </a:blip>
          <a:srcRect b="0" l="0" r="0" t="0"/>
          <a:stretch/>
        </p:blipFill>
        <p:spPr>
          <a:xfrm>
            <a:off x="6249557" y="2830010"/>
            <a:ext cx="2252420" cy="200022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14" name="Shape 714"/>
        <p:cNvGrpSpPr/>
        <p:nvPr/>
      </p:nvGrpSpPr>
      <p:grpSpPr>
        <a:xfrm>
          <a:off x="0" y="0"/>
          <a:ext cx="0" cy="0"/>
          <a:chOff x="0" y="0"/>
          <a:chExt cx="0" cy="0"/>
        </a:xfrm>
      </p:grpSpPr>
      <p:sp>
        <p:nvSpPr>
          <p:cNvPr id="715" name="Google Shape;715;p79"/>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Turtle Graphics: Modularizing Code With Functions </a:t>
            </a:r>
            <a:r>
              <a:rPr b="0" lang="en-US" sz="2000"/>
              <a:t>(5 of 6)</a:t>
            </a:r>
            <a:endParaRPr sz="3200"/>
          </a:p>
        </p:txBody>
      </p:sp>
      <p:sp>
        <p:nvSpPr>
          <p:cNvPr id="716" name="Google Shape;716;p79"/>
          <p:cNvSpPr txBox="1"/>
          <p:nvPr>
            <p:ph idx="1" type="body"/>
          </p:nvPr>
        </p:nvSpPr>
        <p:spPr>
          <a:xfrm>
            <a:off x="457200" y="1556327"/>
            <a:ext cx="8229600" cy="612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1600"/>
              <a:buChar char="•"/>
            </a:pPr>
            <a:r>
              <a:rPr b="1" lang="en-US" sz="1600"/>
              <a:t>The following function draws a line. The parameters specify the starting and ending locations, and color.</a:t>
            </a:r>
            <a:endParaRPr/>
          </a:p>
        </p:txBody>
      </p:sp>
      <p:sp>
        <p:nvSpPr>
          <p:cNvPr id="717" name="Google Shape;717;p79"/>
          <p:cNvSpPr txBox="1"/>
          <p:nvPr>
            <p:ph idx="2" type="body"/>
          </p:nvPr>
        </p:nvSpPr>
        <p:spPr>
          <a:xfrm>
            <a:off x="728869" y="2381656"/>
            <a:ext cx="7686261" cy="173977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1600"/>
              <a:buFont typeface="Courier New"/>
              <a:buNone/>
            </a:pPr>
            <a:r>
              <a:rPr lang="en-US" sz="1600">
                <a:latin typeface="Courier New"/>
                <a:ea typeface="Courier New"/>
                <a:cs typeface="Courier New"/>
                <a:sym typeface="Courier New"/>
              </a:rPr>
              <a:t>def line(startX, startY, endX, endY, color):</a:t>
            </a:r>
            <a:endParaRPr/>
          </a:p>
          <a:p>
            <a:pPr indent="-255600" lvl="0" marL="256032" rtl="0" algn="l">
              <a:lnSpc>
                <a:spcPct val="100000"/>
              </a:lnSpc>
              <a:spcBef>
                <a:spcPts val="0"/>
              </a:spcBef>
              <a:spcAft>
                <a:spcPts val="0"/>
              </a:spcAft>
              <a:buSzPts val="1600"/>
              <a:buFont typeface="Courier New"/>
              <a:buNone/>
            </a:pPr>
            <a:r>
              <a:rPr lang="en-US" sz="1600">
                <a:latin typeface="Courier New"/>
                <a:ea typeface="Courier New"/>
                <a:cs typeface="Courier New"/>
                <a:sym typeface="Courier New"/>
              </a:rPr>
              <a:t>    turtle.penup()              # Raise the pen</a:t>
            </a:r>
            <a:endParaRPr/>
          </a:p>
          <a:p>
            <a:pPr indent="-255600" lvl="0" marL="256032" rtl="0" algn="l">
              <a:lnSpc>
                <a:spcPct val="100000"/>
              </a:lnSpc>
              <a:spcBef>
                <a:spcPts val="0"/>
              </a:spcBef>
              <a:spcAft>
                <a:spcPts val="0"/>
              </a:spcAft>
              <a:buSzPts val="1600"/>
              <a:buFont typeface="Courier New"/>
              <a:buNone/>
            </a:pPr>
            <a:r>
              <a:rPr lang="en-US" sz="1600">
                <a:latin typeface="Courier New"/>
                <a:ea typeface="Courier New"/>
                <a:cs typeface="Courier New"/>
                <a:sym typeface="Courier New"/>
              </a:rPr>
              <a:t>    turtle.goto(startX, startY) # Move to the starting point</a:t>
            </a:r>
            <a:endParaRPr/>
          </a:p>
          <a:p>
            <a:pPr indent="-255600" lvl="0" marL="256032" rtl="0" algn="l">
              <a:lnSpc>
                <a:spcPct val="100000"/>
              </a:lnSpc>
              <a:spcBef>
                <a:spcPts val="0"/>
              </a:spcBef>
              <a:spcAft>
                <a:spcPts val="0"/>
              </a:spcAft>
              <a:buSzPts val="1600"/>
              <a:buFont typeface="Courier New"/>
              <a:buNone/>
            </a:pPr>
            <a:r>
              <a:rPr lang="en-US" sz="1600">
                <a:latin typeface="Courier New"/>
                <a:ea typeface="Courier New"/>
                <a:cs typeface="Courier New"/>
                <a:sym typeface="Courier New"/>
              </a:rPr>
              <a:t>    turtle.pendown()            # Lower the pen</a:t>
            </a:r>
            <a:endParaRPr/>
          </a:p>
          <a:p>
            <a:pPr indent="-255600" lvl="0" marL="256032" rtl="0" algn="l">
              <a:lnSpc>
                <a:spcPct val="100000"/>
              </a:lnSpc>
              <a:spcBef>
                <a:spcPts val="0"/>
              </a:spcBef>
              <a:spcAft>
                <a:spcPts val="0"/>
              </a:spcAft>
              <a:buSzPts val="1600"/>
              <a:buFont typeface="Courier New"/>
              <a:buNone/>
            </a:pPr>
            <a:r>
              <a:rPr lang="en-US" sz="1600">
                <a:latin typeface="Courier New"/>
                <a:ea typeface="Courier New"/>
                <a:cs typeface="Courier New"/>
                <a:sym typeface="Courier New"/>
              </a:rPr>
              <a:t>    turtle.pencolor(color)      # Set the pen color</a:t>
            </a:r>
            <a:endParaRPr/>
          </a:p>
          <a:p>
            <a:pPr indent="-255600" lvl="0" marL="256032" rtl="0" algn="l">
              <a:lnSpc>
                <a:spcPct val="100000"/>
              </a:lnSpc>
              <a:spcBef>
                <a:spcPts val="0"/>
              </a:spcBef>
              <a:spcAft>
                <a:spcPts val="0"/>
              </a:spcAft>
              <a:buSzPts val="1600"/>
              <a:buFont typeface="Courier New"/>
              <a:buNone/>
            </a:pPr>
            <a:r>
              <a:rPr lang="en-US" sz="1600">
                <a:latin typeface="Courier New"/>
                <a:ea typeface="Courier New"/>
                <a:cs typeface="Courier New"/>
                <a:sym typeface="Courier New"/>
              </a:rPr>
              <a:t>    turtle.goto(endX, endY)     # Draw a square</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1" name="Shape 721"/>
        <p:cNvGrpSpPr/>
        <p:nvPr/>
      </p:nvGrpSpPr>
      <p:grpSpPr>
        <a:xfrm>
          <a:off x="0" y="0"/>
          <a:ext cx="0" cy="0"/>
          <a:chOff x="0" y="0"/>
          <a:chExt cx="0" cy="0"/>
        </a:xfrm>
      </p:grpSpPr>
      <p:sp>
        <p:nvSpPr>
          <p:cNvPr id="722" name="Google Shape;722;p80"/>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Turtle Graphics: Modularizing Code With Functions </a:t>
            </a:r>
            <a:r>
              <a:rPr b="0" lang="en-US" sz="2000"/>
              <a:t>(6 of 6)</a:t>
            </a:r>
            <a:endParaRPr sz="3200"/>
          </a:p>
        </p:txBody>
      </p:sp>
      <p:sp>
        <p:nvSpPr>
          <p:cNvPr id="723" name="Google Shape;723;p80"/>
          <p:cNvSpPr txBox="1"/>
          <p:nvPr>
            <p:ph idx="1" type="body"/>
          </p:nvPr>
        </p:nvSpPr>
        <p:spPr>
          <a:xfrm>
            <a:off x="461030" y="1556325"/>
            <a:ext cx="8208000" cy="867897"/>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The following code calls the previously shown </a:t>
            </a:r>
            <a:r>
              <a:rPr b="1" lang="en-US">
                <a:latin typeface="Courier New"/>
                <a:ea typeface="Courier New"/>
                <a:cs typeface="Courier New"/>
                <a:sym typeface="Courier New"/>
              </a:rPr>
              <a:t>line</a:t>
            </a:r>
            <a:r>
              <a:rPr b="1" lang="en-US"/>
              <a:t> function to draw a triangle:</a:t>
            </a:r>
            <a:endParaRPr/>
          </a:p>
        </p:txBody>
      </p:sp>
      <p:pic>
        <p:nvPicPr>
          <p:cNvPr descr="A triangle." id="724" name="Google Shape;724;p80"/>
          <p:cNvPicPr preferRelativeResize="0"/>
          <p:nvPr>
            <p:ph idx="2" type="body"/>
          </p:nvPr>
        </p:nvPicPr>
        <p:blipFill rotWithShape="1">
          <a:blip r:embed="rId3">
            <a:alphaModFix/>
          </a:blip>
          <a:srcRect b="0" l="0" r="0" t="0"/>
          <a:stretch/>
        </p:blipFill>
        <p:spPr>
          <a:xfrm>
            <a:off x="4030839" y="2533833"/>
            <a:ext cx="1499018" cy="1471081"/>
          </a:xfrm>
          <a:prstGeom prst="rect">
            <a:avLst/>
          </a:prstGeom>
          <a:noFill/>
          <a:ln>
            <a:noFill/>
          </a:ln>
        </p:spPr>
      </p:pic>
      <p:sp>
        <p:nvSpPr>
          <p:cNvPr id="725" name="Google Shape;725;p80"/>
          <p:cNvSpPr txBox="1"/>
          <p:nvPr>
            <p:ph idx="3" type="body"/>
          </p:nvPr>
        </p:nvSpPr>
        <p:spPr>
          <a:xfrm>
            <a:off x="457200" y="4180190"/>
            <a:ext cx="7380000" cy="2052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1400"/>
              <a:buFont typeface="Courier New"/>
              <a:buNone/>
            </a:pPr>
            <a:r>
              <a:rPr lang="en-US" sz="1400">
                <a:latin typeface="Courier New"/>
                <a:ea typeface="Courier New"/>
                <a:cs typeface="Courier New"/>
                <a:sym typeface="Courier New"/>
              </a:rPr>
              <a:t>TOP_X = 0</a:t>
            </a:r>
            <a:endParaRPr/>
          </a:p>
          <a:p>
            <a:pPr indent="-255600" lvl="0" marL="256032" rtl="0" algn="l">
              <a:lnSpc>
                <a:spcPct val="100000"/>
              </a:lnSpc>
              <a:spcBef>
                <a:spcPts val="0"/>
              </a:spcBef>
              <a:spcAft>
                <a:spcPts val="0"/>
              </a:spcAft>
              <a:buSzPts val="1400"/>
              <a:buFont typeface="Courier New"/>
              <a:buNone/>
            </a:pPr>
            <a:r>
              <a:rPr lang="en-US" sz="1400">
                <a:latin typeface="Courier New"/>
                <a:ea typeface="Courier New"/>
                <a:cs typeface="Courier New"/>
                <a:sym typeface="Courier New"/>
              </a:rPr>
              <a:t>TOP_Y = 100</a:t>
            </a:r>
            <a:endParaRPr/>
          </a:p>
          <a:p>
            <a:pPr indent="-255600" lvl="0" marL="256032" rtl="0" algn="l">
              <a:lnSpc>
                <a:spcPct val="100000"/>
              </a:lnSpc>
              <a:spcBef>
                <a:spcPts val="0"/>
              </a:spcBef>
              <a:spcAft>
                <a:spcPts val="0"/>
              </a:spcAft>
              <a:buSzPts val="1400"/>
              <a:buFont typeface="Courier New"/>
              <a:buNone/>
            </a:pPr>
            <a:r>
              <a:rPr lang="en-US" sz="1400">
                <a:latin typeface="Courier New"/>
                <a:ea typeface="Courier New"/>
                <a:cs typeface="Courier New"/>
                <a:sym typeface="Courier New"/>
              </a:rPr>
              <a:t>BASE_LEFT_X = -100</a:t>
            </a:r>
            <a:endParaRPr/>
          </a:p>
          <a:p>
            <a:pPr indent="-255600" lvl="0" marL="256032" rtl="0" algn="l">
              <a:lnSpc>
                <a:spcPct val="100000"/>
              </a:lnSpc>
              <a:spcBef>
                <a:spcPts val="0"/>
              </a:spcBef>
              <a:spcAft>
                <a:spcPts val="0"/>
              </a:spcAft>
              <a:buSzPts val="1400"/>
              <a:buFont typeface="Courier New"/>
              <a:buNone/>
            </a:pPr>
            <a:r>
              <a:rPr lang="en-US" sz="1400">
                <a:latin typeface="Courier New"/>
                <a:ea typeface="Courier New"/>
                <a:cs typeface="Courier New"/>
                <a:sym typeface="Courier New"/>
              </a:rPr>
              <a:t>BASE_LEFT_Y = -100</a:t>
            </a:r>
            <a:endParaRPr/>
          </a:p>
          <a:p>
            <a:pPr indent="-255600" lvl="0" marL="256032" rtl="0" algn="l">
              <a:lnSpc>
                <a:spcPct val="100000"/>
              </a:lnSpc>
              <a:spcBef>
                <a:spcPts val="0"/>
              </a:spcBef>
              <a:spcAft>
                <a:spcPts val="0"/>
              </a:spcAft>
              <a:buSzPts val="1400"/>
              <a:buFont typeface="Courier New"/>
              <a:buNone/>
            </a:pPr>
            <a:r>
              <a:rPr lang="en-US" sz="1400">
                <a:latin typeface="Courier New"/>
                <a:ea typeface="Courier New"/>
                <a:cs typeface="Courier New"/>
                <a:sym typeface="Courier New"/>
              </a:rPr>
              <a:t>BASE_RIGHT_X = 100</a:t>
            </a:r>
            <a:endParaRPr/>
          </a:p>
          <a:p>
            <a:pPr indent="-255600" lvl="0" marL="256032" rtl="0" algn="l">
              <a:lnSpc>
                <a:spcPct val="100000"/>
              </a:lnSpc>
              <a:spcBef>
                <a:spcPts val="0"/>
              </a:spcBef>
              <a:spcAft>
                <a:spcPts val="0"/>
              </a:spcAft>
              <a:buSzPts val="1400"/>
              <a:buFont typeface="Courier New"/>
              <a:buNone/>
            </a:pPr>
            <a:r>
              <a:rPr lang="en-US" sz="1400">
                <a:latin typeface="Courier New"/>
                <a:ea typeface="Courier New"/>
                <a:cs typeface="Courier New"/>
                <a:sym typeface="Courier New"/>
              </a:rPr>
              <a:t>BASE_RIGHT_Y = -100</a:t>
            </a:r>
            <a:endParaRPr/>
          </a:p>
          <a:p>
            <a:pPr indent="-255600" lvl="0" marL="256032" rtl="0" algn="l">
              <a:lnSpc>
                <a:spcPct val="100000"/>
              </a:lnSpc>
              <a:spcBef>
                <a:spcPts val="0"/>
              </a:spcBef>
              <a:spcAft>
                <a:spcPts val="0"/>
              </a:spcAft>
              <a:buSzPts val="1400"/>
              <a:buFont typeface="Courier New"/>
              <a:buNone/>
            </a:pPr>
            <a:r>
              <a:rPr lang="en-US" sz="1400">
                <a:latin typeface="Courier New"/>
                <a:ea typeface="Courier New"/>
                <a:cs typeface="Courier New"/>
                <a:sym typeface="Courier New"/>
              </a:rPr>
              <a:t>line(TOP_X, TOP_Y, BASE_LEFT_X, BASE_LEFT_Y, 'red')</a:t>
            </a:r>
            <a:endParaRPr/>
          </a:p>
          <a:p>
            <a:pPr indent="-255600" lvl="0" marL="256032" rtl="0" algn="l">
              <a:lnSpc>
                <a:spcPct val="100000"/>
              </a:lnSpc>
              <a:spcBef>
                <a:spcPts val="0"/>
              </a:spcBef>
              <a:spcAft>
                <a:spcPts val="0"/>
              </a:spcAft>
              <a:buSzPts val="1400"/>
              <a:buFont typeface="Courier New"/>
              <a:buNone/>
            </a:pPr>
            <a:r>
              <a:rPr lang="en-US" sz="1400">
                <a:latin typeface="Courier New"/>
                <a:ea typeface="Courier New"/>
                <a:cs typeface="Courier New"/>
                <a:sym typeface="Courier New"/>
              </a:rPr>
              <a:t>line(TOP_X, TOP_Y, BASE_RIGHT_X, BASE_RIGHT_Y, 'blue')</a:t>
            </a:r>
            <a:endParaRPr/>
          </a:p>
          <a:p>
            <a:pPr indent="-255600" lvl="0" marL="256032" rtl="0" algn="l">
              <a:lnSpc>
                <a:spcPct val="100000"/>
              </a:lnSpc>
              <a:spcBef>
                <a:spcPts val="0"/>
              </a:spcBef>
              <a:spcAft>
                <a:spcPts val="0"/>
              </a:spcAft>
              <a:buSzPts val="1400"/>
              <a:buFont typeface="Courier New"/>
              <a:buNone/>
            </a:pPr>
            <a:r>
              <a:rPr lang="en-US" sz="1400">
                <a:latin typeface="Courier New"/>
                <a:ea typeface="Courier New"/>
                <a:cs typeface="Courier New"/>
                <a:sym typeface="Courier New"/>
              </a:rPr>
              <a:t>line(BASE_LEFT_X, BASE_LEFT_Y, BASE_RIGHT_X, BASE_RIGHT_Y, 'green')</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81"/>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Summary </a:t>
            </a:r>
            <a:r>
              <a:rPr b="0" lang="en-US" sz="2000"/>
              <a:t>(1 of 2)</a:t>
            </a:r>
            <a:endParaRPr b="0" sz="2000"/>
          </a:p>
        </p:txBody>
      </p:sp>
      <p:sp>
        <p:nvSpPr>
          <p:cNvPr id="731" name="Google Shape;731;p81"/>
          <p:cNvSpPr txBox="1"/>
          <p:nvPr>
            <p:ph idx="1" type="body"/>
          </p:nvPr>
        </p:nvSpPr>
        <p:spPr>
          <a:xfrm>
            <a:off x="457200" y="1556327"/>
            <a:ext cx="8229600" cy="4115603"/>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This chapter covered:</a:t>
            </a:r>
            <a:endParaRPr/>
          </a:p>
          <a:p>
            <a:pPr indent="-284400" lvl="1" marL="742950" rtl="0" algn="l">
              <a:lnSpc>
                <a:spcPct val="100000"/>
              </a:lnSpc>
              <a:spcBef>
                <a:spcPts val="600"/>
              </a:spcBef>
              <a:spcAft>
                <a:spcPts val="0"/>
              </a:spcAft>
              <a:buSzPts val="2400"/>
              <a:buChar char="–"/>
            </a:pPr>
            <a:r>
              <a:rPr lang="en-US"/>
              <a:t>The advantages of using functions</a:t>
            </a:r>
            <a:endParaRPr/>
          </a:p>
          <a:p>
            <a:pPr indent="-284400" lvl="1" marL="742950" rtl="0" algn="l">
              <a:lnSpc>
                <a:spcPct val="100000"/>
              </a:lnSpc>
              <a:spcBef>
                <a:spcPts val="600"/>
              </a:spcBef>
              <a:spcAft>
                <a:spcPts val="0"/>
              </a:spcAft>
              <a:buSzPts val="2400"/>
              <a:buChar char="–"/>
            </a:pPr>
            <a:r>
              <a:rPr lang="en-US"/>
              <a:t>The syntax for defining and calling a function</a:t>
            </a:r>
            <a:endParaRPr/>
          </a:p>
          <a:p>
            <a:pPr indent="-284400" lvl="1" marL="742950" rtl="0" algn="l">
              <a:lnSpc>
                <a:spcPct val="100000"/>
              </a:lnSpc>
              <a:spcBef>
                <a:spcPts val="600"/>
              </a:spcBef>
              <a:spcAft>
                <a:spcPts val="0"/>
              </a:spcAft>
              <a:buSzPts val="2400"/>
              <a:buChar char="–"/>
            </a:pPr>
            <a:r>
              <a:rPr lang="en-US"/>
              <a:t>Methods for designing a program to use functions</a:t>
            </a:r>
            <a:endParaRPr/>
          </a:p>
          <a:p>
            <a:pPr indent="-284400" lvl="1" marL="742950" rtl="0" algn="l">
              <a:lnSpc>
                <a:spcPct val="100000"/>
              </a:lnSpc>
              <a:spcBef>
                <a:spcPts val="600"/>
              </a:spcBef>
              <a:spcAft>
                <a:spcPts val="0"/>
              </a:spcAft>
              <a:buSzPts val="2400"/>
              <a:buChar char="–"/>
            </a:pPr>
            <a:r>
              <a:rPr lang="en-US"/>
              <a:t>Use of local variables and their scope</a:t>
            </a:r>
            <a:endParaRPr/>
          </a:p>
          <a:p>
            <a:pPr indent="-284400" lvl="1" marL="742950" rtl="0" algn="l">
              <a:lnSpc>
                <a:spcPct val="100000"/>
              </a:lnSpc>
              <a:spcBef>
                <a:spcPts val="600"/>
              </a:spcBef>
              <a:spcAft>
                <a:spcPts val="0"/>
              </a:spcAft>
              <a:buSzPts val="2400"/>
              <a:buChar char="–"/>
            </a:pPr>
            <a:r>
              <a:rPr lang="en-US"/>
              <a:t>Syntax and limitations of passing arguments to functions</a:t>
            </a:r>
            <a:endParaRPr/>
          </a:p>
          <a:p>
            <a:pPr indent="-284400" lvl="1" marL="742950" rtl="0" algn="l">
              <a:lnSpc>
                <a:spcPct val="100000"/>
              </a:lnSpc>
              <a:spcBef>
                <a:spcPts val="600"/>
              </a:spcBef>
              <a:spcAft>
                <a:spcPts val="0"/>
              </a:spcAft>
              <a:buSzPts val="2400"/>
              <a:buChar char="–"/>
            </a:pPr>
            <a:r>
              <a:rPr lang="en-US"/>
              <a:t>Global variables, global constants, and their advantages and disadvantages</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8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Summary </a:t>
            </a:r>
            <a:r>
              <a:rPr b="0" lang="en-US" sz="2000"/>
              <a:t>(2 of 2)</a:t>
            </a:r>
            <a:endParaRPr/>
          </a:p>
        </p:txBody>
      </p:sp>
      <p:sp>
        <p:nvSpPr>
          <p:cNvPr id="737" name="Google Shape;737;p82"/>
          <p:cNvSpPr txBox="1"/>
          <p:nvPr>
            <p:ph idx="1" type="body"/>
          </p:nvPr>
        </p:nvSpPr>
        <p:spPr>
          <a:xfrm>
            <a:off x="457200" y="1556327"/>
            <a:ext cx="8229600" cy="4181864"/>
          </a:xfrm>
          <a:prstGeom prst="rect">
            <a:avLst/>
          </a:prstGeom>
          <a:noFill/>
          <a:ln>
            <a:noFill/>
          </a:ln>
        </p:spPr>
        <p:txBody>
          <a:bodyPr anchorCtr="0" anchor="t" bIns="91425" lIns="91425" spcFirstLastPara="1" rIns="91425" wrap="square" tIns="91425">
            <a:noAutofit/>
          </a:bodyPr>
          <a:lstStyle/>
          <a:p>
            <a:pPr indent="-284400" lvl="1" marL="742950" rtl="0" algn="l">
              <a:lnSpc>
                <a:spcPct val="100000"/>
              </a:lnSpc>
              <a:spcBef>
                <a:spcPts val="0"/>
              </a:spcBef>
              <a:spcAft>
                <a:spcPts val="0"/>
              </a:spcAft>
              <a:buSzPts val="2400"/>
              <a:buChar char="–"/>
            </a:pPr>
            <a:r>
              <a:rPr lang="en-US"/>
              <a:t>Value-returning functions, including:</a:t>
            </a:r>
            <a:endParaRPr/>
          </a:p>
          <a:p>
            <a:pPr indent="-230399" lvl="2" marL="1143000" rtl="0" algn="l">
              <a:lnSpc>
                <a:spcPct val="100000"/>
              </a:lnSpc>
              <a:spcBef>
                <a:spcPts val="600"/>
              </a:spcBef>
              <a:spcAft>
                <a:spcPts val="0"/>
              </a:spcAft>
              <a:buSzPts val="2400"/>
              <a:buChar char="▪"/>
            </a:pPr>
            <a:r>
              <a:rPr lang="en-US"/>
              <a:t>Writing value-returning functions</a:t>
            </a:r>
            <a:endParaRPr/>
          </a:p>
          <a:p>
            <a:pPr indent="-230399" lvl="2" marL="1143000" rtl="0" algn="l">
              <a:lnSpc>
                <a:spcPct val="100000"/>
              </a:lnSpc>
              <a:spcBef>
                <a:spcPts val="600"/>
              </a:spcBef>
              <a:spcAft>
                <a:spcPts val="0"/>
              </a:spcAft>
              <a:buSzPts val="2400"/>
              <a:buChar char="▪"/>
            </a:pPr>
            <a:r>
              <a:rPr lang="en-US"/>
              <a:t>Using value-returning functions</a:t>
            </a:r>
            <a:endParaRPr/>
          </a:p>
          <a:p>
            <a:pPr indent="-230399" lvl="2" marL="1143000" rtl="0" algn="l">
              <a:lnSpc>
                <a:spcPct val="100000"/>
              </a:lnSpc>
              <a:spcBef>
                <a:spcPts val="600"/>
              </a:spcBef>
              <a:spcAft>
                <a:spcPts val="0"/>
              </a:spcAft>
              <a:buSzPts val="2400"/>
              <a:buChar char="▪"/>
            </a:pPr>
            <a:r>
              <a:rPr lang="en-US"/>
              <a:t>Functions returning multiple values</a:t>
            </a:r>
            <a:endParaRPr/>
          </a:p>
          <a:p>
            <a:pPr indent="-284400" lvl="1" marL="742950" rtl="0" algn="l">
              <a:lnSpc>
                <a:spcPct val="100000"/>
              </a:lnSpc>
              <a:spcBef>
                <a:spcPts val="600"/>
              </a:spcBef>
              <a:spcAft>
                <a:spcPts val="0"/>
              </a:spcAft>
              <a:buSzPts val="2400"/>
              <a:buChar char="–"/>
            </a:pPr>
            <a:r>
              <a:rPr lang="en-US"/>
              <a:t>Using library functions and the </a:t>
            </a:r>
            <a:r>
              <a:rPr lang="en-US">
                <a:latin typeface="Courier New"/>
                <a:ea typeface="Courier New"/>
                <a:cs typeface="Courier New"/>
                <a:sym typeface="Courier New"/>
              </a:rPr>
              <a:t>import </a:t>
            </a:r>
            <a:r>
              <a:rPr lang="en-US"/>
              <a:t>statement</a:t>
            </a:r>
            <a:endParaRPr/>
          </a:p>
          <a:p>
            <a:pPr indent="-284400" lvl="1" marL="742950" rtl="0" algn="l">
              <a:lnSpc>
                <a:spcPct val="100000"/>
              </a:lnSpc>
              <a:spcBef>
                <a:spcPts val="600"/>
              </a:spcBef>
              <a:spcAft>
                <a:spcPts val="0"/>
              </a:spcAft>
              <a:buSzPts val="2400"/>
              <a:buChar char="–"/>
            </a:pPr>
            <a:r>
              <a:rPr lang="en-US"/>
              <a:t>Modules, including:</a:t>
            </a:r>
            <a:endParaRPr/>
          </a:p>
          <a:p>
            <a:pPr indent="-230399" lvl="2" marL="1143000" rtl="0" algn="l">
              <a:lnSpc>
                <a:spcPct val="100000"/>
              </a:lnSpc>
              <a:spcBef>
                <a:spcPts val="600"/>
              </a:spcBef>
              <a:spcAft>
                <a:spcPts val="0"/>
              </a:spcAft>
              <a:buSzPts val="2400"/>
              <a:buChar char="▪"/>
            </a:pPr>
            <a:r>
              <a:rPr lang="en-US"/>
              <a:t>The </a:t>
            </a:r>
            <a:r>
              <a:rPr lang="en-US">
                <a:latin typeface="Courier New"/>
                <a:ea typeface="Courier New"/>
                <a:cs typeface="Courier New"/>
                <a:sym typeface="Courier New"/>
              </a:rPr>
              <a:t>random</a:t>
            </a:r>
            <a:r>
              <a:rPr lang="en-US"/>
              <a:t> and </a:t>
            </a:r>
            <a:r>
              <a:rPr lang="en-US">
                <a:latin typeface="Courier New"/>
                <a:ea typeface="Courier New"/>
                <a:cs typeface="Courier New"/>
                <a:sym typeface="Courier New"/>
              </a:rPr>
              <a:t>math</a:t>
            </a:r>
            <a:r>
              <a:rPr lang="en-US"/>
              <a:t> modules</a:t>
            </a:r>
            <a:endParaRPr/>
          </a:p>
          <a:p>
            <a:pPr indent="-230399" lvl="2" marL="1143000" rtl="0" algn="l">
              <a:lnSpc>
                <a:spcPct val="100000"/>
              </a:lnSpc>
              <a:spcBef>
                <a:spcPts val="600"/>
              </a:spcBef>
              <a:spcAft>
                <a:spcPts val="0"/>
              </a:spcAft>
              <a:buSzPts val="2400"/>
              <a:buChar char="▪"/>
            </a:pPr>
            <a:r>
              <a:rPr lang="en-US"/>
              <a:t>Grouping your own functions in modules</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8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Copyright</a:t>
            </a:r>
            <a:endParaRPr/>
          </a:p>
        </p:txBody>
      </p:sp>
      <p:pic>
        <p:nvPicPr>
          <p:cNvPr descr="Warning" id="744" name="Google Shape;744;p83"/>
          <p:cNvPicPr preferRelativeResize="0"/>
          <p:nvPr/>
        </p:nvPicPr>
        <p:blipFill rotWithShape="1">
          <a:blip r:embed="rId3">
            <a:alphaModFix/>
          </a:blip>
          <a:srcRect b="0" l="0" r="0" t="0"/>
          <a:stretch/>
        </p:blipFill>
        <p:spPr>
          <a:xfrm>
            <a:off x="246184" y="2317359"/>
            <a:ext cx="1277815" cy="1434026"/>
          </a:xfrm>
          <a:prstGeom prst="rect">
            <a:avLst/>
          </a:prstGeom>
          <a:noFill/>
          <a:ln>
            <a:noFill/>
          </a:ln>
        </p:spPr>
      </p:pic>
      <p:sp>
        <p:nvSpPr>
          <p:cNvPr id="745" name="Google Shape;745;p83"/>
          <p:cNvSpPr txBox="1"/>
          <p:nvPr>
            <p:ph idx="4294967295" type="body"/>
          </p:nvPr>
        </p:nvSpPr>
        <p:spPr>
          <a:xfrm>
            <a:off x="1606061" y="1852246"/>
            <a:ext cx="6858001" cy="285483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182875" lIns="182875" spcFirstLastPara="1" rIns="182875" wrap="square" tIns="182875">
            <a:noAutofit/>
          </a:bodyPr>
          <a:lstStyle/>
          <a:p>
            <a:pPr indent="0" lvl="0" marL="101600" rtl="0" algn="l">
              <a:lnSpc>
                <a:spcPct val="100000"/>
              </a:lnSpc>
              <a:spcBef>
                <a:spcPts val="0"/>
              </a:spcBef>
              <a:spcAft>
                <a:spcPts val="0"/>
              </a:spcAft>
              <a:buSzPts val="1600"/>
              <a:buNone/>
            </a:pPr>
            <a:r>
              <a:rPr b="1" lang="en-US">
                <a:solidFill>
                  <a:schemeClr val="dk1"/>
                </a:solidFill>
                <a:latin typeface="Arial"/>
                <a:ea typeface="Arial"/>
                <a:cs typeface="Arial"/>
                <a:sym typeface="Arial"/>
              </a:rPr>
              <a:t>This work is protected by United States copyright laws and is 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USH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USHE_slide options">
  <a:themeElements>
    <a:clrScheme name="Custom 40">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33399"/>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Gaddis</dc:creator>
</cp:coreProperties>
</file>