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9" r:id="rId5"/>
    <p:sldMasterId id="2147483700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5143500" cx="9144000"/>
  <p:notesSz cx="6858000" cy="9144000"/>
  <p:embeddedFontLst>
    <p:embeddedFont>
      <p:font typeface="Lexend Light"/>
      <p:regular r:id="rId26"/>
      <p:bold r:id="rId27"/>
    </p:embeddedFont>
    <p:embeddedFont>
      <p:font typeface="Merriweather Light"/>
      <p:regular r:id="rId28"/>
      <p:bold r:id="rId29"/>
      <p:italic r:id="rId30"/>
      <p:boldItalic r:id="rId31"/>
    </p:embeddedFont>
    <p:embeddedFont>
      <p:font typeface="Lexend"/>
      <p:regular r:id="rId32"/>
      <p:bold r:id="rId33"/>
    </p:embeddedFont>
    <p:embeddedFont>
      <p:font typeface="Merriweather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8EAD84C-245C-450A-A71C-7529EB90DC8D}">
  <a:tblStyle styleId="{08EAD84C-245C-450A-A71C-7529EB90DC8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LexendLight-regular.fntdata"/><Relationship Id="rId25" Type="http://schemas.openxmlformats.org/officeDocument/2006/relationships/slide" Target="slides/slide18.xml"/><Relationship Id="rId28" Type="http://schemas.openxmlformats.org/officeDocument/2006/relationships/font" Target="fonts/MerriweatherLight-regular.fntdata"/><Relationship Id="rId27" Type="http://schemas.openxmlformats.org/officeDocument/2006/relationships/font" Target="fonts/LexendLight-bold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MerriweatherLight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MerriweatherLight-boldItalic.fntdata"/><Relationship Id="rId30" Type="http://schemas.openxmlformats.org/officeDocument/2006/relationships/font" Target="fonts/MerriweatherLight-italic.fntdata"/><Relationship Id="rId11" Type="http://schemas.openxmlformats.org/officeDocument/2006/relationships/slide" Target="slides/slide4.xml"/><Relationship Id="rId33" Type="http://schemas.openxmlformats.org/officeDocument/2006/relationships/font" Target="fonts/Lexend-bold.fntdata"/><Relationship Id="rId10" Type="http://schemas.openxmlformats.org/officeDocument/2006/relationships/slide" Target="slides/slide3.xml"/><Relationship Id="rId32" Type="http://schemas.openxmlformats.org/officeDocument/2006/relationships/font" Target="fonts/Lexend-regular.fntdata"/><Relationship Id="rId13" Type="http://schemas.openxmlformats.org/officeDocument/2006/relationships/slide" Target="slides/slide6.xml"/><Relationship Id="rId35" Type="http://schemas.openxmlformats.org/officeDocument/2006/relationships/font" Target="fonts/Merriweather-bold.fntdata"/><Relationship Id="rId12" Type="http://schemas.openxmlformats.org/officeDocument/2006/relationships/slide" Target="slides/slide5.xml"/><Relationship Id="rId34" Type="http://schemas.openxmlformats.org/officeDocument/2006/relationships/font" Target="fonts/Merriweather-regular.fntdata"/><Relationship Id="rId15" Type="http://schemas.openxmlformats.org/officeDocument/2006/relationships/slide" Target="slides/slide8.xml"/><Relationship Id="rId37" Type="http://schemas.openxmlformats.org/officeDocument/2006/relationships/font" Target="fonts/Merriweather-boldItalic.fntdata"/><Relationship Id="rId14" Type="http://schemas.openxmlformats.org/officeDocument/2006/relationships/slide" Target="slides/slide7.xml"/><Relationship Id="rId36" Type="http://schemas.openxmlformats.org/officeDocument/2006/relationships/font" Target="fonts/Merriweather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d99bffd2b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d99bffd2b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d99bffd2b0_0_5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d99bffd2b0_0_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g2d99bffd2b0_0_4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Google Shape;402;g2d99bffd2b0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2d99bffd2b0_0_3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2d99bffd2b0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2d99bffd2b0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2d99bffd2b0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2d99bffd2b0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2d99bffd2b0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d99bffd2b0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d99bffd2b0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2d99bffd2b0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2d99bffd2b0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2d99bffd2b0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2d99bffd2b0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d99bffd2b0_0_5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d99bffd2b0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2d99bffd2b0_0_5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2d99bffd2b0_0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2d99bffd2b0_0_5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" name="Google Shape;494;g2d99bffd2b0_0_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g2d99bffd2b0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" name="Google Shape;505;g2d99bffd2b0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2d99bffd2b0_0_4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2d99bffd2b0_0_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2d99bffd2b0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2d99bffd2b0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d99bffd2b0_0_5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d99bffd2b0_0_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d99bffd2b0_0_4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2d99bffd2b0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2d99bffd2b0_0_5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2d99bffd2b0_0_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 algn="ctr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 algn="ctr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2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" name="Google Shape;99;p2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0" name="Google Shape;100;p2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1" name="Google Shape;101;p2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2" name="Google Shape;102;p2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3" name="Google Shape;103;p2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07" name="Google Shape;107;p2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5" name="Google Shape;115;p2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20" name="Google Shape;120;p28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22" name="Google Shape;122;p28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3" name="Google Shape;123;p28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4" name="Google Shape;124;p28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131" name="Google Shape;131;p2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2" name="Google Shape;132;p2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3" name="Google Shape;133;p2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4" name="Google Shape;134;p2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5" name="Google Shape;135;p2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38" name="Google Shape;13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3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2" name="Google Shape;142;p3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5" name="Google Shape;14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47" name="Google Shape;147;p3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8" name="Google Shape;148;p3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3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3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4" name="Google Shape;154;p3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9" name="Google Shape;159;p3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3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3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3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3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3" name="Google Shape;173;p3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3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3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page" type="title">
  <p:cSld name="TITLE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/>
          <p:nvPr>
            <p:ph idx="2" type="pic"/>
          </p:nvPr>
        </p:nvSpPr>
        <p:spPr>
          <a:xfrm>
            <a:off x="0" y="1693150"/>
            <a:ext cx="4494900" cy="2755800"/>
          </a:xfrm>
          <a:prstGeom prst="rect">
            <a:avLst/>
          </a:prstGeom>
          <a:noFill/>
          <a:ln>
            <a:noFill/>
          </a:ln>
        </p:spPr>
      </p:sp>
      <p:sp>
        <p:nvSpPr>
          <p:cNvPr id="178" name="Google Shape;178;p35"/>
          <p:cNvSpPr txBox="1"/>
          <p:nvPr/>
        </p:nvSpPr>
        <p:spPr>
          <a:xfrm>
            <a:off x="0" y="-125188"/>
            <a:ext cx="9144000" cy="15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800"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179" name="Google Shape;179;p35"/>
          <p:cNvSpPr txBox="1"/>
          <p:nvPr>
            <p:ph idx="1" type="subTitle"/>
          </p:nvPr>
        </p:nvSpPr>
        <p:spPr>
          <a:xfrm>
            <a:off x="4658775" y="4015525"/>
            <a:ext cx="4256400" cy="89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35"/>
          <p:cNvSpPr txBox="1"/>
          <p:nvPr>
            <p:ph idx="3" type="body"/>
          </p:nvPr>
        </p:nvSpPr>
        <p:spPr>
          <a:xfrm>
            <a:off x="4658775" y="2585350"/>
            <a:ext cx="4278600" cy="80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1" name="Google Shape;181;p35"/>
          <p:cNvSpPr txBox="1"/>
          <p:nvPr>
            <p:ph type="title"/>
          </p:nvPr>
        </p:nvSpPr>
        <p:spPr>
          <a:xfrm>
            <a:off x="0" y="-204100"/>
            <a:ext cx="9144000" cy="168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1pPr>
            <a:lvl2pPr lvl="1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2pPr>
            <a:lvl3pPr lvl="2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3pPr>
            <a:lvl4pPr lvl="3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4pPr>
            <a:lvl5pPr lvl="4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5pPr>
            <a:lvl6pPr lvl="5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6pPr>
            <a:lvl7pPr lvl="6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7pPr>
            <a:lvl8pPr lvl="7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8pPr>
            <a:lvl9pPr lvl="8">
              <a:spcBef>
                <a:spcPts val="0"/>
              </a:spcBef>
              <a:spcAft>
                <a:spcPts val="0"/>
              </a:spcAft>
              <a:buSzPts val="11800"/>
              <a:buFont typeface="Merriweather Light"/>
              <a:buNone/>
              <a:defRPr sz="11800"/>
            </a:lvl9pPr>
          </a:lstStyle>
          <a:p/>
        </p:txBody>
      </p:sp>
      <p:sp>
        <p:nvSpPr>
          <p:cNvPr id="182" name="Google Shape;182;p35"/>
          <p:cNvSpPr txBox="1"/>
          <p:nvPr>
            <p:ph idx="4" type="body"/>
          </p:nvPr>
        </p:nvSpPr>
        <p:spPr>
          <a:xfrm>
            <a:off x="228600" y="4597400"/>
            <a:ext cx="3150000" cy="3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ivider" type="secHead">
  <p:cSld name="SECTION_HEADER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6"/>
          <p:cNvSpPr/>
          <p:nvPr>
            <p:ph idx="2" type="pic"/>
          </p:nvPr>
        </p:nvSpPr>
        <p:spPr>
          <a:xfrm>
            <a:off x="0" y="0"/>
            <a:ext cx="8583300" cy="3954600"/>
          </a:xfrm>
          <a:prstGeom prst="rect">
            <a:avLst/>
          </a:prstGeom>
          <a:noFill/>
          <a:ln>
            <a:noFill/>
          </a:ln>
        </p:spPr>
      </p:sp>
      <p:sp>
        <p:nvSpPr>
          <p:cNvPr id="185" name="Google Shape;185;p36"/>
          <p:cNvSpPr txBox="1"/>
          <p:nvPr>
            <p:ph type="title"/>
          </p:nvPr>
        </p:nvSpPr>
        <p:spPr>
          <a:xfrm>
            <a:off x="228600" y="4076300"/>
            <a:ext cx="8354700" cy="10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200"/>
              <a:buFont typeface="Merriweather Light"/>
              <a:buNone/>
              <a:defRPr sz="72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86" name="Google Shape;186;p36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" name="Google Shape;187;p36"/>
          <p:cNvSpPr txBox="1"/>
          <p:nvPr>
            <p:ph idx="3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88" name="Google Shape;188;p36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89" name="Google Shape;189;p36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rvices / Clients" type="tx">
  <p:cSld name="TITLE_AND_BODY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1" name="Google Shape;191;p37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2" name="Google Shape;192;p37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93" name="Google Shape;193;p37"/>
          <p:cNvSpPr txBox="1"/>
          <p:nvPr>
            <p:ph idx="2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94" name="Google Shape;194;p37"/>
          <p:cNvSpPr txBox="1"/>
          <p:nvPr>
            <p:ph idx="3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195" name="Google Shape;195;p37"/>
          <p:cNvSpPr txBox="1"/>
          <p:nvPr>
            <p:ph idx="4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196" name="Google Shape;196;p37"/>
          <p:cNvSpPr txBox="1"/>
          <p:nvPr>
            <p:ph idx="5" type="title"/>
          </p:nvPr>
        </p:nvSpPr>
        <p:spPr>
          <a:xfrm>
            <a:off x="228600" y="516850"/>
            <a:ext cx="7619700" cy="5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197" name="Google Shape;197;p37"/>
          <p:cNvCxnSpPr/>
          <p:nvPr/>
        </p:nvCxnSpPr>
        <p:spPr>
          <a:xfrm>
            <a:off x="0" y="221285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37"/>
          <p:cNvCxnSpPr/>
          <p:nvPr/>
        </p:nvCxnSpPr>
        <p:spPr>
          <a:xfrm>
            <a:off x="-125" y="4914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99" name="Google Shape;199;p37"/>
          <p:cNvSpPr txBox="1"/>
          <p:nvPr>
            <p:ph idx="1" type="subTitle"/>
          </p:nvPr>
        </p:nvSpPr>
        <p:spPr>
          <a:xfrm>
            <a:off x="228600" y="2353775"/>
            <a:ext cx="2203500" cy="2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37"/>
          <p:cNvSpPr txBox="1"/>
          <p:nvPr>
            <p:ph idx="6" type="subTitle"/>
          </p:nvPr>
        </p:nvSpPr>
        <p:spPr>
          <a:xfrm>
            <a:off x="3558200" y="2353775"/>
            <a:ext cx="2037900" cy="21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Merriweath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37"/>
          <p:cNvSpPr txBox="1"/>
          <p:nvPr>
            <p:ph idx="7" type="body"/>
          </p:nvPr>
        </p:nvSpPr>
        <p:spPr>
          <a:xfrm>
            <a:off x="229900" y="3034400"/>
            <a:ext cx="3148800" cy="17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  <p:sp>
        <p:nvSpPr>
          <p:cNvPr id="202" name="Google Shape;202;p37"/>
          <p:cNvSpPr txBox="1"/>
          <p:nvPr>
            <p:ph idx="8" type="body"/>
          </p:nvPr>
        </p:nvSpPr>
        <p:spPr>
          <a:xfrm>
            <a:off x="3558200" y="3034400"/>
            <a:ext cx="3148800" cy="177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SzPts val="900"/>
              <a:buChar char="○"/>
              <a:defRPr/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SzPts val="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_3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" name="Google Shape;204;p38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05" name="Google Shape;205;p38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6" name="Google Shape;206;p38"/>
          <p:cNvSpPr txBox="1"/>
          <p:nvPr>
            <p:ph idx="2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07" name="Google Shape;207;p38"/>
          <p:cNvSpPr txBox="1"/>
          <p:nvPr>
            <p:ph idx="3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slide" type="twoColTx">
  <p:cSld name="TITLE_AND_TWO_COLUMNS"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9"/>
          <p:cNvSpPr/>
          <p:nvPr>
            <p:ph idx="2" type="pic"/>
          </p:nvPr>
        </p:nvSpPr>
        <p:spPr>
          <a:xfrm>
            <a:off x="3558200" y="213800"/>
            <a:ext cx="5025000" cy="23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39"/>
          <p:cNvSpPr/>
          <p:nvPr>
            <p:ph idx="3" type="pic"/>
          </p:nvPr>
        </p:nvSpPr>
        <p:spPr>
          <a:xfrm>
            <a:off x="3557075" y="2571750"/>
            <a:ext cx="5025000" cy="23433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11" name="Google Shape;211;p39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12" name="Google Shape;212;p39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3" name="Google Shape;213;p39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4" name="Google Shape;214;p39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15" name="Google Shape;215;p39"/>
          <p:cNvSpPr txBox="1"/>
          <p:nvPr>
            <p:ph idx="6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216" name="Google Shape;216;p39"/>
          <p:cNvSpPr txBox="1"/>
          <p:nvPr>
            <p:ph idx="7" type="title"/>
          </p:nvPr>
        </p:nvSpPr>
        <p:spPr>
          <a:xfrm>
            <a:off x="231325" y="1403700"/>
            <a:ext cx="3147300" cy="11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17" name="Google Shape;217;p39"/>
          <p:cNvSpPr txBox="1"/>
          <p:nvPr>
            <p:ph idx="1" type="body"/>
          </p:nvPr>
        </p:nvSpPr>
        <p:spPr>
          <a:xfrm>
            <a:off x="229125" y="2572475"/>
            <a:ext cx="3149400" cy="175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s with captions" type="titleOnly">
  <p:cSld name="TITLE_ONLY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0"/>
          <p:cNvSpPr/>
          <p:nvPr>
            <p:ph idx="2" type="pic"/>
          </p:nvPr>
        </p:nvSpPr>
        <p:spPr>
          <a:xfrm>
            <a:off x="233775" y="820275"/>
            <a:ext cx="2043000" cy="3507000"/>
          </a:xfrm>
          <a:prstGeom prst="rect">
            <a:avLst/>
          </a:prstGeom>
          <a:noFill/>
          <a:ln>
            <a:noFill/>
          </a:ln>
        </p:spPr>
      </p:sp>
      <p:sp>
        <p:nvSpPr>
          <p:cNvPr id="220" name="Google Shape;220;p40"/>
          <p:cNvSpPr/>
          <p:nvPr>
            <p:ph idx="3" type="pic"/>
          </p:nvPr>
        </p:nvSpPr>
        <p:spPr>
          <a:xfrm>
            <a:off x="2441450" y="1404850"/>
            <a:ext cx="3154200" cy="35070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40"/>
          <p:cNvSpPr/>
          <p:nvPr>
            <p:ph idx="4" type="pic"/>
          </p:nvPr>
        </p:nvSpPr>
        <p:spPr>
          <a:xfrm>
            <a:off x="5760650" y="818250"/>
            <a:ext cx="2052600" cy="36129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22" name="Google Shape;222;p40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3" name="Google Shape;223;p40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24" name="Google Shape;224;p40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25" name="Google Shape;225;p40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26" name="Google Shape;226;p40"/>
          <p:cNvSpPr txBox="1"/>
          <p:nvPr>
            <p:ph idx="7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227" name="Google Shape;227;p40"/>
          <p:cNvSpPr txBox="1"/>
          <p:nvPr>
            <p:ph idx="1" type="body"/>
          </p:nvPr>
        </p:nvSpPr>
        <p:spPr>
          <a:xfrm>
            <a:off x="2447900" y="818250"/>
            <a:ext cx="3147600" cy="5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28" name="Google Shape;228;p40"/>
          <p:cNvSpPr txBox="1"/>
          <p:nvPr>
            <p:ph idx="8" type="body"/>
          </p:nvPr>
        </p:nvSpPr>
        <p:spPr>
          <a:xfrm>
            <a:off x="228600" y="4329625"/>
            <a:ext cx="2052600" cy="58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29" name="Google Shape;229;p40"/>
          <p:cNvSpPr txBox="1"/>
          <p:nvPr>
            <p:ph idx="9" type="body"/>
          </p:nvPr>
        </p:nvSpPr>
        <p:spPr>
          <a:xfrm>
            <a:off x="5755900" y="4431150"/>
            <a:ext cx="2057700" cy="48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●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○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Merriweather"/>
              <a:buChar char="■"/>
              <a:defRPr>
                <a:solidFill>
                  <a:schemeClr val="dk2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xpertise / Skills">
  <p:cSld name="ONE_COLUMN_TEXT"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41"/>
          <p:cNvSpPr txBox="1"/>
          <p:nvPr>
            <p:ph type="title"/>
          </p:nvPr>
        </p:nvSpPr>
        <p:spPr>
          <a:xfrm>
            <a:off x="221950" y="804550"/>
            <a:ext cx="3156600" cy="3220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232" name="Google Shape;232;p41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3" name="Google Shape;233;p41"/>
          <p:cNvSpPr txBox="1"/>
          <p:nvPr>
            <p:ph idx="2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4" name="Google Shape;234;p41"/>
          <p:cNvSpPr txBox="1"/>
          <p:nvPr>
            <p:ph idx="3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5" name="Google Shape;235;p41"/>
          <p:cNvSpPr txBox="1"/>
          <p:nvPr>
            <p:ph idx="4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36" name="Google Shape;236;p41"/>
          <p:cNvSpPr txBox="1"/>
          <p:nvPr>
            <p:ph idx="5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237" name="Google Shape;237;p41"/>
          <p:cNvSpPr/>
          <p:nvPr>
            <p:ph idx="6" type="pic"/>
          </p:nvPr>
        </p:nvSpPr>
        <p:spPr>
          <a:xfrm>
            <a:off x="3556900" y="818400"/>
            <a:ext cx="2039100" cy="40986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41"/>
          <p:cNvSpPr/>
          <p:nvPr>
            <p:ph idx="7" type="pic"/>
          </p:nvPr>
        </p:nvSpPr>
        <p:spPr>
          <a:xfrm>
            <a:off x="5758550" y="818400"/>
            <a:ext cx="2052900" cy="40986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41"/>
          <p:cNvSpPr txBox="1"/>
          <p:nvPr>
            <p:ph idx="1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0" name="Google Shape;240;p41"/>
          <p:cNvSpPr txBox="1"/>
          <p:nvPr>
            <p:ph idx="8" type="subTitle"/>
          </p:nvPr>
        </p:nvSpPr>
        <p:spPr>
          <a:xfrm>
            <a:off x="3556900" y="213800"/>
            <a:ext cx="22035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  <p:sp>
        <p:nvSpPr>
          <p:cNvPr id="241" name="Google Shape;241;p41"/>
          <p:cNvSpPr txBox="1"/>
          <p:nvPr>
            <p:ph idx="9" type="subTitle"/>
          </p:nvPr>
        </p:nvSpPr>
        <p:spPr>
          <a:xfrm>
            <a:off x="5766050" y="213800"/>
            <a:ext cx="20379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act page">
  <p:cSld name="MAIN_POINT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 txBox="1"/>
          <p:nvPr>
            <p:ph type="title"/>
          </p:nvPr>
        </p:nvSpPr>
        <p:spPr>
          <a:xfrm>
            <a:off x="228600" y="219850"/>
            <a:ext cx="77400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9pPr>
          </a:lstStyle>
          <a:p/>
        </p:txBody>
      </p:sp>
      <p:sp>
        <p:nvSpPr>
          <p:cNvPr id="244" name="Google Shape;244;p42"/>
          <p:cNvSpPr txBox="1"/>
          <p:nvPr>
            <p:ph idx="2" type="title"/>
          </p:nvPr>
        </p:nvSpPr>
        <p:spPr>
          <a:xfrm>
            <a:off x="228600" y="1984250"/>
            <a:ext cx="42657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45" name="Google Shape;245;p42"/>
          <p:cNvSpPr txBox="1"/>
          <p:nvPr>
            <p:ph idx="3" type="title"/>
          </p:nvPr>
        </p:nvSpPr>
        <p:spPr>
          <a:xfrm>
            <a:off x="4658875" y="4316425"/>
            <a:ext cx="42564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9pPr>
          </a:lstStyle>
          <a:p/>
        </p:txBody>
      </p:sp>
      <p:sp>
        <p:nvSpPr>
          <p:cNvPr id="246" name="Google Shape;246;p42"/>
          <p:cNvSpPr txBox="1"/>
          <p:nvPr>
            <p:ph idx="1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47" name="Google Shape;247;p42"/>
          <p:cNvSpPr txBox="1"/>
          <p:nvPr>
            <p:ph idx="4" type="body"/>
          </p:nvPr>
        </p:nvSpPr>
        <p:spPr>
          <a:xfrm>
            <a:off x="4658875" y="1984250"/>
            <a:ext cx="4265700" cy="7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wards">
  <p:cSld name="SECTION_TITLE_AND_DESCRIPTION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9" name="Google Shape;249;p43"/>
          <p:cNvCxnSpPr/>
          <p:nvPr/>
        </p:nvCxnSpPr>
        <p:spPr>
          <a:xfrm>
            <a:off x="-125" y="2270875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43"/>
          <p:cNvCxnSpPr/>
          <p:nvPr/>
        </p:nvCxnSpPr>
        <p:spPr>
          <a:xfrm>
            <a:off x="-125" y="314955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43"/>
          <p:cNvCxnSpPr/>
          <p:nvPr/>
        </p:nvCxnSpPr>
        <p:spPr>
          <a:xfrm>
            <a:off x="-125" y="4030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43"/>
          <p:cNvCxnSpPr/>
          <p:nvPr/>
        </p:nvCxnSpPr>
        <p:spPr>
          <a:xfrm>
            <a:off x="-125" y="4914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3" name="Google Shape;253;p43"/>
          <p:cNvSpPr txBox="1"/>
          <p:nvPr>
            <p:ph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cxnSp>
        <p:nvCxnSpPr>
          <p:cNvPr id="254" name="Google Shape;254;p43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5" name="Google Shape;255;p43"/>
          <p:cNvSpPr txBox="1"/>
          <p:nvPr>
            <p:ph idx="2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6" name="Google Shape;256;p43"/>
          <p:cNvSpPr txBox="1"/>
          <p:nvPr>
            <p:ph idx="3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7" name="Google Shape;257;p43"/>
          <p:cNvSpPr txBox="1"/>
          <p:nvPr>
            <p:ph idx="4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58" name="Google Shape;258;p43"/>
          <p:cNvSpPr txBox="1"/>
          <p:nvPr>
            <p:ph idx="5" type="title"/>
          </p:nvPr>
        </p:nvSpPr>
        <p:spPr>
          <a:xfrm>
            <a:off x="1325925" y="1403700"/>
            <a:ext cx="4270200" cy="8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59" name="Google Shape;259;p43"/>
          <p:cNvSpPr txBox="1"/>
          <p:nvPr>
            <p:ph idx="6" type="title"/>
          </p:nvPr>
        </p:nvSpPr>
        <p:spPr>
          <a:xfrm>
            <a:off x="1325875" y="2273525"/>
            <a:ext cx="4270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60" name="Google Shape;260;p43"/>
          <p:cNvSpPr txBox="1"/>
          <p:nvPr>
            <p:ph idx="7" type="title"/>
          </p:nvPr>
        </p:nvSpPr>
        <p:spPr>
          <a:xfrm>
            <a:off x="1325875" y="3152225"/>
            <a:ext cx="42702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61" name="Google Shape;261;p43"/>
          <p:cNvSpPr txBox="1"/>
          <p:nvPr>
            <p:ph idx="8" type="title"/>
          </p:nvPr>
        </p:nvSpPr>
        <p:spPr>
          <a:xfrm>
            <a:off x="1325875" y="4036300"/>
            <a:ext cx="42768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262" name="Google Shape;262;p43"/>
          <p:cNvSpPr txBox="1"/>
          <p:nvPr>
            <p:ph idx="1" type="subTitle"/>
          </p:nvPr>
        </p:nvSpPr>
        <p:spPr>
          <a:xfrm>
            <a:off x="228600" y="1403700"/>
            <a:ext cx="937200" cy="8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43"/>
          <p:cNvSpPr txBox="1"/>
          <p:nvPr>
            <p:ph idx="9" type="subTitle"/>
          </p:nvPr>
        </p:nvSpPr>
        <p:spPr>
          <a:xfrm>
            <a:off x="228600" y="2273525"/>
            <a:ext cx="937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4" name="Google Shape;264;p43"/>
          <p:cNvSpPr txBox="1"/>
          <p:nvPr>
            <p:ph idx="13" type="subTitle"/>
          </p:nvPr>
        </p:nvSpPr>
        <p:spPr>
          <a:xfrm>
            <a:off x="231150" y="3152225"/>
            <a:ext cx="9348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5" name="Google Shape;265;p43"/>
          <p:cNvSpPr txBox="1"/>
          <p:nvPr>
            <p:ph idx="14" type="subTitle"/>
          </p:nvPr>
        </p:nvSpPr>
        <p:spPr>
          <a:xfrm>
            <a:off x="228600" y="4028225"/>
            <a:ext cx="937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6" name="Google Shape;266;p43"/>
          <p:cNvSpPr txBox="1"/>
          <p:nvPr>
            <p:ph idx="15" type="body"/>
          </p:nvPr>
        </p:nvSpPr>
        <p:spPr>
          <a:xfrm>
            <a:off x="5760650" y="1403700"/>
            <a:ext cx="2829600" cy="86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67" name="Google Shape;267;p43"/>
          <p:cNvSpPr txBox="1"/>
          <p:nvPr>
            <p:ph idx="16" type="body"/>
          </p:nvPr>
        </p:nvSpPr>
        <p:spPr>
          <a:xfrm>
            <a:off x="5760650" y="2268150"/>
            <a:ext cx="28296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68" name="Google Shape;268;p43"/>
          <p:cNvSpPr txBox="1"/>
          <p:nvPr>
            <p:ph idx="17" type="body"/>
          </p:nvPr>
        </p:nvSpPr>
        <p:spPr>
          <a:xfrm>
            <a:off x="5760500" y="3152200"/>
            <a:ext cx="28296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69" name="Google Shape;269;p43"/>
          <p:cNvSpPr txBox="1"/>
          <p:nvPr>
            <p:ph idx="18" type="body"/>
          </p:nvPr>
        </p:nvSpPr>
        <p:spPr>
          <a:xfrm>
            <a:off x="5762750" y="4036238"/>
            <a:ext cx="28341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CAPTION_ONLY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44"/>
          <p:cNvSpPr txBox="1"/>
          <p:nvPr>
            <p:ph type="title"/>
          </p:nvPr>
        </p:nvSpPr>
        <p:spPr>
          <a:xfrm>
            <a:off x="-21000" y="-125200"/>
            <a:ext cx="9186000" cy="155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800"/>
              <a:buFont typeface="Merriweather Light"/>
              <a:buNone/>
              <a:defRPr sz="11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272" name="Google Shape;272;p44"/>
          <p:cNvSpPr txBox="1"/>
          <p:nvPr>
            <p:ph idx="2" type="title"/>
          </p:nvPr>
        </p:nvSpPr>
        <p:spPr>
          <a:xfrm>
            <a:off x="4658875" y="4316425"/>
            <a:ext cx="42564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9pPr>
          </a:lstStyle>
          <a:p/>
        </p:txBody>
      </p:sp>
      <p:sp>
        <p:nvSpPr>
          <p:cNvPr id="273" name="Google Shape;273;p44"/>
          <p:cNvSpPr txBox="1"/>
          <p:nvPr>
            <p:ph idx="1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Image">
  <p:cSld name="BIG_NUMBER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5" name="Google Shape;275;p45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76" name="Google Shape;276;p45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77" name="Google Shape;277;p45"/>
          <p:cNvSpPr txBox="1"/>
          <p:nvPr>
            <p:ph idx="2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78" name="Google Shape;278;p45"/>
          <p:cNvSpPr txBox="1"/>
          <p:nvPr>
            <p:ph idx="3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79" name="Google Shape;279;p45"/>
          <p:cNvSpPr/>
          <p:nvPr>
            <p:ph idx="4" type="pic"/>
          </p:nvPr>
        </p:nvSpPr>
        <p:spPr>
          <a:xfrm>
            <a:off x="0" y="0"/>
            <a:ext cx="8582100" cy="5143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8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1" name="Google Shape;281;p46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2" name="Google Shape;282;p46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83" name="Google Shape;283;p46"/>
          <p:cNvSpPr txBox="1"/>
          <p:nvPr>
            <p:ph idx="2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84" name="Google Shape;284;p46"/>
          <p:cNvSpPr txBox="1"/>
          <p:nvPr>
            <p:ph idx="3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85" name="Google Shape;285;p46"/>
          <p:cNvSpPr/>
          <p:nvPr>
            <p:ph idx="4" type="pic"/>
          </p:nvPr>
        </p:nvSpPr>
        <p:spPr>
          <a:xfrm>
            <a:off x="0" y="0"/>
            <a:ext cx="8582100" cy="402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46"/>
          <p:cNvSpPr txBox="1"/>
          <p:nvPr>
            <p:ph idx="5" type="title"/>
          </p:nvPr>
        </p:nvSpPr>
        <p:spPr>
          <a:xfrm>
            <a:off x="228600" y="4025100"/>
            <a:ext cx="4265700" cy="111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287" name="Google Shape;287;p46"/>
          <p:cNvSpPr txBox="1"/>
          <p:nvPr>
            <p:ph idx="1" type="body"/>
          </p:nvPr>
        </p:nvSpPr>
        <p:spPr>
          <a:xfrm>
            <a:off x="4658875" y="4025100"/>
            <a:ext cx="3319200" cy="1119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out">
  <p:cSld name="CUSTOM_2">
    <p:bg>
      <p:bgPr>
        <a:solidFill>
          <a:schemeClr val="lt1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7"/>
          <p:cNvSpPr/>
          <p:nvPr>
            <p:ph idx="2" type="pic"/>
          </p:nvPr>
        </p:nvSpPr>
        <p:spPr>
          <a:xfrm>
            <a:off x="228600" y="1984250"/>
            <a:ext cx="4263900" cy="2546400"/>
          </a:xfrm>
          <a:prstGeom prst="rect">
            <a:avLst/>
          </a:prstGeom>
          <a:noFill/>
          <a:ln>
            <a:noFill/>
          </a:ln>
        </p:spPr>
      </p:sp>
      <p:sp>
        <p:nvSpPr>
          <p:cNvPr id="290" name="Google Shape;290;p47"/>
          <p:cNvSpPr txBox="1"/>
          <p:nvPr>
            <p:ph type="title"/>
          </p:nvPr>
        </p:nvSpPr>
        <p:spPr>
          <a:xfrm>
            <a:off x="228600" y="219850"/>
            <a:ext cx="77400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/>
            </a:lvl9pPr>
          </a:lstStyle>
          <a:p/>
        </p:txBody>
      </p:sp>
      <p:sp>
        <p:nvSpPr>
          <p:cNvPr id="291" name="Google Shape;291;p47"/>
          <p:cNvSpPr txBox="1"/>
          <p:nvPr>
            <p:ph idx="1" type="body"/>
          </p:nvPr>
        </p:nvSpPr>
        <p:spPr>
          <a:xfrm>
            <a:off x="4658875" y="1984250"/>
            <a:ext cx="3319200" cy="21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2" name="Google Shape;292;p47"/>
          <p:cNvSpPr txBox="1"/>
          <p:nvPr>
            <p:ph idx="3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cxnSp>
        <p:nvCxnSpPr>
          <p:cNvPr id="293" name="Google Shape;293;p47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4" name="Google Shape;294;p47"/>
          <p:cNvSpPr txBox="1"/>
          <p:nvPr>
            <p:ph idx="4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95" name="Google Shape;295;p47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296" name="Google Shape;296;p47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 ">
  <p:cSld name="CUSTOM_2_1">
    <p:bg>
      <p:bgPr>
        <a:solidFill>
          <a:schemeClr val="lt1"/>
        </a:solidFill>
      </p:bgPr>
    </p:bg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8"/>
          <p:cNvSpPr txBox="1"/>
          <p:nvPr>
            <p:ph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cxnSp>
        <p:nvCxnSpPr>
          <p:cNvPr id="299" name="Google Shape;299;p48"/>
          <p:cNvCxnSpPr/>
          <p:nvPr/>
        </p:nvCxnSpPr>
        <p:spPr>
          <a:xfrm>
            <a:off x="-125" y="2270875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48"/>
          <p:cNvCxnSpPr/>
          <p:nvPr/>
        </p:nvCxnSpPr>
        <p:spPr>
          <a:xfrm>
            <a:off x="-125" y="314955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48"/>
          <p:cNvCxnSpPr/>
          <p:nvPr/>
        </p:nvCxnSpPr>
        <p:spPr>
          <a:xfrm>
            <a:off x="-125" y="4030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48"/>
          <p:cNvCxnSpPr/>
          <p:nvPr/>
        </p:nvCxnSpPr>
        <p:spPr>
          <a:xfrm>
            <a:off x="-125" y="4914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" name="Google Shape;303;p48"/>
          <p:cNvSpPr txBox="1"/>
          <p:nvPr>
            <p:ph idx="2" type="title"/>
          </p:nvPr>
        </p:nvSpPr>
        <p:spPr>
          <a:xfrm>
            <a:off x="3535725" y="1403700"/>
            <a:ext cx="4270200" cy="8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4" name="Google Shape;304;p48"/>
          <p:cNvSpPr txBox="1"/>
          <p:nvPr>
            <p:ph idx="3" type="title"/>
          </p:nvPr>
        </p:nvSpPr>
        <p:spPr>
          <a:xfrm>
            <a:off x="3535675" y="2273525"/>
            <a:ext cx="4270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5" name="Google Shape;305;p48"/>
          <p:cNvSpPr txBox="1"/>
          <p:nvPr>
            <p:ph idx="4" type="title"/>
          </p:nvPr>
        </p:nvSpPr>
        <p:spPr>
          <a:xfrm>
            <a:off x="3535675" y="3152225"/>
            <a:ext cx="42702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6" name="Google Shape;306;p48"/>
          <p:cNvSpPr txBox="1"/>
          <p:nvPr>
            <p:ph idx="5" type="title"/>
          </p:nvPr>
        </p:nvSpPr>
        <p:spPr>
          <a:xfrm>
            <a:off x="3535675" y="4036300"/>
            <a:ext cx="4276800" cy="881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07" name="Google Shape;307;p48"/>
          <p:cNvSpPr txBox="1"/>
          <p:nvPr>
            <p:ph idx="1" type="subTitle"/>
          </p:nvPr>
        </p:nvSpPr>
        <p:spPr>
          <a:xfrm>
            <a:off x="2438400" y="1403700"/>
            <a:ext cx="937200" cy="86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08" name="Google Shape;308;p48"/>
          <p:cNvSpPr txBox="1"/>
          <p:nvPr>
            <p:ph idx="6" type="subTitle"/>
          </p:nvPr>
        </p:nvSpPr>
        <p:spPr>
          <a:xfrm>
            <a:off x="2438400" y="2273525"/>
            <a:ext cx="937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09" name="Google Shape;309;p48"/>
          <p:cNvSpPr txBox="1"/>
          <p:nvPr>
            <p:ph idx="7" type="subTitle"/>
          </p:nvPr>
        </p:nvSpPr>
        <p:spPr>
          <a:xfrm>
            <a:off x="2440950" y="3152225"/>
            <a:ext cx="9348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10" name="Google Shape;310;p48"/>
          <p:cNvSpPr txBox="1"/>
          <p:nvPr>
            <p:ph idx="8" type="subTitle"/>
          </p:nvPr>
        </p:nvSpPr>
        <p:spPr>
          <a:xfrm>
            <a:off x="2438400" y="4028225"/>
            <a:ext cx="937200" cy="8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cxnSp>
        <p:nvCxnSpPr>
          <p:cNvPr id="311" name="Google Shape;311;p48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2" name="Google Shape;312;p48"/>
          <p:cNvSpPr txBox="1"/>
          <p:nvPr>
            <p:ph idx="9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13" name="Google Shape;313;p48"/>
          <p:cNvSpPr txBox="1"/>
          <p:nvPr>
            <p:ph idx="13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14" name="Google Shape;314;p48"/>
          <p:cNvSpPr txBox="1"/>
          <p:nvPr>
            <p:ph idx="14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">
  <p:cSld name="TITLE_3">
    <p:bg>
      <p:bgPr>
        <a:solidFill>
          <a:schemeClr val="lt1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9"/>
          <p:cNvSpPr/>
          <p:nvPr>
            <p:ph idx="2" type="pic"/>
          </p:nvPr>
        </p:nvSpPr>
        <p:spPr>
          <a:xfrm>
            <a:off x="6876275" y="1984258"/>
            <a:ext cx="1707000" cy="2345400"/>
          </a:xfrm>
          <a:prstGeom prst="rect">
            <a:avLst/>
          </a:prstGeom>
          <a:noFill/>
          <a:ln>
            <a:noFill/>
          </a:ln>
        </p:spPr>
      </p:sp>
      <p:sp>
        <p:nvSpPr>
          <p:cNvPr id="317" name="Google Shape;317;p49"/>
          <p:cNvSpPr txBox="1"/>
          <p:nvPr>
            <p:ph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18" name="Google Shape;318;p49"/>
          <p:cNvSpPr txBox="1"/>
          <p:nvPr>
            <p:ph idx="3" type="title"/>
          </p:nvPr>
        </p:nvSpPr>
        <p:spPr>
          <a:xfrm>
            <a:off x="228600" y="516850"/>
            <a:ext cx="7619700" cy="50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"/>
              <a:buNone/>
              <a:defRPr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cxnSp>
        <p:nvCxnSpPr>
          <p:cNvPr id="319" name="Google Shape;319;p49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0" name="Google Shape;320;p49"/>
          <p:cNvSpPr txBox="1"/>
          <p:nvPr>
            <p:ph idx="4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21" name="Google Shape;321;p49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22" name="Google Shape;322;p49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23" name="Google Shape;323;p49"/>
          <p:cNvSpPr/>
          <p:nvPr>
            <p:ph idx="7" type="pic"/>
          </p:nvPr>
        </p:nvSpPr>
        <p:spPr>
          <a:xfrm>
            <a:off x="228500" y="1984331"/>
            <a:ext cx="2048100" cy="2333100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49"/>
          <p:cNvSpPr/>
          <p:nvPr>
            <p:ph idx="8" type="pic"/>
          </p:nvPr>
        </p:nvSpPr>
        <p:spPr>
          <a:xfrm>
            <a:off x="2441450" y="1984331"/>
            <a:ext cx="2052900" cy="2333100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49"/>
          <p:cNvSpPr/>
          <p:nvPr>
            <p:ph idx="9" type="pic"/>
          </p:nvPr>
        </p:nvSpPr>
        <p:spPr>
          <a:xfrm>
            <a:off x="4658875" y="1984075"/>
            <a:ext cx="2039100" cy="2345400"/>
          </a:xfrm>
          <a:prstGeom prst="rect">
            <a:avLst/>
          </a:prstGeom>
          <a:noFill/>
          <a:ln>
            <a:noFill/>
          </a:ln>
        </p:spPr>
      </p:sp>
      <p:sp>
        <p:nvSpPr>
          <p:cNvPr id="326" name="Google Shape;326;p49"/>
          <p:cNvSpPr txBox="1"/>
          <p:nvPr>
            <p:ph idx="1" type="subTitle"/>
          </p:nvPr>
        </p:nvSpPr>
        <p:spPr>
          <a:xfrm>
            <a:off x="228600" y="4569975"/>
            <a:ext cx="2048100" cy="33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"/>
              <a:buNone/>
              <a:defRPr sz="9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27" name="Google Shape;327;p49"/>
          <p:cNvSpPr txBox="1"/>
          <p:nvPr>
            <p:ph idx="13" type="subTitle"/>
          </p:nvPr>
        </p:nvSpPr>
        <p:spPr>
          <a:xfrm>
            <a:off x="2434475" y="4569975"/>
            <a:ext cx="2048100" cy="33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"/>
              <a:buNone/>
              <a:defRPr sz="9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28" name="Google Shape;328;p49"/>
          <p:cNvSpPr txBox="1"/>
          <p:nvPr>
            <p:ph idx="14" type="subTitle"/>
          </p:nvPr>
        </p:nvSpPr>
        <p:spPr>
          <a:xfrm>
            <a:off x="4658875" y="4569975"/>
            <a:ext cx="2048100" cy="33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"/>
              <a:buNone/>
              <a:defRPr sz="9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29" name="Google Shape;329;p49"/>
          <p:cNvSpPr txBox="1"/>
          <p:nvPr>
            <p:ph idx="15" type="subTitle"/>
          </p:nvPr>
        </p:nvSpPr>
        <p:spPr>
          <a:xfrm>
            <a:off x="6864750" y="4569975"/>
            <a:ext cx="1725600" cy="33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"/>
              <a:buNone/>
              <a:defRPr sz="900">
                <a:latin typeface="Lexend"/>
                <a:ea typeface="Lexend"/>
                <a:cs typeface="Lexend"/>
                <a:sym typeface="Lexe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exend"/>
              <a:buNone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30" name="Google Shape;330;p49"/>
          <p:cNvSpPr txBox="1"/>
          <p:nvPr>
            <p:ph idx="16" type="subTitle"/>
          </p:nvPr>
        </p:nvSpPr>
        <p:spPr>
          <a:xfrm>
            <a:off x="224125" y="4317425"/>
            <a:ext cx="20481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  <p:sp>
        <p:nvSpPr>
          <p:cNvPr id="331" name="Google Shape;331;p49"/>
          <p:cNvSpPr txBox="1"/>
          <p:nvPr>
            <p:ph idx="17" type="subTitle"/>
          </p:nvPr>
        </p:nvSpPr>
        <p:spPr>
          <a:xfrm>
            <a:off x="2441475" y="4317425"/>
            <a:ext cx="20529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  <p:sp>
        <p:nvSpPr>
          <p:cNvPr id="332" name="Google Shape;332;p49"/>
          <p:cNvSpPr txBox="1"/>
          <p:nvPr>
            <p:ph idx="18" type="subTitle"/>
          </p:nvPr>
        </p:nvSpPr>
        <p:spPr>
          <a:xfrm>
            <a:off x="4653113" y="4317425"/>
            <a:ext cx="20529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  <p:sp>
        <p:nvSpPr>
          <p:cNvPr id="333" name="Google Shape;333;p49"/>
          <p:cNvSpPr txBox="1"/>
          <p:nvPr>
            <p:ph idx="19" type="subTitle"/>
          </p:nvPr>
        </p:nvSpPr>
        <p:spPr>
          <a:xfrm>
            <a:off x="6876275" y="4329650"/>
            <a:ext cx="1707000" cy="30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erriweather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siness Data">
  <p:cSld name="CUSTOM_4"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5" name="Google Shape;335;p50"/>
          <p:cNvCxnSpPr/>
          <p:nvPr/>
        </p:nvCxnSpPr>
        <p:spPr>
          <a:xfrm>
            <a:off x="-125" y="1984025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50"/>
          <p:cNvCxnSpPr/>
          <p:nvPr/>
        </p:nvCxnSpPr>
        <p:spPr>
          <a:xfrm>
            <a:off x="-125" y="2960983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50"/>
          <p:cNvCxnSpPr/>
          <p:nvPr/>
        </p:nvCxnSpPr>
        <p:spPr>
          <a:xfrm>
            <a:off x="-125" y="3937942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50"/>
          <p:cNvCxnSpPr/>
          <p:nvPr/>
        </p:nvCxnSpPr>
        <p:spPr>
          <a:xfrm>
            <a:off x="-125" y="4914900"/>
            <a:ext cx="85863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9" name="Google Shape;339;p50"/>
          <p:cNvSpPr txBox="1"/>
          <p:nvPr>
            <p:ph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cxnSp>
        <p:nvCxnSpPr>
          <p:cNvPr id="340" name="Google Shape;340;p50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1" name="Google Shape;341;p50"/>
          <p:cNvSpPr txBox="1"/>
          <p:nvPr>
            <p:ph idx="2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42" name="Google Shape;342;p50"/>
          <p:cNvSpPr txBox="1"/>
          <p:nvPr>
            <p:ph idx="3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43" name="Google Shape;343;p50"/>
          <p:cNvSpPr txBox="1"/>
          <p:nvPr>
            <p:ph idx="4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44" name="Google Shape;344;p50"/>
          <p:cNvSpPr txBox="1"/>
          <p:nvPr>
            <p:ph idx="5" type="title"/>
          </p:nvPr>
        </p:nvSpPr>
        <p:spPr>
          <a:xfrm>
            <a:off x="2276875" y="1018150"/>
            <a:ext cx="42336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45" name="Google Shape;345;p50"/>
          <p:cNvSpPr txBox="1"/>
          <p:nvPr>
            <p:ph idx="6" type="title"/>
          </p:nvPr>
        </p:nvSpPr>
        <p:spPr>
          <a:xfrm>
            <a:off x="2276875" y="2961000"/>
            <a:ext cx="42336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46" name="Google Shape;346;p50"/>
          <p:cNvSpPr txBox="1"/>
          <p:nvPr>
            <p:ph idx="7" type="title"/>
          </p:nvPr>
        </p:nvSpPr>
        <p:spPr>
          <a:xfrm>
            <a:off x="2283475" y="3943850"/>
            <a:ext cx="4233600" cy="9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47" name="Google Shape;347;p50"/>
          <p:cNvSpPr txBox="1"/>
          <p:nvPr>
            <p:ph idx="8" type="title"/>
          </p:nvPr>
        </p:nvSpPr>
        <p:spPr>
          <a:xfrm>
            <a:off x="2276875" y="1984025"/>
            <a:ext cx="42336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48" name="Google Shape;348;p50"/>
          <p:cNvSpPr txBox="1"/>
          <p:nvPr>
            <p:ph idx="9" type="title"/>
          </p:nvPr>
        </p:nvSpPr>
        <p:spPr>
          <a:xfrm>
            <a:off x="228600" y="1007225"/>
            <a:ext cx="20481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49" name="Google Shape;349;p50"/>
          <p:cNvSpPr txBox="1"/>
          <p:nvPr>
            <p:ph idx="13" type="title"/>
          </p:nvPr>
        </p:nvSpPr>
        <p:spPr>
          <a:xfrm>
            <a:off x="228600" y="1984025"/>
            <a:ext cx="20481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50" name="Google Shape;350;p50"/>
          <p:cNvSpPr txBox="1"/>
          <p:nvPr>
            <p:ph idx="14" type="title"/>
          </p:nvPr>
        </p:nvSpPr>
        <p:spPr>
          <a:xfrm>
            <a:off x="228600" y="2966525"/>
            <a:ext cx="2048100" cy="97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351" name="Google Shape;351;p50"/>
          <p:cNvSpPr txBox="1"/>
          <p:nvPr>
            <p:ph idx="15" type="title"/>
          </p:nvPr>
        </p:nvSpPr>
        <p:spPr>
          <a:xfrm>
            <a:off x="228600" y="3938100"/>
            <a:ext cx="2048100" cy="97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Merriweather"/>
              <a:buNone/>
              <a:defRPr sz="3600"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 2">
  <p:cSld name="CUSTOM_5"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1"/>
          <p:cNvSpPr/>
          <p:nvPr>
            <p:ph idx="2" type="pic"/>
          </p:nvPr>
        </p:nvSpPr>
        <p:spPr>
          <a:xfrm>
            <a:off x="6875200" y="2571758"/>
            <a:ext cx="1707000" cy="2345400"/>
          </a:xfrm>
          <a:prstGeom prst="rect">
            <a:avLst/>
          </a:prstGeom>
          <a:noFill/>
          <a:ln>
            <a:noFill/>
          </a:ln>
        </p:spPr>
      </p:sp>
      <p:sp>
        <p:nvSpPr>
          <p:cNvPr id="354" name="Google Shape;354;p51"/>
          <p:cNvSpPr/>
          <p:nvPr>
            <p:ph idx="3" type="pic"/>
          </p:nvPr>
        </p:nvSpPr>
        <p:spPr>
          <a:xfrm>
            <a:off x="4486003" y="818401"/>
            <a:ext cx="4096200" cy="15885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55" name="Google Shape;355;p51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6" name="Google Shape;356;p51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57" name="Google Shape;357;p51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58" name="Google Shape;358;p51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59" name="Google Shape;359;p51"/>
          <p:cNvSpPr/>
          <p:nvPr>
            <p:ph idx="6" type="pic"/>
          </p:nvPr>
        </p:nvSpPr>
        <p:spPr>
          <a:xfrm>
            <a:off x="228500" y="818404"/>
            <a:ext cx="2048100" cy="1588500"/>
          </a:xfrm>
          <a:prstGeom prst="rect">
            <a:avLst/>
          </a:prstGeom>
          <a:noFill/>
          <a:ln>
            <a:noFill/>
          </a:ln>
        </p:spPr>
      </p:sp>
      <p:sp>
        <p:nvSpPr>
          <p:cNvPr id="360" name="Google Shape;360;p51"/>
          <p:cNvSpPr/>
          <p:nvPr>
            <p:ph idx="7" type="pic"/>
          </p:nvPr>
        </p:nvSpPr>
        <p:spPr>
          <a:xfrm>
            <a:off x="233000" y="2571750"/>
            <a:ext cx="2039100" cy="2345400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p51"/>
          <p:cNvSpPr txBox="1"/>
          <p:nvPr>
            <p:ph idx="8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62" name="Google Shape;362;p51"/>
          <p:cNvSpPr/>
          <p:nvPr>
            <p:ph idx="9" type="pic"/>
          </p:nvPr>
        </p:nvSpPr>
        <p:spPr>
          <a:xfrm>
            <a:off x="2441450" y="2571750"/>
            <a:ext cx="2052900" cy="2345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blem / Solution">
  <p:cSld name="CUSTOM_6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2"/>
          <p:cNvSpPr/>
          <p:nvPr>
            <p:ph idx="2" type="pic"/>
          </p:nvPr>
        </p:nvSpPr>
        <p:spPr>
          <a:xfrm>
            <a:off x="228600" y="2559650"/>
            <a:ext cx="3914100" cy="2352000"/>
          </a:xfrm>
          <a:prstGeom prst="rect">
            <a:avLst/>
          </a:prstGeom>
          <a:noFill/>
          <a:ln>
            <a:noFill/>
          </a:ln>
        </p:spPr>
      </p:sp>
      <p:sp>
        <p:nvSpPr>
          <p:cNvPr id="365" name="Google Shape;365;p52"/>
          <p:cNvSpPr/>
          <p:nvPr>
            <p:ph idx="3" type="pic"/>
          </p:nvPr>
        </p:nvSpPr>
        <p:spPr>
          <a:xfrm>
            <a:off x="4658875" y="219850"/>
            <a:ext cx="3319200" cy="2352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66" name="Google Shape;366;p52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7" name="Google Shape;367;p52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68" name="Google Shape;368;p52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69" name="Google Shape;369;p52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70" name="Google Shape;370;p52"/>
          <p:cNvSpPr txBox="1"/>
          <p:nvPr>
            <p:ph idx="6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71" name="Google Shape;371;p52"/>
          <p:cNvSpPr txBox="1"/>
          <p:nvPr>
            <p:ph idx="7" type="title"/>
          </p:nvPr>
        </p:nvSpPr>
        <p:spPr>
          <a:xfrm>
            <a:off x="4669800" y="2656800"/>
            <a:ext cx="2036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72" name="Google Shape;372;p52"/>
          <p:cNvSpPr txBox="1"/>
          <p:nvPr>
            <p:ph idx="1" type="body"/>
          </p:nvPr>
        </p:nvSpPr>
        <p:spPr>
          <a:xfrm>
            <a:off x="4658875" y="3030300"/>
            <a:ext cx="3148800" cy="18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73" name="Google Shape;373;p52"/>
          <p:cNvSpPr txBox="1"/>
          <p:nvPr>
            <p:ph idx="8" type="title"/>
          </p:nvPr>
        </p:nvSpPr>
        <p:spPr>
          <a:xfrm>
            <a:off x="234600" y="818400"/>
            <a:ext cx="22068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74" name="Google Shape;374;p52"/>
          <p:cNvSpPr txBox="1"/>
          <p:nvPr>
            <p:ph idx="9" type="body"/>
          </p:nvPr>
        </p:nvSpPr>
        <p:spPr>
          <a:xfrm>
            <a:off x="229850" y="1328800"/>
            <a:ext cx="3148800" cy="1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●"/>
              <a:defRPr>
                <a:solidFill>
                  <a:schemeClr val="dk2"/>
                </a:solidFill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○"/>
              <a:defRPr>
                <a:solidFill>
                  <a:schemeClr val="dk2"/>
                </a:solidFill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Lexend Light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search / Finding">
  <p:cSld name="CUSTOM_7"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53"/>
          <p:cNvSpPr/>
          <p:nvPr>
            <p:ph idx="2" type="pic"/>
          </p:nvPr>
        </p:nvSpPr>
        <p:spPr>
          <a:xfrm>
            <a:off x="228600" y="1984250"/>
            <a:ext cx="2517600" cy="2927400"/>
          </a:xfrm>
          <a:prstGeom prst="rect">
            <a:avLst/>
          </a:prstGeom>
          <a:noFill/>
          <a:ln>
            <a:noFill/>
          </a:ln>
        </p:spPr>
      </p:sp>
      <p:sp>
        <p:nvSpPr>
          <p:cNvPr id="377" name="Google Shape;377;p53"/>
          <p:cNvSpPr/>
          <p:nvPr>
            <p:ph idx="3" type="pic"/>
          </p:nvPr>
        </p:nvSpPr>
        <p:spPr>
          <a:xfrm>
            <a:off x="2972440" y="1984250"/>
            <a:ext cx="2623500" cy="29274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78" name="Google Shape;378;p53"/>
          <p:cNvCxnSpPr/>
          <p:nvPr/>
        </p:nvCxnSpPr>
        <p:spPr>
          <a:xfrm>
            <a:off x="8586257" y="1"/>
            <a:ext cx="0" cy="51441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79" name="Google Shape;379;p53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80" name="Google Shape;380;p53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Merriweather Light"/>
              <a:buNone/>
              <a:defRPr sz="15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81" name="Google Shape;381;p53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Lexend Light"/>
              <a:buNone/>
              <a:defRPr sz="700">
                <a:solidFill>
                  <a:schemeClr val="accent2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82" name="Google Shape;382;p53"/>
          <p:cNvSpPr txBox="1"/>
          <p:nvPr>
            <p:ph idx="6" type="title"/>
          </p:nvPr>
        </p:nvSpPr>
        <p:spPr>
          <a:xfrm>
            <a:off x="239525" y="818400"/>
            <a:ext cx="3139200" cy="10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Merriweather Light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/>
            </a:lvl9pPr>
          </a:lstStyle>
          <a:p/>
        </p:txBody>
      </p:sp>
      <p:sp>
        <p:nvSpPr>
          <p:cNvPr id="383" name="Google Shape;383;p53"/>
          <p:cNvSpPr txBox="1"/>
          <p:nvPr>
            <p:ph idx="7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None/>
              <a:defRPr sz="900">
                <a:latin typeface="Lexend Light"/>
                <a:ea typeface="Lexend Light"/>
                <a:cs typeface="Lexend Light"/>
                <a:sym typeface="Lexend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84" name="Google Shape;384;p53"/>
          <p:cNvSpPr/>
          <p:nvPr>
            <p:ph idx="8" type="pic"/>
          </p:nvPr>
        </p:nvSpPr>
        <p:spPr>
          <a:xfrm>
            <a:off x="5760651" y="1984250"/>
            <a:ext cx="2822700" cy="2927400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53"/>
          <p:cNvSpPr txBox="1"/>
          <p:nvPr>
            <p:ph idx="1" type="body"/>
          </p:nvPr>
        </p:nvSpPr>
        <p:spPr>
          <a:xfrm>
            <a:off x="4494275" y="219850"/>
            <a:ext cx="3319200" cy="11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●"/>
              <a:defRPr sz="1200">
                <a:solidFill>
                  <a:schemeClr val="dk2"/>
                </a:solidFill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○"/>
              <a:defRPr sz="1200">
                <a:solidFill>
                  <a:schemeClr val="dk2"/>
                </a:solidFill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■"/>
              <a:defRPr sz="1200">
                <a:solidFill>
                  <a:schemeClr val="dk2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●"/>
              <a:defRPr sz="1200">
                <a:solidFill>
                  <a:schemeClr val="dk2"/>
                </a:solidFill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○"/>
              <a:defRPr sz="1200">
                <a:solidFill>
                  <a:schemeClr val="dk2"/>
                </a:solidFill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■"/>
              <a:defRPr sz="1200">
                <a:solidFill>
                  <a:schemeClr val="dk2"/>
                </a:solidFill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●"/>
              <a:defRPr sz="1200">
                <a:solidFill>
                  <a:schemeClr val="dk2"/>
                </a:solidFill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○"/>
              <a:defRPr sz="1200">
                <a:solidFill>
                  <a:schemeClr val="dk2"/>
                </a:solidFill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Lexend Light"/>
              <a:buChar char="■"/>
              <a:defRPr sz="1200">
                <a:solidFill>
                  <a:schemeClr val="dk2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1" Type="http://schemas.openxmlformats.org/officeDocument/2006/relationships/theme" Target="../theme/theme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228600" y="219850"/>
            <a:ext cx="5962800" cy="82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erriweather Light"/>
              <a:buNone/>
              <a:defRPr sz="3000">
                <a:solidFill>
                  <a:schemeClr val="dk1"/>
                </a:solidFill>
                <a:latin typeface="Merriweather Light"/>
                <a:ea typeface="Merriweather Light"/>
                <a:cs typeface="Merriweather Light"/>
                <a:sym typeface="Merriweather Light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658875" y="1403700"/>
            <a:ext cx="4256400" cy="20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857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●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indent="-2857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○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indent="-2857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■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indent="-2857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●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indent="-2857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○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indent="-2857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■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●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indent="-2857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○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indent="-2857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Lexend Light"/>
              <a:buChar char="■"/>
              <a:defRPr sz="9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Lexend Light"/>
                <a:ea typeface="Lexend Light"/>
                <a:cs typeface="Lexend Light"/>
                <a:sym typeface="Lexend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E46962"/>
          </p15:clr>
        </p15:guide>
        <p15:guide id="2" pos="734">
          <p15:clr>
            <a:srgbClr val="E46962"/>
          </p15:clr>
        </p15:guide>
        <p15:guide id="3" pos="835">
          <p15:clr>
            <a:srgbClr val="E46962"/>
          </p15:clr>
        </p15:guide>
        <p15:guide id="4" pos="245">
          <p15:clr>
            <a:srgbClr val="E46962"/>
          </p15:clr>
        </p15:guide>
        <p15:guide id="5" pos="1538">
          <p15:clr>
            <a:srgbClr val="E46962"/>
          </p15:clr>
        </p15:guide>
        <p15:guide id="6" pos="2128">
          <p15:clr>
            <a:srgbClr val="E46962"/>
          </p15:clr>
        </p15:guide>
        <p15:guide id="7" orient="horz" pos="326">
          <p15:clr>
            <a:srgbClr val="E46962"/>
          </p15:clr>
        </p15:guide>
        <p15:guide id="8" orient="horz" pos="138">
          <p15:clr>
            <a:srgbClr val="E46962"/>
          </p15:clr>
        </p15:guide>
        <p15:guide id="9" orient="horz" pos="516">
          <p15:clr>
            <a:srgbClr val="E46962"/>
          </p15:clr>
        </p15:guide>
        <p15:guide id="10" orient="horz" pos="884">
          <p15:clr>
            <a:srgbClr val="E46962"/>
          </p15:clr>
        </p15:guide>
        <p15:guide id="11" orient="horz" pos="1250">
          <p15:clr>
            <a:srgbClr val="E46962"/>
          </p15:clr>
        </p15:guide>
        <p15:guide id="12" orient="horz" pos="1620">
          <p15:clr>
            <a:srgbClr val="E46962"/>
          </p15:clr>
        </p15:guide>
        <p15:guide id="13" orient="horz" pos="3097">
          <p15:clr>
            <a:srgbClr val="E46962"/>
          </p15:clr>
        </p15:guide>
        <p15:guide id="14" pos="2831">
          <p15:clr>
            <a:srgbClr val="E46962"/>
          </p15:clr>
        </p15:guide>
        <p15:guide id="15" pos="3525">
          <p15:clr>
            <a:srgbClr val="E46962"/>
          </p15:clr>
        </p15:guide>
        <p15:guide id="16" pos="3629">
          <p15:clr>
            <a:srgbClr val="E46962"/>
          </p15:clr>
        </p15:guide>
        <p15:guide id="17" pos="4219">
          <p15:clr>
            <a:srgbClr val="E46962"/>
          </p15:clr>
        </p15:guide>
        <p15:guide id="18" pos="4332">
          <p15:clr>
            <a:srgbClr val="E46962"/>
          </p15:clr>
        </p15:guide>
        <p15:guide id="19" pos="4922">
          <p15:clr>
            <a:srgbClr val="E46962"/>
          </p15:clr>
        </p15:guide>
        <p15:guide id="20" pos="5026">
          <p15:clr>
            <a:srgbClr val="E46962"/>
          </p15:clr>
        </p15:guide>
        <p15:guide id="21" pos="2241">
          <p15:clr>
            <a:srgbClr val="E46962"/>
          </p15:clr>
        </p15:guide>
        <p15:guide id="22" pos="2935">
          <p15:clr>
            <a:srgbClr val="E46962"/>
          </p15:clr>
        </p15:guide>
        <p15:guide id="23" pos="5616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Relationship Id="rId4" Type="http://schemas.openxmlformats.org/officeDocument/2006/relationships/image" Target="../media/image1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Relationship Id="rId4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Relationship Id="rId4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4"/>
          <p:cNvSpPr txBox="1"/>
          <p:nvPr>
            <p:ph type="title"/>
          </p:nvPr>
        </p:nvSpPr>
        <p:spPr>
          <a:xfrm>
            <a:off x="0" y="103475"/>
            <a:ext cx="9144000" cy="169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8520"/>
              <a:t>Digital Addiction</a:t>
            </a:r>
            <a:endParaRPr sz="8520"/>
          </a:p>
        </p:txBody>
      </p:sp>
      <p:sp>
        <p:nvSpPr>
          <p:cNvPr id="391" name="Google Shape;391;p54"/>
          <p:cNvSpPr txBox="1"/>
          <p:nvPr>
            <p:ph idx="1" type="subTitle"/>
          </p:nvPr>
        </p:nvSpPr>
        <p:spPr>
          <a:xfrm>
            <a:off x="4658775" y="4015525"/>
            <a:ext cx="4256400" cy="899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Merriweather"/>
                <a:ea typeface="Merriweather"/>
                <a:cs typeface="Merriweather"/>
                <a:sym typeface="Merriweather"/>
              </a:rPr>
              <a:t>The strategies that get you “hooked”</a:t>
            </a:r>
            <a:r>
              <a:rPr lang="en"/>
              <a:t>: how to spot and avoid them</a:t>
            </a:r>
            <a:endParaRPr/>
          </a:p>
        </p:txBody>
      </p:sp>
      <p:pic>
        <p:nvPicPr>
          <p:cNvPr descr="Overlapping iridescent bubbles." id="392" name="Google Shape;392;p5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990" l="0" r="0" t="990"/>
          <a:stretch/>
        </p:blipFill>
        <p:spPr>
          <a:xfrm>
            <a:off x="0" y="1693150"/>
            <a:ext cx="4494899" cy="2755799"/>
          </a:xfrm>
          <a:prstGeom prst="rect">
            <a:avLst/>
          </a:prstGeom>
        </p:spPr>
      </p:pic>
      <p:sp>
        <p:nvSpPr>
          <p:cNvPr id="393" name="Google Shape;393;p54"/>
          <p:cNvSpPr txBox="1"/>
          <p:nvPr>
            <p:ph idx="4" type="body"/>
          </p:nvPr>
        </p:nvSpPr>
        <p:spPr>
          <a:xfrm>
            <a:off x="228600" y="4597400"/>
            <a:ext cx="3150000" cy="31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SP’25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5"/>
          <p:cNvSpPr txBox="1"/>
          <p:nvPr>
            <p:ph idx="13" type="title"/>
          </p:nvPr>
        </p:nvSpPr>
        <p:spPr>
          <a:xfrm rot="-5400000">
            <a:off x="6307750" y="2282575"/>
            <a:ext cx="51258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Neyman: </a:t>
            </a:r>
            <a:r>
              <a:rPr lang="en"/>
              <a:t>A Survey of Addictive Software Design</a:t>
            </a:r>
            <a:endParaRPr/>
          </a:p>
        </p:txBody>
      </p:sp>
      <p:pic>
        <p:nvPicPr>
          <p:cNvPr id="399" name="Google Shape;39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13851"/>
            <a:ext cx="8583300" cy="3915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lapping blue bubbles." id="404" name="Google Shape;404;p5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3170" l="0" r="0" t="13170"/>
          <a:stretch/>
        </p:blipFill>
        <p:spPr>
          <a:xfrm>
            <a:off x="0" y="0"/>
            <a:ext cx="8583301" cy="3954601"/>
          </a:xfrm>
          <a:prstGeom prst="rect">
            <a:avLst/>
          </a:prstGeom>
        </p:spPr>
      </p:pic>
      <p:sp>
        <p:nvSpPr>
          <p:cNvPr id="405" name="Google Shape;405;p56"/>
          <p:cNvSpPr txBox="1"/>
          <p:nvPr>
            <p:ph type="title"/>
          </p:nvPr>
        </p:nvSpPr>
        <p:spPr>
          <a:xfrm>
            <a:off x="228600" y="4076300"/>
            <a:ext cx="8354700" cy="10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080"/>
              <a:t>“HOOKED” BOOK</a:t>
            </a:r>
            <a:endParaRPr sz="6080"/>
          </a:p>
        </p:txBody>
      </p:sp>
      <p:sp>
        <p:nvSpPr>
          <p:cNvPr id="406" name="Google Shape;406;p56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Psychology Foundations</a:t>
            </a:r>
            <a:endParaRPr/>
          </a:p>
        </p:txBody>
      </p:sp>
      <p:sp>
        <p:nvSpPr>
          <p:cNvPr id="407" name="Google Shape;407;p56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7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Hooked Book</a:t>
            </a:r>
            <a:endParaRPr/>
          </a:p>
        </p:txBody>
      </p:sp>
      <p:sp>
        <p:nvSpPr>
          <p:cNvPr id="413" name="Google Shape;413;p57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414" name="Google Shape;414;p57"/>
          <p:cNvSpPr txBox="1"/>
          <p:nvPr>
            <p:ph idx="7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415" name="Google Shape;415;p57"/>
          <p:cNvSpPr txBox="1"/>
          <p:nvPr>
            <p:ph idx="1" type="body"/>
          </p:nvPr>
        </p:nvSpPr>
        <p:spPr>
          <a:xfrm>
            <a:off x="2447900" y="818250"/>
            <a:ext cx="5732700" cy="58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Describes 4 steps to making a product addictive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Intended as an </a:t>
            </a:r>
            <a:r>
              <a:rPr lang="en">
                <a:solidFill>
                  <a:schemeClr val="dk1"/>
                </a:solidFill>
              </a:rPr>
              <a:t>industry</a:t>
            </a:r>
            <a:r>
              <a:rPr lang="en">
                <a:solidFill>
                  <a:schemeClr val="dk1"/>
                </a:solidFill>
              </a:rPr>
              <a:t> reference source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Seems overall kind of evil and a tad dystopic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16" name="Google Shape;416;p57"/>
          <p:cNvSpPr txBox="1"/>
          <p:nvPr>
            <p:ph idx="8" type="body"/>
          </p:nvPr>
        </p:nvSpPr>
        <p:spPr>
          <a:xfrm>
            <a:off x="228600" y="4329625"/>
            <a:ext cx="2052600" cy="58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Hooked, Nir Eyal 2014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17" name="Google Shape;41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7900" y="1403700"/>
            <a:ext cx="5439736" cy="3739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669550"/>
            <a:ext cx="2143101" cy="33125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8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Hooked Book</a:t>
            </a:r>
            <a:endParaRPr/>
          </a:p>
        </p:txBody>
      </p:sp>
      <p:sp>
        <p:nvSpPr>
          <p:cNvPr id="424" name="Google Shape;424;p58"/>
          <p:cNvSpPr txBox="1"/>
          <p:nvPr>
            <p:ph type="title"/>
          </p:nvPr>
        </p:nvSpPr>
        <p:spPr>
          <a:xfrm>
            <a:off x="228600" y="219850"/>
            <a:ext cx="7740000" cy="12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Building Habits, Good and Bad</a:t>
            </a:r>
            <a:endParaRPr/>
          </a:p>
        </p:txBody>
      </p:sp>
      <p:sp>
        <p:nvSpPr>
          <p:cNvPr id="425" name="Google Shape;425;p58"/>
          <p:cNvSpPr txBox="1"/>
          <p:nvPr>
            <p:ph idx="1" type="body"/>
          </p:nvPr>
        </p:nvSpPr>
        <p:spPr>
          <a:xfrm>
            <a:off x="4658875" y="1984250"/>
            <a:ext cx="3319200" cy="224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Automatic behaviors triggered by situational cues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Habits store automatic responses in the basal ganglia, the area of the brain associated with involuntary actions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>
                <a:solidFill>
                  <a:schemeClr val="dk1"/>
                </a:solidFill>
              </a:rPr>
              <a:t>“Through consecutive Hook cycles, successful products reach their ultimate goal of unprompted user engagement, bringin users back repeatedly, without depending on costly advertising or aggressive messaging.”</a:t>
            </a:r>
            <a:r>
              <a:rPr lang="en">
                <a:solidFill>
                  <a:schemeClr val="dk1"/>
                </a:solidFill>
              </a:rPr>
              <a:t> - Hooked, pg 5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Habits are good for customer lifetime value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Wait for compulsive </a:t>
            </a:r>
            <a:r>
              <a:rPr lang="en">
                <a:solidFill>
                  <a:schemeClr val="dk1"/>
                </a:solidFill>
              </a:rPr>
              <a:t>behaviors</a:t>
            </a:r>
            <a:r>
              <a:rPr lang="en">
                <a:solidFill>
                  <a:schemeClr val="dk1"/>
                </a:solidFill>
              </a:rPr>
              <a:t>, then exploit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26" name="Google Shape;426;p58"/>
          <p:cNvSpPr txBox="1"/>
          <p:nvPr>
            <p:ph idx="3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427" name="Google Shape;427;p58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  <p:pic>
        <p:nvPicPr>
          <p:cNvPr id="428" name="Google Shape;428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1984250"/>
            <a:ext cx="4263900" cy="2244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9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Hooked Book</a:t>
            </a:r>
            <a:endParaRPr/>
          </a:p>
        </p:txBody>
      </p:sp>
      <p:sp>
        <p:nvSpPr>
          <p:cNvPr id="434" name="Google Shape;434;p59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435" name="Google Shape;435;p59"/>
          <p:cNvSpPr txBox="1"/>
          <p:nvPr>
            <p:ph idx="6" type="title"/>
          </p:nvPr>
        </p:nvSpPr>
        <p:spPr>
          <a:xfrm>
            <a:off x="228550" y="0"/>
            <a:ext cx="4005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2400">
                <a:latin typeface="Merriweather Light"/>
                <a:ea typeface="Merriweather Light"/>
                <a:cs typeface="Merriweather Light"/>
                <a:sym typeface="Merriweather Light"/>
              </a:rPr>
              <a:t>Triggers: </a:t>
            </a:r>
            <a:endParaRPr sz="2400">
              <a:latin typeface="Merriweather Light"/>
              <a:ea typeface="Merriweather Light"/>
              <a:cs typeface="Merriweather Light"/>
              <a:sym typeface="Merriweather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2400">
                <a:latin typeface="Merriweather Light"/>
                <a:ea typeface="Merriweather Light"/>
                <a:cs typeface="Merriweather Light"/>
                <a:sym typeface="Merriweather Light"/>
              </a:rPr>
              <a:t>The Actuator of Behavior</a:t>
            </a:r>
            <a:endParaRPr sz="2400"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sp>
        <p:nvSpPr>
          <p:cNvPr id="436" name="Google Shape;436;p59"/>
          <p:cNvSpPr txBox="1"/>
          <p:nvPr>
            <p:ph idx="9" type="body"/>
          </p:nvPr>
        </p:nvSpPr>
        <p:spPr>
          <a:xfrm>
            <a:off x="229850" y="1328800"/>
            <a:ext cx="3148800" cy="1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Types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b="1"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Paid</a:t>
            </a:r>
            <a:r>
              <a:rPr lang="en">
                <a:solidFill>
                  <a:schemeClr val="dk1"/>
                </a:solidFill>
              </a:rPr>
              <a:t>: digital ads and search engine marketing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b="1"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Earned</a:t>
            </a:r>
            <a:r>
              <a:rPr lang="en">
                <a:solidFill>
                  <a:schemeClr val="dk1"/>
                </a:solidFill>
              </a:rPr>
              <a:t>: </a:t>
            </a:r>
            <a:r>
              <a:rPr lang="en">
                <a:solidFill>
                  <a:schemeClr val="dk1"/>
                </a:solidFill>
              </a:rPr>
              <a:t>Awards</a:t>
            </a:r>
            <a:r>
              <a:rPr lang="en">
                <a:solidFill>
                  <a:schemeClr val="dk1"/>
                </a:solidFill>
              </a:rPr>
              <a:t> and winning comparisons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b="1"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Relationship</a:t>
            </a:r>
            <a:r>
              <a:rPr lang="en">
                <a:solidFill>
                  <a:schemeClr val="dk1"/>
                </a:solidFill>
              </a:rPr>
              <a:t>: a friend tells you about an app 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b="1" lang="en" u="sng">
                <a:solidFill>
                  <a:schemeClr val="dk1"/>
                </a:solidFill>
                <a:highlight>
                  <a:srgbClr val="FFFF00"/>
                </a:highlight>
                <a:latin typeface="Lexend"/>
                <a:ea typeface="Lexend"/>
                <a:cs typeface="Lexend"/>
                <a:sym typeface="Lexend"/>
              </a:rPr>
              <a:t>Owned</a:t>
            </a: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: an app you installed has an alert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</p:txBody>
      </p:sp>
      <p:sp>
        <p:nvSpPr>
          <p:cNvPr id="437" name="Google Shape;437;p59"/>
          <p:cNvSpPr txBox="1"/>
          <p:nvPr>
            <p:ph idx="8" type="title"/>
          </p:nvPr>
        </p:nvSpPr>
        <p:spPr>
          <a:xfrm>
            <a:off x="229850" y="978325"/>
            <a:ext cx="31488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External Trigger</a:t>
            </a:r>
            <a:endParaRPr/>
          </a:p>
        </p:txBody>
      </p:sp>
      <p:sp>
        <p:nvSpPr>
          <p:cNvPr id="438" name="Google Shape;438;p59"/>
          <p:cNvSpPr txBox="1"/>
          <p:nvPr>
            <p:ph idx="7" type="title"/>
          </p:nvPr>
        </p:nvSpPr>
        <p:spPr>
          <a:xfrm>
            <a:off x="4669800" y="2656800"/>
            <a:ext cx="33192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Internal Trigger</a:t>
            </a:r>
            <a:endParaRPr/>
          </a:p>
        </p:txBody>
      </p:sp>
      <p:sp>
        <p:nvSpPr>
          <p:cNvPr id="439" name="Google Shape;439;p59"/>
          <p:cNvSpPr txBox="1"/>
          <p:nvPr>
            <p:ph idx="1" type="body"/>
          </p:nvPr>
        </p:nvSpPr>
        <p:spPr>
          <a:xfrm>
            <a:off x="4658875" y="3030300"/>
            <a:ext cx="3422100" cy="18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Product becomes intertwined with a thought or an emotion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Nervous: check your bank account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Happy: post to instagram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Stressed: unwind with netflix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Negative emotions are the most powerful motivators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Boredom (Youtube)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Loneliness (dating apps)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Frustration (Twitter/X)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Indecisiveness (Yelp)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40" name="Google Shape;44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362300"/>
            <a:ext cx="4005825" cy="224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825" y="152400"/>
            <a:ext cx="4051075" cy="2304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0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Hooked Book</a:t>
            </a:r>
            <a:endParaRPr/>
          </a:p>
        </p:txBody>
      </p:sp>
      <p:sp>
        <p:nvSpPr>
          <p:cNvPr id="447" name="Google Shape;447;p60"/>
          <p:cNvSpPr txBox="1"/>
          <p:nvPr>
            <p:ph type="title"/>
          </p:nvPr>
        </p:nvSpPr>
        <p:spPr>
          <a:xfrm>
            <a:off x="228600" y="219850"/>
            <a:ext cx="7740000" cy="12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Action</a:t>
            </a:r>
            <a:endParaRPr/>
          </a:p>
        </p:txBody>
      </p:sp>
      <p:sp>
        <p:nvSpPr>
          <p:cNvPr id="448" name="Google Shape;448;p60"/>
          <p:cNvSpPr txBox="1"/>
          <p:nvPr>
            <p:ph idx="1" type="body"/>
          </p:nvPr>
        </p:nvSpPr>
        <p:spPr>
          <a:xfrm>
            <a:off x="4658875" y="881025"/>
            <a:ext cx="3319200" cy="325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The behavior done in anticipation of the reward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Fogg Behavioral Model: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AutoNum type="arabicPeriod"/>
            </a:pPr>
            <a:r>
              <a:rPr lang="en">
                <a:solidFill>
                  <a:schemeClr val="dk1"/>
                </a:solidFill>
              </a:rPr>
              <a:t>User must have sufficient motivation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AutoNum type="arabicPeriod"/>
            </a:pPr>
            <a:r>
              <a:rPr lang="en">
                <a:solidFill>
                  <a:schemeClr val="dk1"/>
                </a:solidFill>
              </a:rPr>
              <a:t>User must have the ability to complete the desired action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AutoNum type="arabicPeriod"/>
            </a:pPr>
            <a:r>
              <a:rPr lang="en">
                <a:solidFill>
                  <a:schemeClr val="dk1"/>
                </a:solidFill>
              </a:rPr>
              <a:t>Trigger must be present to activate the behavior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Motivation: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49" name="Google Shape;449;p60"/>
          <p:cNvSpPr txBox="1"/>
          <p:nvPr>
            <p:ph idx="3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450" name="Google Shape;450;p60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  <p:pic>
        <p:nvPicPr>
          <p:cNvPr id="451" name="Google Shape;451;p60"/>
          <p:cNvPicPr preferRelativeResize="0"/>
          <p:nvPr/>
        </p:nvPicPr>
        <p:blipFill rotWithShape="1">
          <a:blip r:embed="rId3">
            <a:alphaModFix/>
          </a:blip>
          <a:srcRect b="17530" l="9701" r="14691" t="16096"/>
          <a:stretch/>
        </p:blipFill>
        <p:spPr>
          <a:xfrm>
            <a:off x="228600" y="881014"/>
            <a:ext cx="4265675" cy="374473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52" name="Google Shape;452;p60"/>
          <p:cNvGraphicFramePr/>
          <p:nvPr/>
        </p:nvGraphicFramePr>
        <p:xfrm>
          <a:off x="4906350" y="2463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{08EAD84C-245C-450A-A71C-7529EB90DC8D}</a:tableStyleId>
              </a:tblPr>
              <a:tblGrid>
                <a:gridCol w="895750"/>
                <a:gridCol w="895750"/>
              </a:tblGrid>
              <a:tr h="351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Seek</a:t>
                      </a:r>
                      <a:endParaRPr sz="9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Avoid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1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Pleasure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Pain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14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Hope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Fear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63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Social acceptance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900">
                          <a:solidFill>
                            <a:schemeClr val="dk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Rejection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1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Hooked Book</a:t>
            </a:r>
            <a:endParaRPr/>
          </a:p>
        </p:txBody>
      </p:sp>
      <p:sp>
        <p:nvSpPr>
          <p:cNvPr id="458" name="Google Shape;458;p61"/>
          <p:cNvSpPr txBox="1"/>
          <p:nvPr>
            <p:ph type="title"/>
          </p:nvPr>
        </p:nvSpPr>
        <p:spPr>
          <a:xfrm>
            <a:off x="228600" y="219850"/>
            <a:ext cx="7740000" cy="12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Variable Reward</a:t>
            </a:r>
            <a:endParaRPr/>
          </a:p>
        </p:txBody>
      </p:sp>
      <p:pic>
        <p:nvPicPr>
          <p:cNvPr descr="Team working in a modern office." id="459" name="Google Shape;459;p6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5197" l="0" r="0" t="5197"/>
          <a:stretch/>
        </p:blipFill>
        <p:spPr>
          <a:xfrm>
            <a:off x="228600" y="1984250"/>
            <a:ext cx="4263900" cy="2546401"/>
          </a:xfrm>
          <a:prstGeom prst="rect">
            <a:avLst/>
          </a:prstGeom>
        </p:spPr>
      </p:pic>
      <p:sp>
        <p:nvSpPr>
          <p:cNvPr id="460" name="Google Shape;460;p61"/>
          <p:cNvSpPr txBox="1"/>
          <p:nvPr>
            <p:ph idx="1" type="body"/>
          </p:nvPr>
        </p:nvSpPr>
        <p:spPr>
          <a:xfrm>
            <a:off x="4658875" y="1984250"/>
            <a:ext cx="3319200" cy="25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Variable reward creates craving when compared with constant reward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Knutson et. al: dopamine levels spike when the brain anticipates a reward, not when it receives a reward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Lots in a few slides on this, don’t want to give it all away yet!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61" name="Google Shape;461;p61"/>
          <p:cNvSpPr txBox="1"/>
          <p:nvPr>
            <p:ph idx="3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462" name="Google Shape;462;p61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2"/>
          <p:cNvSpPr txBox="1"/>
          <p:nvPr>
            <p:ph idx="5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Hooked Book</a:t>
            </a:r>
            <a:endParaRPr/>
          </a:p>
        </p:txBody>
      </p:sp>
      <p:sp>
        <p:nvSpPr>
          <p:cNvPr id="468" name="Google Shape;468;p62"/>
          <p:cNvSpPr txBox="1"/>
          <p:nvPr>
            <p:ph type="title"/>
          </p:nvPr>
        </p:nvSpPr>
        <p:spPr>
          <a:xfrm>
            <a:off x="228600" y="219850"/>
            <a:ext cx="7740000" cy="122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Investment</a:t>
            </a:r>
            <a:endParaRPr/>
          </a:p>
        </p:txBody>
      </p:sp>
      <p:pic>
        <p:nvPicPr>
          <p:cNvPr descr="Team working in a modern office." id="469" name="Google Shape;469;p6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5197" l="0" r="0" t="5197"/>
          <a:stretch/>
        </p:blipFill>
        <p:spPr>
          <a:xfrm>
            <a:off x="228600" y="1984250"/>
            <a:ext cx="4263900" cy="2546401"/>
          </a:xfrm>
          <a:prstGeom prst="rect">
            <a:avLst/>
          </a:prstGeom>
        </p:spPr>
      </p:pic>
      <p:sp>
        <p:nvSpPr>
          <p:cNvPr id="470" name="Google Shape;470;p62"/>
          <p:cNvSpPr txBox="1"/>
          <p:nvPr>
            <p:ph idx="1" type="body"/>
          </p:nvPr>
        </p:nvSpPr>
        <p:spPr>
          <a:xfrm>
            <a:off x="4658875" y="1984250"/>
            <a:ext cx="3319200" cy="254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Investment makes it more likely for a user to go through the hooked loop again.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User can invest time, data, effort, money, social capital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First-mover advantage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My pictures are on instagram, why move?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Feedback loop: users tailor their own personalization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Provide feedback to app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App creates better recommendations (triggers)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Better triggers, more engagement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71" name="Google Shape;471;p62"/>
          <p:cNvSpPr txBox="1"/>
          <p:nvPr>
            <p:ph idx="3" type="body"/>
          </p:nvPr>
        </p:nvSpPr>
        <p:spPr>
          <a:xfrm>
            <a:off x="228600" y="4179600"/>
            <a:ext cx="3150000" cy="73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472" name="Google Shape;472;p62"/>
          <p:cNvSpPr txBox="1"/>
          <p:nvPr>
            <p:ph idx="6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lapping blue bubbles." id="477" name="Google Shape;477;p63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3170" l="0" r="0" t="13170"/>
          <a:stretch/>
        </p:blipFill>
        <p:spPr>
          <a:xfrm>
            <a:off x="0" y="0"/>
            <a:ext cx="8583301" cy="3954601"/>
          </a:xfrm>
          <a:prstGeom prst="rect">
            <a:avLst/>
          </a:prstGeom>
        </p:spPr>
      </p:pic>
      <p:sp>
        <p:nvSpPr>
          <p:cNvPr id="478" name="Google Shape;478;p63"/>
          <p:cNvSpPr txBox="1"/>
          <p:nvPr>
            <p:ph type="title"/>
          </p:nvPr>
        </p:nvSpPr>
        <p:spPr>
          <a:xfrm>
            <a:off x="228600" y="4076300"/>
            <a:ext cx="8354700" cy="10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080"/>
              <a:t>PSYCH FOUNDATION</a:t>
            </a:r>
            <a:endParaRPr sz="6080"/>
          </a:p>
        </p:txBody>
      </p:sp>
      <p:sp>
        <p:nvSpPr>
          <p:cNvPr id="479" name="Google Shape;479;p63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Psychology Foundations</a:t>
            </a:r>
            <a:endParaRPr/>
          </a:p>
        </p:txBody>
      </p:sp>
      <p:sp>
        <p:nvSpPr>
          <p:cNvPr id="480" name="Google Shape;480;p63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64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PORTFOLIO</a:t>
            </a:r>
            <a:endParaRPr/>
          </a:p>
        </p:txBody>
      </p:sp>
      <p:sp>
        <p:nvSpPr>
          <p:cNvPr id="486" name="Google Shape;486;p64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Design Agency Name</a:t>
            </a:r>
            <a:endParaRPr/>
          </a:p>
        </p:txBody>
      </p:sp>
      <p:sp>
        <p:nvSpPr>
          <p:cNvPr id="487" name="Google Shape;487;p64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488" name="Google Shape;488;p64"/>
          <p:cNvSpPr txBox="1"/>
          <p:nvPr>
            <p:ph idx="6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489" name="Google Shape;489;p64"/>
          <p:cNvSpPr txBox="1"/>
          <p:nvPr>
            <p:ph idx="7" type="title"/>
          </p:nvPr>
        </p:nvSpPr>
        <p:spPr>
          <a:xfrm>
            <a:off x="231325" y="598500"/>
            <a:ext cx="3147300" cy="11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2600"/>
              <a:t>SCHEDULES OF REINFORCEMENT</a:t>
            </a:r>
            <a:endParaRPr sz="2600"/>
          </a:p>
        </p:txBody>
      </p:sp>
      <p:sp>
        <p:nvSpPr>
          <p:cNvPr id="490" name="Google Shape;490;p64"/>
          <p:cNvSpPr txBox="1"/>
          <p:nvPr>
            <p:ph idx="1" type="body"/>
          </p:nvPr>
        </p:nvSpPr>
        <p:spPr>
          <a:xfrm>
            <a:off x="229225" y="1766400"/>
            <a:ext cx="31494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Ferster &amp; Skinner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Two broad categories: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Continuous reinforcement: reinforces a response every time. Quick to learn, quick to forget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Partial reinforcement: reinforces a response occasionally. Slow to learn, slow to forget</a:t>
            </a:r>
            <a:endParaRPr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Organisms are tempted to persist in their behavior in hopes that they will eventually be rewarded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491" name="Google Shape;491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2438" y="152400"/>
            <a:ext cx="3364048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65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PORTFOLIO</a:t>
            </a:r>
            <a:endParaRPr/>
          </a:p>
        </p:txBody>
      </p:sp>
      <p:sp>
        <p:nvSpPr>
          <p:cNvPr id="497" name="Google Shape;497;p65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Design Agency Name</a:t>
            </a:r>
            <a:endParaRPr/>
          </a:p>
        </p:txBody>
      </p:sp>
      <p:sp>
        <p:nvSpPr>
          <p:cNvPr id="498" name="Google Shape;498;p65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499" name="Google Shape;499;p65"/>
          <p:cNvSpPr txBox="1"/>
          <p:nvPr>
            <p:ph idx="6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500" name="Google Shape;500;p65"/>
          <p:cNvSpPr txBox="1"/>
          <p:nvPr>
            <p:ph idx="7" type="title"/>
          </p:nvPr>
        </p:nvSpPr>
        <p:spPr>
          <a:xfrm>
            <a:off x="231325" y="598500"/>
            <a:ext cx="3147300" cy="116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2600"/>
              <a:t>SCHEDULES OF REINFORCEMENT</a:t>
            </a:r>
            <a:endParaRPr sz="2600"/>
          </a:p>
        </p:txBody>
      </p:sp>
      <p:sp>
        <p:nvSpPr>
          <p:cNvPr id="501" name="Google Shape;501;p65"/>
          <p:cNvSpPr txBox="1"/>
          <p:nvPr>
            <p:ph idx="1" type="body"/>
          </p:nvPr>
        </p:nvSpPr>
        <p:spPr>
          <a:xfrm>
            <a:off x="229225" y="1766400"/>
            <a:ext cx="3149400" cy="315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Ferster &amp; Skinner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Partial Reward Schedules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b="1"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Fixed Schedule</a:t>
            </a:r>
            <a:r>
              <a:rPr lang="en">
                <a:solidFill>
                  <a:schemeClr val="dk1"/>
                </a:solidFill>
              </a:rPr>
              <a:t>: the number of responses or amount of time between reinforcements is set and unchanging. The schedule is </a:t>
            </a:r>
            <a:r>
              <a:rPr lang="en" u="sng">
                <a:solidFill>
                  <a:schemeClr val="dk1"/>
                </a:solidFill>
              </a:rPr>
              <a:t>predictable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Extinction occurs quickly after reinforcement is no longer provided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b="1"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Variable Schedule</a:t>
            </a:r>
            <a:r>
              <a:rPr lang="en">
                <a:solidFill>
                  <a:schemeClr val="dk1"/>
                </a:solidFill>
              </a:rPr>
              <a:t>: the number of responses or amount of time between reinforcements changes randomly. The schedule is </a:t>
            </a:r>
            <a:r>
              <a:rPr lang="en" u="sng">
                <a:solidFill>
                  <a:schemeClr val="dk1"/>
                </a:solidFill>
              </a:rPr>
              <a:t>unpredictable</a:t>
            </a:r>
            <a:r>
              <a:rPr lang="en">
                <a:solidFill>
                  <a:schemeClr val="dk1"/>
                </a:solidFill>
              </a:rPr>
              <a:t>.</a:t>
            </a:r>
            <a:endParaRPr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The most resistant to extinction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b="1"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Ratio Schedule</a:t>
            </a:r>
            <a:r>
              <a:rPr lang="en">
                <a:solidFill>
                  <a:schemeClr val="dk1"/>
                </a:solidFill>
              </a:rPr>
              <a:t>: reinforcement occurs after a certain number of responses have been emitted.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b="1" lang="en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Interval Schedule</a:t>
            </a:r>
            <a:r>
              <a:rPr lang="en">
                <a:solidFill>
                  <a:schemeClr val="dk1"/>
                </a:solidFill>
              </a:rPr>
              <a:t>: involve reinforcing a behavior after a period of time has passed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02" name="Google Shape;502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02438" y="152400"/>
            <a:ext cx="3364048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rson sitting at a desk working on the computer." id="507" name="Google Shape;507;p66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972" r="2972" t="0"/>
          <a:stretch/>
        </p:blipFill>
        <p:spPr>
          <a:xfrm>
            <a:off x="4658875" y="219850"/>
            <a:ext cx="3319199" cy="2352001"/>
          </a:xfrm>
          <a:prstGeom prst="rect">
            <a:avLst/>
          </a:prstGeom>
        </p:spPr>
      </p:pic>
      <p:pic>
        <p:nvPicPr>
          <p:cNvPr descr="Abstract multi-color design." id="508" name="Google Shape;508;p66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33613" l="0" r="0" t="33613"/>
          <a:stretch/>
        </p:blipFill>
        <p:spPr>
          <a:xfrm>
            <a:off x="228600" y="2559650"/>
            <a:ext cx="3914099" cy="2352000"/>
          </a:xfrm>
          <a:prstGeom prst="rect">
            <a:avLst/>
          </a:prstGeom>
        </p:spPr>
      </p:pic>
      <p:sp>
        <p:nvSpPr>
          <p:cNvPr id="509" name="Google Shape;509;p66"/>
          <p:cNvSpPr txBox="1"/>
          <p:nvPr>
            <p:ph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PORTFOLIO</a:t>
            </a:r>
            <a:endParaRPr/>
          </a:p>
        </p:txBody>
      </p:sp>
      <p:sp>
        <p:nvSpPr>
          <p:cNvPr id="510" name="Google Shape;510;p66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Design Agency Name</a:t>
            </a:r>
            <a:endParaRPr/>
          </a:p>
        </p:txBody>
      </p:sp>
      <p:sp>
        <p:nvSpPr>
          <p:cNvPr id="511" name="Google Shape;511;p66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512" name="Google Shape;512;p66"/>
          <p:cNvSpPr txBox="1"/>
          <p:nvPr>
            <p:ph idx="6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513" name="Google Shape;513;p66"/>
          <p:cNvSpPr txBox="1"/>
          <p:nvPr>
            <p:ph idx="9" type="body"/>
          </p:nvPr>
        </p:nvSpPr>
        <p:spPr>
          <a:xfrm>
            <a:off x="229850" y="1328800"/>
            <a:ext cx="3148800" cy="1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James Olds &amp; Peter Milner: lab mice have the ability to push a button to send an electric stimulus to the lateral hypothalamus will forgo food and water and endure pain to continue pressing the button…. People too!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14" name="Google Shape;514;p66"/>
          <p:cNvSpPr txBox="1"/>
          <p:nvPr>
            <p:ph idx="8" type="title"/>
          </p:nvPr>
        </p:nvSpPr>
        <p:spPr>
          <a:xfrm>
            <a:off x="234600" y="818400"/>
            <a:ext cx="31488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POSITIVE REINFORCEMENT</a:t>
            </a:r>
            <a:endParaRPr/>
          </a:p>
        </p:txBody>
      </p:sp>
      <p:sp>
        <p:nvSpPr>
          <p:cNvPr id="515" name="Google Shape;515;p66"/>
          <p:cNvSpPr txBox="1"/>
          <p:nvPr>
            <p:ph idx="7" type="title"/>
          </p:nvPr>
        </p:nvSpPr>
        <p:spPr>
          <a:xfrm>
            <a:off x="4669800" y="2656800"/>
            <a:ext cx="33192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REWARD ANTICIPATION</a:t>
            </a:r>
            <a:endParaRPr/>
          </a:p>
        </p:txBody>
      </p:sp>
      <p:sp>
        <p:nvSpPr>
          <p:cNvPr id="516" name="Google Shape;516;p66"/>
          <p:cNvSpPr txBox="1"/>
          <p:nvPr>
            <p:ph idx="1" type="body"/>
          </p:nvPr>
        </p:nvSpPr>
        <p:spPr>
          <a:xfrm>
            <a:off x="4658875" y="3030300"/>
            <a:ext cx="3148800" cy="18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Knutson et. al: </a:t>
            </a:r>
            <a:r>
              <a:rPr lang="en">
                <a:solidFill>
                  <a:schemeClr val="dk1"/>
                </a:solidFill>
              </a:rPr>
              <a:t>dopamine levels spike when the brain </a:t>
            </a:r>
            <a:r>
              <a:rPr lang="en" u="sng">
                <a:solidFill>
                  <a:schemeClr val="dk1"/>
                </a:solidFill>
              </a:rPr>
              <a:t>anticipates</a:t>
            </a:r>
            <a:r>
              <a:rPr lang="en">
                <a:solidFill>
                  <a:schemeClr val="dk1"/>
                </a:solidFill>
              </a:rPr>
              <a:t> a reward, not when it receives a reward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Unpredictable rewards create a sense of anticipation, keeping users engaged. Variable rewards produce more dopamine than regular rewards.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  <a:highlight>
                  <a:srgbClr val="FFFF00"/>
                </a:highlight>
              </a:rPr>
              <a:t>Behavioral reinforcement does not come from reward, but from he need to alleviate the craving for a reward</a:t>
            </a:r>
            <a:endParaRPr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Deterministic rewards quickly lose novelty for users. Lead to quick learning and also quick forgetting,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and touching a blue screen." id="521" name="Google Shape;521;p67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0115" r="20109" t="0"/>
          <a:stretch/>
        </p:blipFill>
        <p:spPr>
          <a:xfrm>
            <a:off x="2972440" y="1984250"/>
            <a:ext cx="2623503" cy="2927399"/>
          </a:xfrm>
          <a:prstGeom prst="rect">
            <a:avLst/>
          </a:prstGeom>
        </p:spPr>
      </p:pic>
      <p:sp>
        <p:nvSpPr>
          <p:cNvPr id="522" name="Google Shape;522;p67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Psychology Foundation</a:t>
            </a:r>
            <a:endParaRPr/>
          </a:p>
        </p:txBody>
      </p:sp>
      <p:sp>
        <p:nvSpPr>
          <p:cNvPr id="523" name="Google Shape;523;p67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#</a:t>
            </a:r>
            <a:endParaRPr/>
          </a:p>
        </p:txBody>
      </p:sp>
      <p:pic>
        <p:nvPicPr>
          <p:cNvPr descr="Thermal imaging style image of a person ironing clothing." id="524" name="Google Shape;524;p67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17750" r="17750" t="0"/>
          <a:stretch/>
        </p:blipFill>
        <p:spPr>
          <a:xfrm>
            <a:off x="228600" y="1984250"/>
            <a:ext cx="2517601" cy="2927401"/>
          </a:xfrm>
          <a:prstGeom prst="rect">
            <a:avLst/>
          </a:prstGeom>
        </p:spPr>
      </p:pic>
      <p:sp>
        <p:nvSpPr>
          <p:cNvPr id="525" name="Google Shape;525;p67"/>
          <p:cNvSpPr txBox="1"/>
          <p:nvPr>
            <p:ph idx="6" type="title"/>
          </p:nvPr>
        </p:nvSpPr>
        <p:spPr>
          <a:xfrm>
            <a:off x="239525" y="818400"/>
            <a:ext cx="3757500" cy="102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MERE-EXPOSURE EFFECT</a:t>
            </a:r>
            <a:endParaRPr/>
          </a:p>
        </p:txBody>
      </p:sp>
      <p:sp>
        <p:nvSpPr>
          <p:cNvPr id="526" name="Google Shape;526;p67"/>
          <p:cNvSpPr txBox="1"/>
          <p:nvPr>
            <p:ph idx="7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CSC118 SP’25</a:t>
            </a:r>
            <a:endParaRPr/>
          </a:p>
        </p:txBody>
      </p:sp>
      <p:pic>
        <p:nvPicPr>
          <p:cNvPr descr="Virtual reality headset." id="527" name="Google Shape;527;p67"/>
          <p:cNvPicPr preferRelativeResize="0"/>
          <p:nvPr>
            <p:ph idx="8" type="pic"/>
          </p:nvPr>
        </p:nvPicPr>
        <p:blipFill rotWithShape="1">
          <a:blip r:embed="rId5">
            <a:alphaModFix/>
          </a:blip>
          <a:srcRect b="0" l="15512" r="15512" t="0"/>
          <a:stretch/>
        </p:blipFill>
        <p:spPr>
          <a:xfrm>
            <a:off x="5760651" y="1984250"/>
            <a:ext cx="2822702" cy="2927400"/>
          </a:xfrm>
          <a:prstGeom prst="rect">
            <a:avLst/>
          </a:prstGeom>
        </p:spPr>
      </p:pic>
      <p:sp>
        <p:nvSpPr>
          <p:cNvPr id="528" name="Google Shape;528;p67"/>
          <p:cNvSpPr txBox="1"/>
          <p:nvPr>
            <p:ph idx="1" type="body"/>
          </p:nvPr>
        </p:nvSpPr>
        <p:spPr>
          <a:xfrm>
            <a:off x="4494275" y="72550"/>
            <a:ext cx="3319200" cy="118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100">
                <a:solidFill>
                  <a:schemeClr val="dk1"/>
                </a:solidFill>
              </a:rPr>
              <a:t>F</a:t>
            </a:r>
            <a:r>
              <a:rPr lang="en" sz="1100">
                <a:solidFill>
                  <a:schemeClr val="dk1"/>
                </a:solidFill>
              </a:rPr>
              <a:t>amiliarity principle: the more that you are exposed to a stimuli, the more you like it. Works with many modalities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100">
                <a:solidFill>
                  <a:schemeClr val="dk1"/>
                </a:solidFill>
              </a:rPr>
              <a:t>Buyers often choose what they "like" instead of what they have substantially thought about.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100">
                <a:solidFill>
                  <a:schemeClr val="dk1"/>
                </a:solidFill>
              </a:rPr>
              <a:t>Key tech: digital advertisement (reach &amp; frequency)</a:t>
            </a:r>
            <a:endParaRPr sz="11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1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rson sitting at a desk working on the computer." id="533" name="Google Shape;533;p68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972" r="2972" t="0"/>
          <a:stretch/>
        </p:blipFill>
        <p:spPr>
          <a:xfrm>
            <a:off x="4658875" y="219850"/>
            <a:ext cx="3319199" cy="2352001"/>
          </a:xfrm>
          <a:prstGeom prst="rect">
            <a:avLst/>
          </a:prstGeom>
        </p:spPr>
      </p:pic>
      <p:pic>
        <p:nvPicPr>
          <p:cNvPr descr="Abstract multi-color design." id="534" name="Google Shape;534;p68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33613" l="0" r="0" t="33613"/>
          <a:stretch/>
        </p:blipFill>
        <p:spPr>
          <a:xfrm>
            <a:off x="228600" y="2559650"/>
            <a:ext cx="3914099" cy="2352000"/>
          </a:xfrm>
          <a:prstGeom prst="rect">
            <a:avLst/>
          </a:prstGeom>
        </p:spPr>
      </p:pic>
      <p:sp>
        <p:nvSpPr>
          <p:cNvPr id="535" name="Google Shape;535;p68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Psychology Foundation</a:t>
            </a:r>
            <a:endParaRPr/>
          </a:p>
        </p:txBody>
      </p:sp>
      <p:sp>
        <p:nvSpPr>
          <p:cNvPr id="536" name="Google Shape;536;p68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537" name="Google Shape;537;p68"/>
          <p:cNvSpPr txBox="1"/>
          <p:nvPr>
            <p:ph idx="6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538" name="Google Shape;538;p68"/>
          <p:cNvSpPr txBox="1"/>
          <p:nvPr>
            <p:ph idx="9" type="body"/>
          </p:nvPr>
        </p:nvSpPr>
        <p:spPr>
          <a:xfrm>
            <a:off x="229850" y="1328800"/>
            <a:ext cx="3148800" cy="1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Cognitive bias where people place a higher value on objects they own compared to objects they do not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Loss aversion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Key tech: free trial memberships, iMessage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39" name="Google Shape;539;p68"/>
          <p:cNvSpPr txBox="1"/>
          <p:nvPr>
            <p:ph idx="8" type="title"/>
          </p:nvPr>
        </p:nvSpPr>
        <p:spPr>
          <a:xfrm>
            <a:off x="234600" y="818400"/>
            <a:ext cx="31488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ENDOWMENT EFFECT</a:t>
            </a:r>
            <a:endParaRPr/>
          </a:p>
        </p:txBody>
      </p:sp>
      <p:sp>
        <p:nvSpPr>
          <p:cNvPr id="540" name="Google Shape;540;p68"/>
          <p:cNvSpPr txBox="1"/>
          <p:nvPr>
            <p:ph idx="7" type="title"/>
          </p:nvPr>
        </p:nvSpPr>
        <p:spPr>
          <a:xfrm>
            <a:off x="4669800" y="2656800"/>
            <a:ext cx="33192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IKEA EFFECT</a:t>
            </a:r>
            <a:endParaRPr/>
          </a:p>
        </p:txBody>
      </p:sp>
      <p:sp>
        <p:nvSpPr>
          <p:cNvPr id="541" name="Google Shape;541;p68"/>
          <p:cNvSpPr txBox="1"/>
          <p:nvPr>
            <p:ph idx="1" type="body"/>
          </p:nvPr>
        </p:nvSpPr>
        <p:spPr>
          <a:xfrm>
            <a:off x="4658875" y="3030300"/>
            <a:ext cx="3148800" cy="18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HBR: “The IKEA effect: When Labor Leads to Love.”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Users like it more if they built it - Origami study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Users perceived value of their item </a:t>
            </a:r>
            <a:endParaRPr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5x more than 3rd party</a:t>
            </a:r>
            <a:endParaRPr>
              <a:solidFill>
                <a:schemeClr val="dk1"/>
              </a:solidFill>
            </a:endParaRPr>
          </a:p>
          <a:p>
            <a:pPr indent="-28575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As much as professional origami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rson sitting at a desk working on the computer." id="546" name="Google Shape;546;p69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972" r="2972" t="0"/>
          <a:stretch/>
        </p:blipFill>
        <p:spPr>
          <a:xfrm>
            <a:off x="4658875" y="219850"/>
            <a:ext cx="3319199" cy="2352001"/>
          </a:xfrm>
          <a:prstGeom prst="rect">
            <a:avLst/>
          </a:prstGeom>
        </p:spPr>
      </p:pic>
      <p:pic>
        <p:nvPicPr>
          <p:cNvPr descr="Abstract multi-color design." id="547" name="Google Shape;547;p69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33613" l="0" r="0" t="33613"/>
          <a:stretch/>
        </p:blipFill>
        <p:spPr>
          <a:xfrm>
            <a:off x="228600" y="2559650"/>
            <a:ext cx="3914099" cy="2352000"/>
          </a:xfrm>
          <a:prstGeom prst="rect">
            <a:avLst/>
          </a:prstGeom>
        </p:spPr>
      </p:pic>
      <p:sp>
        <p:nvSpPr>
          <p:cNvPr id="548" name="Google Shape;548;p69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Psychology Foundation</a:t>
            </a:r>
            <a:endParaRPr/>
          </a:p>
        </p:txBody>
      </p:sp>
      <p:sp>
        <p:nvSpPr>
          <p:cNvPr id="549" name="Google Shape;549;p69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#</a:t>
            </a:r>
            <a:endParaRPr/>
          </a:p>
        </p:txBody>
      </p:sp>
      <p:sp>
        <p:nvSpPr>
          <p:cNvPr id="550" name="Google Shape;550;p69"/>
          <p:cNvSpPr txBox="1"/>
          <p:nvPr>
            <p:ph idx="6" type="title"/>
          </p:nvPr>
        </p:nvSpPr>
        <p:spPr>
          <a:xfrm>
            <a:off x="228600" y="219850"/>
            <a:ext cx="20481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/>
              <a:t>CSC118 SP’25</a:t>
            </a:r>
            <a:endParaRPr/>
          </a:p>
        </p:txBody>
      </p:sp>
      <p:sp>
        <p:nvSpPr>
          <p:cNvPr id="551" name="Google Shape;551;p69"/>
          <p:cNvSpPr txBox="1"/>
          <p:nvPr>
            <p:ph idx="9" type="body"/>
          </p:nvPr>
        </p:nvSpPr>
        <p:spPr>
          <a:xfrm>
            <a:off x="228600" y="890075"/>
            <a:ext cx="3148800" cy="103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Andreas Diekmann: The Power of Reciprocity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People often reciprocate kindness even when it reduces their own material payoff.</a:t>
            </a:r>
            <a:endParaRPr>
              <a:solidFill>
                <a:schemeClr val="dk1"/>
              </a:solidFill>
            </a:endParaRPr>
          </a:p>
          <a:p>
            <a:pPr indent="-2857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-"/>
            </a:pPr>
            <a:r>
              <a:rPr lang="en">
                <a:solidFill>
                  <a:schemeClr val="dk1"/>
                </a:solidFill>
              </a:rPr>
              <a:t>strength of reciprocity diminishes when the stakes are raised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Strategies that fall under the "Obligation" category take advantage of the human desire for comfort.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Key tech: following, tagging, messenger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2" name="Google Shape;552;p69"/>
          <p:cNvSpPr txBox="1"/>
          <p:nvPr>
            <p:ph idx="8" type="title"/>
          </p:nvPr>
        </p:nvSpPr>
        <p:spPr>
          <a:xfrm>
            <a:off x="228600" y="517150"/>
            <a:ext cx="31488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SOCIAL RECIPROCITY</a:t>
            </a:r>
            <a:endParaRPr/>
          </a:p>
        </p:txBody>
      </p:sp>
      <p:sp>
        <p:nvSpPr>
          <p:cNvPr id="553" name="Google Shape;553;p69"/>
          <p:cNvSpPr txBox="1"/>
          <p:nvPr>
            <p:ph idx="7" type="title"/>
          </p:nvPr>
        </p:nvSpPr>
        <p:spPr>
          <a:xfrm>
            <a:off x="4669800" y="2656800"/>
            <a:ext cx="3319200" cy="29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ILLUSION OF CHOICE</a:t>
            </a:r>
            <a:endParaRPr/>
          </a:p>
        </p:txBody>
      </p:sp>
      <p:sp>
        <p:nvSpPr>
          <p:cNvPr id="554" name="Google Shape;554;p69"/>
          <p:cNvSpPr txBox="1"/>
          <p:nvPr>
            <p:ph idx="1" type="body"/>
          </p:nvPr>
        </p:nvSpPr>
        <p:spPr>
          <a:xfrm>
            <a:off x="4658875" y="3030300"/>
            <a:ext cx="3148800" cy="188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Users are presented with a limited set of options that appear extensive, influencing their decisions and engagement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Presenting too many options can lead to choice overload, overwhelming the decision-maker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>
                <a:solidFill>
                  <a:schemeClr val="dk1"/>
                </a:solidFill>
              </a:rPr>
              <a:t>Filter down the choices to only the ones </a:t>
            </a:r>
            <a:r>
              <a:rPr lang="en">
                <a:solidFill>
                  <a:schemeClr val="dk1"/>
                </a:solidFill>
              </a:rPr>
              <a:t>relevant</a:t>
            </a:r>
            <a:r>
              <a:rPr lang="en">
                <a:solidFill>
                  <a:schemeClr val="dk1"/>
                </a:solidFill>
              </a:rPr>
              <a:t> to user or likely to drive engagement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verlapping blue bubbles." id="559" name="Google Shape;559;p7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3170" l="0" r="0" t="13170"/>
          <a:stretch/>
        </p:blipFill>
        <p:spPr>
          <a:xfrm>
            <a:off x="0" y="0"/>
            <a:ext cx="8583301" cy="3954601"/>
          </a:xfrm>
          <a:prstGeom prst="rect">
            <a:avLst/>
          </a:prstGeom>
        </p:spPr>
      </p:pic>
      <p:sp>
        <p:nvSpPr>
          <p:cNvPr id="560" name="Google Shape;560;p70"/>
          <p:cNvSpPr txBox="1"/>
          <p:nvPr>
            <p:ph type="title"/>
          </p:nvPr>
        </p:nvSpPr>
        <p:spPr>
          <a:xfrm>
            <a:off x="228600" y="4076300"/>
            <a:ext cx="8354700" cy="10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STUDIES</a:t>
            </a:r>
            <a:endParaRPr/>
          </a:p>
        </p:txBody>
      </p:sp>
      <p:sp>
        <p:nvSpPr>
          <p:cNvPr id="561" name="Google Shape;561;p70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Addiction Case Study</a:t>
            </a:r>
            <a:endParaRPr/>
          </a:p>
        </p:txBody>
      </p:sp>
      <p:sp>
        <p:nvSpPr>
          <p:cNvPr id="562" name="Google Shape;562;p70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#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1"/>
          <p:cNvSpPr txBox="1"/>
          <p:nvPr>
            <p:ph type="title"/>
          </p:nvPr>
        </p:nvSpPr>
        <p:spPr>
          <a:xfrm>
            <a:off x="228600" y="4076300"/>
            <a:ext cx="8354700" cy="10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71"/>
          <p:cNvSpPr txBox="1"/>
          <p:nvPr>
            <p:ph idx="3" type="title"/>
          </p:nvPr>
        </p:nvSpPr>
        <p:spPr>
          <a:xfrm rot="-5400000">
            <a:off x="8360500" y="443600"/>
            <a:ext cx="10203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71"/>
          <p:cNvSpPr txBox="1"/>
          <p:nvPr>
            <p:ph idx="4" type="title"/>
          </p:nvPr>
        </p:nvSpPr>
        <p:spPr>
          <a:xfrm rot="-5400000">
            <a:off x="7417450" y="2291400"/>
            <a:ext cx="2906400" cy="56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Case Study</a:t>
            </a:r>
            <a:endParaRPr/>
          </a:p>
        </p:txBody>
      </p:sp>
      <p:sp>
        <p:nvSpPr>
          <p:cNvPr id="570" name="Google Shape;570;p71"/>
          <p:cNvSpPr txBox="1"/>
          <p:nvPr>
            <p:ph idx="5" type="title"/>
          </p:nvPr>
        </p:nvSpPr>
        <p:spPr>
          <a:xfrm>
            <a:off x="8583300" y="4329650"/>
            <a:ext cx="567600" cy="66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1" name="Google Shape;571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69550"/>
            <a:ext cx="8583300" cy="48044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rtfolio">
  <a:themeElements>
    <a:clrScheme name="Simple Light">
      <a:dk1>
        <a:srgbClr val="000000"/>
      </a:dk1>
      <a:lt1>
        <a:srgbClr val="FFFFFF"/>
      </a:lt1>
      <a:dk2>
        <a:srgbClr val="000000"/>
      </a:dk2>
      <a:lt2>
        <a:srgbClr val="A7BBC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