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collage showcasing a range of assistive technologies (eye-tracking, voice control, etc.) alongside futuristic HCI concepts (AR/VR interfaces, brain-computer interfaces).</a:t>
            </a:r>
            <a:br>
              <a:rPr lang="en-US"/>
            </a:br>
            <a:br>
              <a:rPr lang="en-US"/>
            </a:br>
            <a:r>
              <a:rPr lang="en-US"/>
              <a:t>* Speaker Notes: "In this lecture, we'll explore how HCI is empowering individuals with disabilities and pushing the boundaries of what's possible."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" name="Google Shape;1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photo showing a person using assistive technology (e.g., a screen reader, a head-controlled mouse).</a:t>
            </a:r>
            <a:br>
              <a:rPr lang="en-US"/>
            </a:br>
            <a:br>
              <a:rPr lang="en-US"/>
            </a:br>
            <a:r>
              <a:rPr lang="en-US"/>
              <a:t>* Speaker Notes: "Assistive technology is a powerful application of HCI, breaking down barriers and promoting inclusion."</a:t>
            </a:r>
            <a:endParaRPr/>
          </a:p>
        </p:txBody>
      </p:sp>
      <p:sp>
        <p:nvSpPr>
          <p:cNvPr id="19" name="Google Shape;1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Visual alerts: replace auditory signals with visual cues</a:t>
            </a:r>
            <a:br>
              <a:rPr lang="en-US"/>
            </a:br>
            <a:br>
              <a:rPr lang="en-US"/>
            </a:br>
            <a:r>
              <a:rPr lang="en-US"/>
              <a:t>* Image: Examples of captions, visual alerts on a smartphone, and a sign language interpreter.</a:t>
            </a:r>
            <a:br>
              <a:rPr lang="en-US"/>
            </a:br>
            <a:br>
              <a:rPr lang="en-US"/>
            </a:br>
            <a:r>
              <a:rPr lang="en-US"/>
              <a:t>* Speaker Notes: "HCI is bridging the communication gap for those with auditory impairments, making information and interactions more accessible".</a:t>
            </a:r>
            <a:endParaRPr/>
          </a:p>
        </p:txBody>
      </p:sp>
      <p:sp>
        <p:nvSpPr>
          <p:cNvPr id="29" name="Google Shape;2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Examples of captions, visual alerts on a smartphone, and a sign language interpreter.</a:t>
            </a:r>
            <a:br>
              <a:rPr lang="en-US"/>
            </a:br>
            <a:br>
              <a:rPr lang="en-US"/>
            </a:br>
            <a:r>
              <a:rPr lang="en-US"/>
              <a:t>* Speaker Notes: "HCI is bridging the communication gap for those with auditory impairments, making information and interactions more accessible".</a:t>
            </a:r>
            <a:endParaRPr/>
          </a:p>
        </p:txBody>
      </p:sp>
      <p:sp>
        <p:nvSpPr>
          <p:cNvPr id="39" name="Google Shape;3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Examples of captions, visual alerts on a smartphone, and a sign language interpreter.</a:t>
            </a:r>
            <a:br>
              <a:rPr lang="en-US"/>
            </a:br>
            <a:br>
              <a:rPr lang="en-US"/>
            </a:br>
            <a:r>
              <a:rPr lang="en-US"/>
              <a:t>* Speaker Notes: "HCI is bridging the communication gap for those with auditory impairments, making information and interactions more accessible".</a:t>
            </a:r>
            <a:endParaRPr/>
          </a:p>
        </p:txBody>
      </p:sp>
      <p:sp>
        <p:nvSpPr>
          <p:cNvPr id="44" name="Google Shape;4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Examples of captions, visual alerts on a smartphone, and a sign language interpreter.</a:t>
            </a:r>
            <a:br>
              <a:rPr lang="en-US"/>
            </a:br>
            <a:br>
              <a:rPr lang="en-US"/>
            </a:br>
            <a:r>
              <a:rPr lang="en-US"/>
              <a:t>* Speaker Notes: "HCI is bridging the communication gap for those with auditory impairments, making information and interactions more accessible".</a:t>
            </a:r>
            <a:endParaRPr/>
          </a:p>
        </p:txBody>
      </p:sp>
      <p:sp>
        <p:nvSpPr>
          <p:cNvPr id="49" name="Google Shape;4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person using a head-controlled mouse, voice recognition software interface, and an AAC device.</a:t>
            </a:r>
            <a:br>
              <a:rPr lang="en-US"/>
            </a:br>
            <a:br>
              <a:rPr lang="en-US"/>
            </a:br>
            <a:r>
              <a:rPr lang="en-US"/>
              <a:t>* Speaker Notes: "These technologies provide alternative ways to interact with computers and communicate, empowering individuals with limited motor or speech abilities".</a:t>
            </a:r>
            <a:endParaRPr/>
          </a:p>
        </p:txBody>
      </p:sp>
      <p:sp>
        <p:nvSpPr>
          <p:cNvPr id="59" name="Google Shape;5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## Tech for Neurological Differences</a:t>
            </a:r>
            <a:br>
              <a:rPr lang="en-US"/>
            </a:br>
            <a:br>
              <a:rPr lang="en-US"/>
            </a:br>
            <a:r>
              <a:rPr lang="en-US"/>
              <a:t>* Simplified interfaces</a:t>
            </a:r>
            <a:br>
              <a:rPr lang="en-US"/>
            </a:br>
            <a:r>
              <a:rPr lang="en-US"/>
              <a:t>* Consistent design</a:t>
            </a:r>
            <a:br>
              <a:rPr lang="en-US"/>
            </a:br>
            <a:r>
              <a:rPr lang="en-US"/>
              <a:t>* Memory aids</a:t>
            </a:r>
            <a:br>
              <a:rPr lang="en-US"/>
            </a:br>
            <a:r>
              <a:rPr lang="en-US"/>
              <a:t>* Personalized content</a:t>
            </a:r>
            <a:br>
              <a:rPr lang="en-US"/>
            </a:br>
            <a:r>
              <a:rPr lang="en-US"/>
              <a:t>&lt;!-- * Image: Examples of simplified interfaces, visual schedules, and personalized learning apps.</a:t>
            </a:r>
            <a:br>
              <a:rPr lang="en-US"/>
            </a:br>
            <a:br>
              <a:rPr lang="en-US"/>
            </a:br>
            <a:r>
              <a:rPr lang="en-US"/>
              <a:t>* Speaker Notes: "By tailoring interfaces to individual cognitive needs, we can create more inclusive and effective learning and working environments."</a:t>
            </a:r>
            <a:br>
              <a:rPr lang="en-US"/>
            </a:br>
            <a:br>
              <a:rPr lang="en-US"/>
            </a:br>
            <a:r>
              <a:rPr lang="en-US"/>
              <a:t>* Image: A photo of Stephen Hawking using his communication device.</a:t>
            </a:r>
            <a:br>
              <a:rPr lang="en-US"/>
            </a:br>
            <a:br>
              <a:rPr lang="en-US"/>
            </a:br>
            <a:r>
              <a:rPr lang="en-US"/>
              <a:t>* Speaker Notes: "Stephen Hawking's story exemplifies the power of HCI to overcome profound physical limitations, allowing him to continue his groundbreaking work and communicate with the world".</a:t>
            </a:r>
            <a:endParaRPr/>
          </a:p>
        </p:txBody>
      </p:sp>
      <p:sp>
        <p:nvSpPr>
          <p:cNvPr id="64" name="Google Shape;6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futuristic interface with AI assistants and data visualizations.</a:t>
            </a:r>
            <a:br>
              <a:rPr lang="en-US"/>
            </a:br>
            <a:br>
              <a:rPr lang="en-US"/>
            </a:br>
            <a:r>
              <a:rPr lang="en-US"/>
              <a:t>* Speaker Notes: "AI is poised to revolutionize HCI, creating interfaces that are more intuitive, personalized, and responsive to our needs".</a:t>
            </a:r>
            <a:endParaRPr/>
          </a:p>
        </p:txBody>
      </p:sp>
      <p:sp>
        <p:nvSpPr>
          <p:cNvPr id="69" name="Google Shape;6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diagram of a BCI system, showing brain activity being translated into computer commands.</a:t>
            </a:r>
            <a:br>
              <a:rPr lang="en-US"/>
            </a:br>
            <a:br>
              <a:rPr lang="en-US"/>
            </a:br>
            <a:r>
              <a:rPr lang="en-US"/>
              <a:t>* Speaker Notes: "BCIs hold immense promise for treating neurological disorders and enhancing human capabilities, but also raise important ethical questions".</a:t>
            </a:r>
            <a:endParaRPr/>
          </a:p>
        </p:txBody>
      </p:sp>
      <p:sp>
        <p:nvSpPr>
          <p:cNvPr id="74" name="Google Shape;7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Examples of AR applications (e.g., medical visualization) and VR headsets.</a:t>
            </a:r>
            <a:br>
              <a:rPr lang="en-US"/>
            </a:br>
            <a:br>
              <a:rPr lang="en-US"/>
            </a:br>
            <a:r>
              <a:rPr lang="en-US"/>
              <a:t>* Speaker Notes: "XR technologies are transforming how we interact with information and the world around us, offering exciting possibilities for education and training".</a:t>
            </a:r>
            <a:endParaRPr/>
          </a:p>
        </p:txBody>
      </p:sp>
      <p:sp>
        <p:nvSpPr>
          <p:cNvPr id="79" name="Google Shape;7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 photo of a human interacting with a friendly-looking robot.</a:t>
            </a:r>
            <a:br>
              <a:rPr lang="en-US"/>
            </a:br>
            <a:br>
              <a:rPr lang="en-US"/>
            </a:br>
            <a:r>
              <a:rPr lang="en-US"/>
              <a:t>* Speaker Notes: "As robots become more integrated into our lives, HCI principles are essential for ensuring safe, effective, and ethical interactions."</a:t>
            </a:r>
            <a:endParaRPr/>
          </a:p>
        </p:txBody>
      </p:sp>
      <p:sp>
        <p:nvSpPr>
          <p:cNvPr id="84" name="Google Shape;8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Image: An image of researchers interacting with dolphins.</a:t>
            </a:r>
            <a:br>
              <a:rPr lang="en-US"/>
            </a:br>
            <a:br>
              <a:rPr lang="en-US"/>
            </a:br>
            <a:r>
              <a:rPr lang="en-US"/>
              <a:t>* Speaker Notes: "By studying animal behavior and communication, we can potentially develop interfaces that allow us to interact with other species in meaningful ways".</a:t>
            </a:r>
            <a:endParaRPr/>
          </a:p>
        </p:txBody>
      </p:sp>
      <p:sp>
        <p:nvSpPr>
          <p:cNvPr id="89" name="Google Shape;8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