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494e981fe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494e981fe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49251ee42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49251ee42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9251ee42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9251ee42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49251ee42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49251ee42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49251ee42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49251ee42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49251ee42c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49251ee42c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49251ee42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49251ee42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49251ee42c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49251ee42c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9251ee42c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9251ee42c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49251ee42c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49251ee42c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49251ee42c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49251ee42c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49251ee42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49251ee42c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49251ee42c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49251ee42c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49251ee42c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49251ee42c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9251ee42c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49251ee42c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49251ee42c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49251ee42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International Relations of Technology</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CSC118 ‘25 Lecture 13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First, a Quiz!</a:t>
            </a:r>
            <a:endParaRPr/>
          </a:p>
        </p:txBody>
      </p:sp>
      <p:sp>
        <p:nvSpPr>
          <p:cNvPr id="61" name="Google Shape;61;p14"/>
          <p:cNvSpPr txBox="1"/>
          <p:nvPr>
            <p:ph idx="1" type="body"/>
          </p:nvPr>
        </p:nvSpPr>
        <p:spPr>
          <a:xfrm>
            <a:off x="311700" y="1152475"/>
            <a:ext cx="324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https://tinyurl.com/4226mjbc</a:t>
            </a:r>
            <a:endParaRPr/>
          </a:p>
        </p:txBody>
      </p:sp>
      <p:pic>
        <p:nvPicPr>
          <p:cNvPr id="62" name="Google Shape;62;p14" title="4226mjbc-400.png"/>
          <p:cNvPicPr preferRelativeResize="0"/>
          <p:nvPr/>
        </p:nvPicPr>
        <p:blipFill>
          <a:blip r:embed="rId3">
            <a:alphaModFix/>
          </a:blip>
          <a:stretch>
            <a:fillRect/>
          </a:stretch>
        </p:blipFill>
        <p:spPr>
          <a:xfrm>
            <a:off x="4311550" y="661263"/>
            <a:ext cx="3820976" cy="38209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Should We Care??</a:t>
            </a:r>
            <a:endParaRPr/>
          </a:p>
        </p:txBody>
      </p:sp>
      <p:sp>
        <p:nvSpPr>
          <p:cNvPr id="68" name="Google Shape;68;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Cutting edge semiconductors (chips) are a key national security </a:t>
            </a:r>
            <a:r>
              <a:rPr lang="en"/>
              <a:t>asset</a:t>
            </a:r>
            <a:endParaRPr/>
          </a:p>
          <a:p>
            <a:pPr indent="-342900" lvl="0" marL="457200" rtl="0" algn="l">
              <a:spcBef>
                <a:spcPts val="0"/>
              </a:spcBef>
              <a:spcAft>
                <a:spcPts val="0"/>
              </a:spcAft>
              <a:buSzPts val="1800"/>
              <a:buChar char="-"/>
            </a:pPr>
            <a:r>
              <a:rPr lang="en"/>
              <a:t>Semiconductors heavily rely on globalization</a:t>
            </a:r>
            <a:endParaRPr/>
          </a:p>
          <a:p>
            <a:pPr indent="-317500" lvl="1" marL="914400" rtl="0" algn="l">
              <a:spcBef>
                <a:spcPts val="0"/>
              </a:spcBef>
              <a:spcAft>
                <a:spcPts val="0"/>
              </a:spcAft>
              <a:buSzPts val="1400"/>
              <a:buChar char="-"/>
            </a:pPr>
            <a:r>
              <a:rPr lang="en" sz="1800"/>
              <a:t>Intellectual Property - USA, Taiwan, S. Korea</a:t>
            </a:r>
            <a:endParaRPr sz="1800"/>
          </a:p>
          <a:p>
            <a:pPr indent="-317500" lvl="1" marL="914400" rtl="0" algn="l">
              <a:spcBef>
                <a:spcPts val="0"/>
              </a:spcBef>
              <a:spcAft>
                <a:spcPts val="0"/>
              </a:spcAft>
              <a:buSzPts val="1400"/>
              <a:buChar char="-"/>
            </a:pPr>
            <a:r>
              <a:rPr lang="en" sz="1800"/>
              <a:t>Manufacture - Taiwan, S.Korea</a:t>
            </a:r>
            <a:endParaRPr sz="1800"/>
          </a:p>
          <a:p>
            <a:pPr indent="-317500" lvl="1" marL="914400" rtl="0" algn="l">
              <a:spcBef>
                <a:spcPts val="0"/>
              </a:spcBef>
              <a:spcAft>
                <a:spcPts val="0"/>
              </a:spcAft>
              <a:buSzPts val="1400"/>
              <a:buChar char="-"/>
            </a:pPr>
            <a:r>
              <a:rPr lang="en" sz="1800"/>
              <a:t>Assembly - China, Indo-Pacific Region</a:t>
            </a:r>
            <a:endParaRPr/>
          </a:p>
          <a:p>
            <a:pPr indent="-342900" lvl="0" marL="457200" rtl="0" algn="l">
              <a:spcBef>
                <a:spcPts val="0"/>
              </a:spcBef>
              <a:spcAft>
                <a:spcPts val="0"/>
              </a:spcAft>
              <a:buSzPts val="1800"/>
              <a:buChar char="-"/>
            </a:pPr>
            <a:r>
              <a:rPr lang="en"/>
              <a:t>Globalization is being reinvented in favor of protectionist or “Realist” policy</a:t>
            </a:r>
            <a:endParaRPr/>
          </a:p>
          <a:p>
            <a:pPr indent="-342900" lvl="0" marL="457200" rtl="0" algn="l">
              <a:spcBef>
                <a:spcPts val="0"/>
              </a:spcBef>
              <a:spcAft>
                <a:spcPts val="0"/>
              </a:spcAft>
              <a:buSzPts val="1800"/>
              <a:buChar char="-"/>
            </a:pPr>
            <a:r>
              <a:rPr b="1" lang="en"/>
              <a:t>Where does this leave Chip Manufacturing?</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445025"/>
            <a:ext cx="2416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Players</a:t>
            </a:r>
            <a:endParaRPr/>
          </a:p>
        </p:txBody>
      </p:sp>
      <p:sp>
        <p:nvSpPr>
          <p:cNvPr id="74" name="Google Shape;74;p16"/>
          <p:cNvSpPr txBox="1"/>
          <p:nvPr>
            <p:ph idx="1" type="body"/>
          </p:nvPr>
        </p:nvSpPr>
        <p:spPr>
          <a:xfrm>
            <a:off x="311700" y="1152475"/>
            <a:ext cx="2416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Global Superpowers</a:t>
            </a:r>
            <a:endParaRPr/>
          </a:p>
          <a:p>
            <a:pPr indent="-342900" lvl="0" marL="457200" rtl="0" algn="l">
              <a:spcBef>
                <a:spcPts val="1200"/>
              </a:spcBef>
              <a:spcAft>
                <a:spcPts val="0"/>
              </a:spcAft>
              <a:buSzPts val="1800"/>
              <a:buChar char="-"/>
            </a:pPr>
            <a:r>
              <a:rPr lang="en"/>
              <a:t>China</a:t>
            </a:r>
            <a:endParaRPr/>
          </a:p>
          <a:p>
            <a:pPr indent="-342900" lvl="0" marL="457200" rtl="0" algn="l">
              <a:spcBef>
                <a:spcPts val="0"/>
              </a:spcBef>
              <a:spcAft>
                <a:spcPts val="0"/>
              </a:spcAft>
              <a:buSzPts val="1800"/>
              <a:buChar char="-"/>
            </a:pPr>
            <a:r>
              <a:rPr lang="en"/>
              <a:t>USA</a:t>
            </a:r>
            <a:endParaRPr/>
          </a:p>
          <a:p>
            <a:pPr indent="0" lvl="0" marL="0" rtl="0" algn="l">
              <a:spcBef>
                <a:spcPts val="1200"/>
              </a:spcBef>
              <a:spcAft>
                <a:spcPts val="0"/>
              </a:spcAft>
              <a:buNone/>
            </a:pPr>
            <a:r>
              <a:rPr lang="en"/>
              <a:t>Middle Powers</a:t>
            </a:r>
            <a:endParaRPr/>
          </a:p>
          <a:p>
            <a:pPr indent="-342900" lvl="0" marL="457200" rtl="0" algn="l">
              <a:spcBef>
                <a:spcPts val="1200"/>
              </a:spcBef>
              <a:spcAft>
                <a:spcPts val="0"/>
              </a:spcAft>
              <a:buSzPts val="1800"/>
              <a:buChar char="-"/>
            </a:pPr>
            <a:r>
              <a:rPr lang="en"/>
              <a:t>Taiwan</a:t>
            </a:r>
            <a:endParaRPr/>
          </a:p>
          <a:p>
            <a:pPr indent="-342900" lvl="0" marL="457200" rtl="0" algn="l">
              <a:spcBef>
                <a:spcPts val="0"/>
              </a:spcBef>
              <a:spcAft>
                <a:spcPts val="0"/>
              </a:spcAft>
              <a:buSzPts val="1800"/>
              <a:buChar char="-"/>
            </a:pPr>
            <a:r>
              <a:rPr lang="en"/>
              <a:t>South Korea</a:t>
            </a:r>
            <a:endParaRPr/>
          </a:p>
          <a:p>
            <a:pPr indent="-342900" lvl="0" marL="457200" rtl="0" algn="l">
              <a:spcBef>
                <a:spcPts val="0"/>
              </a:spcBef>
              <a:spcAft>
                <a:spcPts val="0"/>
              </a:spcAft>
              <a:buSzPts val="1800"/>
              <a:buChar char="-"/>
            </a:pPr>
            <a:r>
              <a:rPr lang="en"/>
              <a:t>Japan</a:t>
            </a:r>
            <a:endParaRPr/>
          </a:p>
          <a:p>
            <a:pPr indent="-342900" lvl="0" marL="457200" rtl="0" algn="l">
              <a:spcBef>
                <a:spcPts val="0"/>
              </a:spcBef>
              <a:spcAft>
                <a:spcPts val="0"/>
              </a:spcAft>
              <a:buSzPts val="1800"/>
              <a:buChar char="-"/>
            </a:pPr>
            <a:r>
              <a:rPr lang="en"/>
              <a:t>Netherlands</a:t>
            </a:r>
            <a:endParaRPr/>
          </a:p>
        </p:txBody>
      </p:sp>
      <p:sp>
        <p:nvSpPr>
          <p:cNvPr id="75" name="Google Shape;75;p16"/>
          <p:cNvSpPr txBox="1"/>
          <p:nvPr>
            <p:ph type="title"/>
          </p:nvPr>
        </p:nvSpPr>
        <p:spPr>
          <a:xfrm>
            <a:off x="3363750" y="445025"/>
            <a:ext cx="2416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Tech</a:t>
            </a:r>
            <a:endParaRPr/>
          </a:p>
        </p:txBody>
      </p:sp>
      <p:sp>
        <p:nvSpPr>
          <p:cNvPr id="76" name="Google Shape;76;p16"/>
          <p:cNvSpPr txBox="1"/>
          <p:nvPr>
            <p:ph idx="1" type="body"/>
          </p:nvPr>
        </p:nvSpPr>
        <p:spPr>
          <a:xfrm>
            <a:off x="3363750" y="1152475"/>
            <a:ext cx="2416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Memory Chips</a:t>
            </a:r>
            <a:endParaRPr/>
          </a:p>
          <a:p>
            <a:pPr indent="-342900" lvl="0" marL="457200" rtl="0" algn="l">
              <a:spcBef>
                <a:spcPts val="1200"/>
              </a:spcBef>
              <a:spcAft>
                <a:spcPts val="0"/>
              </a:spcAft>
              <a:buSzPts val="1800"/>
              <a:buChar char="-"/>
            </a:pPr>
            <a:r>
              <a:rPr lang="en"/>
              <a:t>HBM</a:t>
            </a:r>
            <a:endParaRPr/>
          </a:p>
          <a:p>
            <a:pPr indent="-342900" lvl="0" marL="457200" rtl="0" algn="l">
              <a:spcBef>
                <a:spcPts val="0"/>
              </a:spcBef>
              <a:spcAft>
                <a:spcPts val="0"/>
              </a:spcAft>
              <a:buSzPts val="1800"/>
              <a:buChar char="-"/>
            </a:pPr>
            <a:r>
              <a:rPr lang="en"/>
              <a:t>NAND</a:t>
            </a:r>
            <a:endParaRPr/>
          </a:p>
          <a:p>
            <a:pPr indent="-342900" lvl="0" marL="457200" rtl="0" algn="l">
              <a:spcBef>
                <a:spcPts val="0"/>
              </a:spcBef>
              <a:spcAft>
                <a:spcPts val="0"/>
              </a:spcAft>
              <a:buSzPts val="1800"/>
              <a:buChar char="-"/>
            </a:pPr>
            <a:r>
              <a:rPr lang="en"/>
              <a:t>DRAM</a:t>
            </a:r>
            <a:endParaRPr/>
          </a:p>
          <a:p>
            <a:pPr indent="0" lvl="0" marL="0" rtl="0" algn="l">
              <a:spcBef>
                <a:spcPts val="1200"/>
              </a:spcBef>
              <a:spcAft>
                <a:spcPts val="0"/>
              </a:spcAft>
              <a:buNone/>
            </a:pPr>
            <a:r>
              <a:rPr lang="en"/>
              <a:t>Logic Chips</a:t>
            </a:r>
            <a:endParaRPr/>
          </a:p>
          <a:p>
            <a:pPr indent="0" lvl="0" marL="0" rtl="0" algn="l">
              <a:spcBef>
                <a:spcPts val="1200"/>
              </a:spcBef>
              <a:spcAft>
                <a:spcPts val="0"/>
              </a:spcAft>
              <a:buNone/>
            </a:pPr>
            <a:r>
              <a:rPr lang="en"/>
              <a:t>LED/OLED/LCD</a:t>
            </a:r>
            <a:endParaRPr/>
          </a:p>
          <a:p>
            <a:pPr indent="0" lvl="0" marL="0" rtl="0" algn="l">
              <a:spcBef>
                <a:spcPts val="1200"/>
              </a:spcBef>
              <a:spcAft>
                <a:spcPts val="1200"/>
              </a:spcAft>
              <a:buNone/>
            </a:pPr>
            <a:r>
              <a:rPr lang="en"/>
              <a:t>Solar Cells</a:t>
            </a:r>
            <a:endParaRPr/>
          </a:p>
        </p:txBody>
      </p:sp>
      <p:sp>
        <p:nvSpPr>
          <p:cNvPr id="77" name="Google Shape;77;p16"/>
          <p:cNvSpPr txBox="1"/>
          <p:nvPr>
            <p:ph type="title"/>
          </p:nvPr>
        </p:nvSpPr>
        <p:spPr>
          <a:xfrm>
            <a:off x="6415800" y="445025"/>
            <a:ext cx="2416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IR Theories</a:t>
            </a:r>
            <a:endParaRPr/>
          </a:p>
        </p:txBody>
      </p:sp>
      <p:sp>
        <p:nvSpPr>
          <p:cNvPr id="78" name="Google Shape;78;p16"/>
          <p:cNvSpPr txBox="1"/>
          <p:nvPr>
            <p:ph idx="1" type="body"/>
          </p:nvPr>
        </p:nvSpPr>
        <p:spPr>
          <a:xfrm>
            <a:off x="6415800" y="1152475"/>
            <a:ext cx="24165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Realism</a:t>
            </a:r>
            <a:endParaRPr/>
          </a:p>
          <a:p>
            <a:pPr indent="0" lvl="0" marL="0" rtl="0" algn="l">
              <a:spcBef>
                <a:spcPts val="1200"/>
              </a:spcBef>
              <a:spcAft>
                <a:spcPts val="0"/>
              </a:spcAft>
              <a:buNone/>
            </a:pPr>
            <a:r>
              <a:rPr lang="en"/>
              <a:t>Liberalism</a:t>
            </a:r>
            <a:endParaRPr/>
          </a:p>
          <a:p>
            <a:pPr indent="0" lvl="0" marL="0" rtl="0" algn="l">
              <a:spcBef>
                <a:spcPts val="1200"/>
              </a:spcBef>
              <a:spcAft>
                <a:spcPts val="1200"/>
              </a:spcAft>
              <a:buNone/>
            </a:pPr>
            <a:r>
              <a:rPr lang="en"/>
              <a:t>Constructivism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International Relation (IR) Theories</a:t>
            </a:r>
            <a:endParaRPr/>
          </a:p>
        </p:txBody>
      </p:sp>
      <p:sp>
        <p:nvSpPr>
          <p:cNvPr id="84" name="Google Shape;84;p17"/>
          <p:cNvSpPr txBox="1"/>
          <p:nvPr>
            <p:ph idx="1" type="body"/>
          </p:nvPr>
        </p:nvSpPr>
        <p:spPr>
          <a:xfrm>
            <a:off x="311700" y="979500"/>
            <a:ext cx="8520600" cy="3990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Realism</a:t>
            </a:r>
            <a:endParaRPr/>
          </a:p>
          <a:p>
            <a:pPr indent="-317500" lvl="1" marL="914400" rtl="0" algn="l">
              <a:spcBef>
                <a:spcPts val="0"/>
              </a:spcBef>
              <a:spcAft>
                <a:spcPts val="0"/>
              </a:spcAft>
              <a:buSzPts val="1400"/>
              <a:buChar char="-"/>
            </a:pPr>
            <a:r>
              <a:rPr lang="en"/>
              <a:t>This theory says that international relations is mainly about </a:t>
            </a:r>
            <a:r>
              <a:rPr b="1" lang="en"/>
              <a:t>countries struggling for power and security in a world without a central government</a:t>
            </a:r>
            <a:r>
              <a:rPr lang="en"/>
              <a:t>. Countries are seen as the main actors who are logical and mostly want to survive.</a:t>
            </a:r>
            <a:endParaRPr/>
          </a:p>
          <a:p>
            <a:pPr indent="-342900" lvl="0" marL="457200" rtl="0" algn="l">
              <a:spcBef>
                <a:spcPts val="0"/>
              </a:spcBef>
              <a:spcAft>
                <a:spcPts val="0"/>
              </a:spcAft>
              <a:buSzPts val="1800"/>
              <a:buChar char="-"/>
            </a:pPr>
            <a:r>
              <a:rPr lang="en"/>
              <a:t>Liberalism</a:t>
            </a:r>
            <a:endParaRPr/>
          </a:p>
          <a:p>
            <a:pPr indent="-317500" lvl="1" marL="914400" rtl="0" algn="l">
              <a:spcBef>
                <a:spcPts val="0"/>
              </a:spcBef>
              <a:spcAft>
                <a:spcPts val="0"/>
              </a:spcAft>
              <a:buSzPts val="1400"/>
              <a:buChar char="-"/>
            </a:pPr>
            <a:r>
              <a:rPr lang="en"/>
              <a:t>While it recognizes the lack of a central world government, Liberalism believes that </a:t>
            </a:r>
            <a:r>
              <a:rPr b="1" lang="en"/>
              <a:t>countries can cooperate and achieve peace through things like working together economically </a:t>
            </a:r>
            <a:r>
              <a:rPr lang="en"/>
              <a:t>(interdependence), international organizations (institutions), and having similar democratic values.</a:t>
            </a:r>
            <a:endParaRPr/>
          </a:p>
          <a:p>
            <a:pPr indent="-342900" lvl="0" marL="457200" rtl="0" algn="l">
              <a:spcBef>
                <a:spcPts val="0"/>
              </a:spcBef>
              <a:spcAft>
                <a:spcPts val="0"/>
              </a:spcAft>
              <a:buSzPts val="1800"/>
              <a:buChar char="-"/>
            </a:pPr>
            <a:r>
              <a:rPr lang="en"/>
              <a:t>Constructivism</a:t>
            </a:r>
            <a:endParaRPr/>
          </a:p>
          <a:p>
            <a:pPr indent="-317500" lvl="1" marL="914400" rtl="0" algn="l">
              <a:spcBef>
                <a:spcPts val="0"/>
              </a:spcBef>
              <a:spcAft>
                <a:spcPts val="0"/>
              </a:spcAft>
              <a:buSzPts val="1400"/>
              <a:buChar char="-"/>
            </a:pPr>
            <a:r>
              <a:rPr lang="en"/>
              <a:t>This theory focuses on how </a:t>
            </a:r>
            <a:r>
              <a:rPr b="1" lang="en"/>
              <a:t>ideas, shared understandings, identities, and social interactions shape world politics</a:t>
            </a:r>
            <a:r>
              <a:rPr lang="en"/>
              <a:t>. It argues that things like the lack of a central government don't have a fixed meaning; instead, their impact depends on what countries collectively believe and understand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International Relation (IR) Theories</a:t>
            </a:r>
            <a:endParaRPr/>
          </a:p>
        </p:txBody>
      </p:sp>
      <p:sp>
        <p:nvSpPr>
          <p:cNvPr id="90" name="Google Shape;90;p18"/>
          <p:cNvSpPr txBox="1"/>
          <p:nvPr>
            <p:ph idx="1" type="body"/>
          </p:nvPr>
        </p:nvSpPr>
        <p:spPr>
          <a:xfrm>
            <a:off x="311700" y="979500"/>
            <a:ext cx="8520600" cy="39909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Power: </a:t>
            </a:r>
            <a:endParaRPr/>
          </a:p>
          <a:p>
            <a:pPr indent="-317500" lvl="1" marL="914400" rtl="0" algn="l">
              <a:spcBef>
                <a:spcPts val="0"/>
              </a:spcBef>
              <a:spcAft>
                <a:spcPts val="0"/>
              </a:spcAft>
              <a:buSzPts val="1400"/>
              <a:buChar char="-"/>
            </a:pPr>
            <a:r>
              <a:rPr lang="en"/>
              <a:t>The ability of a state to influence the behavior or interests of other actors</a:t>
            </a:r>
            <a:endParaRPr/>
          </a:p>
          <a:p>
            <a:pPr indent="-342900" lvl="0" marL="457200" rtl="0" algn="l">
              <a:spcBef>
                <a:spcPts val="0"/>
              </a:spcBef>
              <a:spcAft>
                <a:spcPts val="0"/>
              </a:spcAft>
              <a:buSzPts val="1800"/>
              <a:buChar char="-"/>
            </a:pPr>
            <a:r>
              <a:rPr lang="en"/>
              <a:t>Security</a:t>
            </a:r>
            <a:endParaRPr/>
          </a:p>
          <a:p>
            <a:pPr indent="-317500" lvl="1" marL="914400" rtl="0" algn="l">
              <a:spcBef>
                <a:spcPts val="0"/>
              </a:spcBef>
              <a:spcAft>
                <a:spcPts val="0"/>
              </a:spcAft>
              <a:buSzPts val="1400"/>
              <a:buChar char="-"/>
            </a:pPr>
            <a:r>
              <a:rPr lang="en"/>
              <a:t>The protection of a state's territorial integrity and sovereignty from external threats, particularly military threats, and the ensuring of its survival, including economic and technological security</a:t>
            </a:r>
            <a:endParaRPr/>
          </a:p>
          <a:p>
            <a:pPr indent="-342900" lvl="0" marL="457200" rtl="0" algn="l">
              <a:spcBef>
                <a:spcPts val="0"/>
              </a:spcBef>
              <a:spcAft>
                <a:spcPts val="0"/>
              </a:spcAft>
              <a:buSzPts val="1800"/>
              <a:buChar char="-"/>
            </a:pPr>
            <a:r>
              <a:rPr lang="en"/>
              <a:t>Identity</a:t>
            </a:r>
            <a:endParaRPr/>
          </a:p>
          <a:p>
            <a:pPr indent="-317500" lvl="1" marL="914400" rtl="0" algn="l">
              <a:spcBef>
                <a:spcPts val="0"/>
              </a:spcBef>
              <a:spcAft>
                <a:spcPts val="0"/>
              </a:spcAft>
              <a:buSzPts val="1400"/>
              <a:buChar char="-"/>
            </a:pPr>
            <a:r>
              <a:rPr lang="en"/>
              <a:t>A state's understanding of itself and its place in the international system. Influences a state's interests, preferences, and how it interacts with other actors</a:t>
            </a:r>
            <a:endParaRPr/>
          </a:p>
          <a:p>
            <a:pPr indent="-342900" lvl="0" marL="457200" rtl="0" algn="l">
              <a:spcBef>
                <a:spcPts val="0"/>
              </a:spcBef>
              <a:spcAft>
                <a:spcPts val="0"/>
              </a:spcAft>
              <a:buSzPts val="1800"/>
              <a:buChar char="-"/>
            </a:pPr>
            <a:r>
              <a:rPr lang="en"/>
              <a:t>Interdependence</a:t>
            </a:r>
            <a:endParaRPr/>
          </a:p>
          <a:p>
            <a:pPr indent="-317500" lvl="1" marL="914400" rtl="0" algn="l">
              <a:spcBef>
                <a:spcPts val="0"/>
              </a:spcBef>
              <a:spcAft>
                <a:spcPts val="0"/>
              </a:spcAft>
              <a:buSzPts val="1400"/>
              <a:buChar char="-"/>
            </a:pPr>
            <a:r>
              <a:rPr lang="en"/>
              <a:t>the mutual reliance between states or other actors, often stemming from economic linkages such as trade and investment</a:t>
            </a:r>
            <a:endParaRPr/>
          </a:p>
          <a:p>
            <a:pPr indent="-342900" lvl="0" marL="457200" rtl="0" algn="l">
              <a:spcBef>
                <a:spcPts val="0"/>
              </a:spcBef>
              <a:spcAft>
                <a:spcPts val="0"/>
              </a:spcAft>
              <a:buSzPts val="1800"/>
              <a:buChar char="-"/>
            </a:pPr>
            <a:r>
              <a:rPr lang="en"/>
              <a:t>Institutions</a:t>
            </a:r>
            <a:endParaRPr/>
          </a:p>
          <a:p>
            <a:pPr indent="-317500" lvl="1" marL="914400" rtl="0" algn="l">
              <a:spcBef>
                <a:spcPts val="0"/>
              </a:spcBef>
              <a:spcAft>
                <a:spcPts val="0"/>
              </a:spcAft>
              <a:buSzPts val="1400"/>
              <a:buChar char="-"/>
            </a:pPr>
            <a:r>
              <a:rPr lang="en"/>
              <a:t>Formal organizations, regimes, and sets of rules and norms that govern interactions among international actors such as the World Trade Organization (WTO)</a:t>
            </a:r>
            <a:endParaRPr/>
          </a:p>
          <a:p>
            <a:pPr indent="-342900" lvl="0" marL="457200" rtl="0" algn="l">
              <a:spcBef>
                <a:spcPts val="0"/>
              </a:spcBef>
              <a:spcAft>
                <a:spcPts val="0"/>
              </a:spcAft>
              <a:buSzPts val="1800"/>
              <a:buChar char="-"/>
            </a:pPr>
            <a:r>
              <a:rPr lang="en"/>
              <a:t>Norms</a:t>
            </a:r>
            <a:endParaRPr/>
          </a:p>
          <a:p>
            <a:pPr indent="-317500" lvl="1" marL="914400" rtl="0" algn="l">
              <a:spcBef>
                <a:spcPts val="0"/>
              </a:spcBef>
              <a:spcAft>
                <a:spcPts val="0"/>
              </a:spcAft>
              <a:buSzPts val="1400"/>
              <a:buChar char="-"/>
            </a:pPr>
            <a:r>
              <a:rPr lang="en"/>
              <a:t>Shared expectations of appropriate behavior among states or other international actors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a:t>
            </a:r>
            <a:r>
              <a:rPr lang="en"/>
              <a:t> / China Relation Type</a:t>
            </a:r>
            <a:endParaRPr/>
          </a:p>
        </p:txBody>
      </p:sp>
      <p:sp>
        <p:nvSpPr>
          <p:cNvPr id="96" name="Google Shape;96;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Realism</a:t>
            </a:r>
            <a:endParaRPr/>
          </a:p>
          <a:p>
            <a:pPr indent="-317500" lvl="1" marL="914400" rtl="0" algn="l">
              <a:spcBef>
                <a:spcPts val="0"/>
              </a:spcBef>
              <a:spcAft>
                <a:spcPts val="0"/>
              </a:spcAft>
              <a:buSzPts val="1400"/>
              <a:buChar char="-"/>
            </a:pPr>
            <a:r>
              <a:rPr lang="en"/>
              <a:t>This theory says that international relations is mainly about </a:t>
            </a:r>
            <a:r>
              <a:rPr b="1" lang="en"/>
              <a:t>countries struggling for power and security in a world without a central government</a:t>
            </a:r>
            <a:r>
              <a:rPr lang="en"/>
              <a:t>. Countries are seen as the main actors who are logical and mostly want to survive.</a:t>
            </a:r>
            <a:endParaRPr/>
          </a:p>
          <a:p>
            <a:pPr indent="-342900" lvl="0" marL="457200" rtl="0" algn="l">
              <a:spcBef>
                <a:spcPts val="0"/>
              </a:spcBef>
              <a:spcAft>
                <a:spcPts val="0"/>
              </a:spcAft>
              <a:buSzPts val="1800"/>
              <a:buChar char="-"/>
            </a:pPr>
            <a:r>
              <a:rPr lang="en"/>
              <a:t>Liberalism</a:t>
            </a:r>
            <a:endParaRPr/>
          </a:p>
          <a:p>
            <a:pPr indent="-317500" lvl="1" marL="914400" rtl="0" algn="l">
              <a:spcBef>
                <a:spcPts val="0"/>
              </a:spcBef>
              <a:spcAft>
                <a:spcPts val="0"/>
              </a:spcAft>
              <a:buSzPts val="1400"/>
              <a:buChar char="-"/>
            </a:pPr>
            <a:r>
              <a:rPr lang="en"/>
              <a:t>While it recognizes the lack of a central world government, Liberalism believes that </a:t>
            </a:r>
            <a:r>
              <a:rPr b="1" lang="en"/>
              <a:t>countries can cooperate and achieve peace through things like working together economically </a:t>
            </a:r>
            <a:r>
              <a:rPr lang="en"/>
              <a:t>(interdependence), international organizations (institutions), and having similar democratic values.</a:t>
            </a:r>
            <a:endParaRPr/>
          </a:p>
          <a:p>
            <a:pPr indent="-342900" lvl="0" marL="457200" rtl="0" algn="l">
              <a:spcBef>
                <a:spcPts val="0"/>
              </a:spcBef>
              <a:spcAft>
                <a:spcPts val="0"/>
              </a:spcAft>
              <a:buSzPts val="1800"/>
              <a:buChar char="-"/>
            </a:pPr>
            <a:r>
              <a:rPr lang="en"/>
              <a:t>Constructivism</a:t>
            </a:r>
            <a:endParaRPr/>
          </a:p>
          <a:p>
            <a:pPr indent="-317500" lvl="1" marL="914400" rtl="0" algn="l">
              <a:spcBef>
                <a:spcPts val="0"/>
              </a:spcBef>
              <a:spcAft>
                <a:spcPts val="0"/>
              </a:spcAft>
              <a:buSzPts val="1400"/>
              <a:buChar char="-"/>
            </a:pPr>
            <a:r>
              <a:rPr lang="en"/>
              <a:t>This theory focuses on how </a:t>
            </a:r>
            <a:r>
              <a:rPr b="1" lang="en"/>
              <a:t>ideas, shared understandings, identities, and social interactions shape world politics</a:t>
            </a:r>
            <a:r>
              <a:rPr lang="en"/>
              <a:t>. It argues that things like the lack of a central government don't have a fixed meaning; instead, their impact depends on what countries collectively believe and understand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 / China Relation Type</a:t>
            </a:r>
            <a:endParaRPr/>
          </a:p>
        </p:txBody>
      </p:sp>
      <p:sp>
        <p:nvSpPr>
          <p:cNvPr id="102" name="Google Shape;102;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Realis</a:t>
            </a:r>
            <a:r>
              <a:rPr b="1" lang="en"/>
              <a:t>m</a:t>
            </a:r>
            <a:endParaRPr b="1" sz="1400"/>
          </a:p>
          <a:p>
            <a:pPr indent="-317500" lvl="0" marL="457200" rtl="0" algn="l">
              <a:spcBef>
                <a:spcPts val="1200"/>
              </a:spcBef>
              <a:spcAft>
                <a:spcPts val="0"/>
              </a:spcAft>
              <a:buSzPts val="1400"/>
              <a:buChar char="-"/>
            </a:pPr>
            <a:r>
              <a:rPr lang="en" sz="1400"/>
              <a:t>Great power rivalry between the incumbent superpower, the USA, and the rising superpower, China. </a:t>
            </a:r>
            <a:endParaRPr sz="1400"/>
          </a:p>
          <a:p>
            <a:pPr indent="-317500" lvl="0" marL="457200" rtl="0" algn="l">
              <a:spcBef>
                <a:spcPts val="0"/>
              </a:spcBef>
              <a:spcAft>
                <a:spcPts val="0"/>
              </a:spcAft>
              <a:buSzPts val="1400"/>
              <a:buChar char="-"/>
            </a:pPr>
            <a:r>
              <a:rPr lang="en" sz="1400"/>
              <a:t>This rivalry is fundamentally about the struggle for power and influence in the international system.</a:t>
            </a:r>
            <a:endParaRPr sz="1400"/>
          </a:p>
          <a:p>
            <a:pPr indent="-317500" lvl="0" marL="457200" rtl="0" algn="l">
              <a:spcBef>
                <a:spcPts val="0"/>
              </a:spcBef>
              <a:spcAft>
                <a:spcPts val="0"/>
              </a:spcAft>
              <a:buSzPts val="1400"/>
              <a:buChar char="-"/>
            </a:pPr>
            <a:r>
              <a:rPr lang="en" sz="1400"/>
              <a:t>Thucydides's Trap: Athens &amp; Sparta, China and US?</a:t>
            </a:r>
            <a:endParaRPr sz="1400"/>
          </a:p>
          <a:p>
            <a:pPr indent="0" lvl="0" marL="0" rtl="0" algn="l">
              <a:spcBef>
                <a:spcPts val="1200"/>
              </a:spcBef>
              <a:spcAft>
                <a:spcPts val="0"/>
              </a:spcAft>
              <a:buNone/>
            </a:pPr>
            <a:r>
              <a:rPr b="1" lang="en"/>
              <a:t>National Security</a:t>
            </a:r>
            <a:endParaRPr b="1"/>
          </a:p>
          <a:p>
            <a:pPr indent="-317500" lvl="0" marL="457200" rtl="0" algn="l">
              <a:spcBef>
                <a:spcPts val="1200"/>
              </a:spcBef>
              <a:spcAft>
                <a:spcPts val="0"/>
              </a:spcAft>
              <a:buSzPts val="1400"/>
              <a:buChar char="-"/>
            </a:pPr>
            <a:r>
              <a:rPr lang="en" sz="1400"/>
              <a:t>China’s rapidly improving semiconductor industry is seen as a national security threat to the US</a:t>
            </a:r>
            <a:endParaRPr sz="14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 Actions Towards China</a:t>
            </a:r>
            <a:endParaRPr/>
          </a:p>
        </p:txBody>
      </p:sp>
      <p:sp>
        <p:nvSpPr>
          <p:cNvPr id="108" name="Google Shape;108;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US Trade Policy Export Controls</a:t>
            </a:r>
            <a:endParaRPr/>
          </a:p>
          <a:p>
            <a:pPr indent="-317500" lvl="0" marL="457200" rtl="0" algn="l">
              <a:spcBef>
                <a:spcPts val="1200"/>
              </a:spcBef>
              <a:spcAft>
                <a:spcPts val="0"/>
              </a:spcAft>
              <a:buSzPts val="1400"/>
              <a:buChar char="-"/>
            </a:pPr>
            <a:r>
              <a:rPr lang="en" sz="1400"/>
              <a:t>"Chokepoint" measures</a:t>
            </a:r>
            <a:endParaRPr sz="1400"/>
          </a:p>
          <a:p>
            <a:pPr indent="-317500" lvl="1" marL="914400" rtl="0" algn="l">
              <a:spcBef>
                <a:spcPts val="0"/>
              </a:spcBef>
              <a:spcAft>
                <a:spcPts val="0"/>
              </a:spcAft>
              <a:buSzPts val="1400"/>
              <a:buChar char="-"/>
            </a:pPr>
            <a:r>
              <a:rPr lang="en"/>
              <a:t>Inflation Reduction Act, CHIPS act (Biden Administration)</a:t>
            </a:r>
            <a:endParaRPr sz="1400"/>
          </a:p>
          <a:p>
            <a:pPr indent="-317500" lvl="1" marL="914400" rtl="0" algn="l">
              <a:spcBef>
                <a:spcPts val="0"/>
              </a:spcBef>
              <a:spcAft>
                <a:spcPts val="0"/>
              </a:spcAft>
              <a:buSzPts val="1400"/>
              <a:buChar char="-"/>
            </a:pPr>
            <a:r>
              <a:rPr lang="en"/>
              <a:t>E</a:t>
            </a:r>
            <a:r>
              <a:rPr lang="en" sz="1400"/>
              <a:t>xport controls</a:t>
            </a:r>
            <a:endParaRPr/>
          </a:p>
          <a:p>
            <a:pPr indent="-317500" lvl="1" marL="914400" rtl="0" algn="l">
              <a:spcBef>
                <a:spcPts val="0"/>
              </a:spcBef>
              <a:spcAft>
                <a:spcPts val="0"/>
              </a:spcAft>
              <a:buSzPts val="1400"/>
              <a:buChar char="-"/>
            </a:pPr>
            <a:r>
              <a:rPr lang="en"/>
              <a:t>R</a:t>
            </a:r>
            <a:r>
              <a:rPr lang="en" sz="1400"/>
              <a:t>estrictions on technology transfer</a:t>
            </a:r>
            <a:endParaRPr sz="1400"/>
          </a:p>
          <a:p>
            <a:pPr indent="-317500" lvl="1" marL="914400" rtl="0" algn="l">
              <a:spcBef>
                <a:spcPts val="0"/>
              </a:spcBef>
              <a:spcAft>
                <a:spcPts val="0"/>
              </a:spcAft>
              <a:buSzPts val="1400"/>
              <a:buChar char="-"/>
            </a:pPr>
            <a:r>
              <a:rPr lang="en"/>
              <a:t>Investment restrictions</a:t>
            </a:r>
            <a:endParaRPr/>
          </a:p>
          <a:p>
            <a:pPr indent="-317500" lvl="0" marL="457200" rtl="0" algn="l">
              <a:spcBef>
                <a:spcPts val="0"/>
              </a:spcBef>
              <a:spcAft>
                <a:spcPts val="0"/>
              </a:spcAft>
              <a:buSzPts val="1400"/>
              <a:buChar char="-"/>
            </a:pPr>
            <a:r>
              <a:rPr lang="en" sz="1400"/>
              <a:t>Aimed at limiting China's access to advanced technologies and slowing down its technological progress</a:t>
            </a:r>
            <a:endParaRPr sz="1400"/>
          </a:p>
          <a:p>
            <a:pPr indent="-317500" lvl="0" marL="457200" rtl="0" algn="l">
              <a:spcBef>
                <a:spcPts val="0"/>
              </a:spcBef>
              <a:spcAft>
                <a:spcPts val="0"/>
              </a:spcAft>
              <a:buSzPts val="1400"/>
              <a:buChar char="-"/>
            </a:pPr>
            <a:r>
              <a:rPr lang="en" sz="1400"/>
              <a:t>Logic chips at &lt;14 nm node, DRAM at &lt;18 nm node, and NAND memory chips of 128</a:t>
            </a:r>
            <a:endParaRPr sz="1400"/>
          </a:p>
          <a:p>
            <a:pPr indent="-317500" lvl="0" marL="457200" rtl="0" algn="l">
              <a:spcBef>
                <a:spcPts val="0"/>
              </a:spcBef>
              <a:spcAft>
                <a:spcPts val="0"/>
              </a:spcAft>
              <a:buSzPts val="1400"/>
              <a:buChar char="-"/>
            </a:pPr>
            <a:r>
              <a:rPr lang="en" sz="1400"/>
              <a:t>Attempting to exert limitations on global training partners cooperation with China</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Chinese Actions Towards US</a:t>
            </a:r>
            <a:endParaRPr/>
          </a:p>
        </p:txBody>
      </p:sp>
      <p:sp>
        <p:nvSpPr>
          <p:cNvPr id="114" name="Google Shape;114;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a:t>
            </a:r>
            <a:r>
              <a:rPr lang="en"/>
              <a:t>echnological self-reliance and the domestication</a:t>
            </a:r>
            <a:endParaRPr/>
          </a:p>
          <a:p>
            <a:pPr indent="-317500" lvl="0" marL="457200" rtl="0" algn="l">
              <a:spcBef>
                <a:spcPts val="1200"/>
              </a:spcBef>
              <a:spcAft>
                <a:spcPts val="0"/>
              </a:spcAft>
              <a:buSzPts val="1400"/>
              <a:buChar char="-"/>
            </a:pPr>
            <a:r>
              <a:rPr lang="en" sz="1400"/>
              <a:t>R</a:t>
            </a:r>
            <a:r>
              <a:rPr lang="en" sz="1400"/>
              <a:t>educe its dependence on Western technologies</a:t>
            </a:r>
            <a:endParaRPr sz="1400"/>
          </a:p>
          <a:p>
            <a:pPr indent="-317500" lvl="0" marL="457200" rtl="0" algn="l">
              <a:spcBef>
                <a:spcPts val="0"/>
              </a:spcBef>
              <a:spcAft>
                <a:spcPts val="0"/>
              </a:spcAft>
              <a:buSzPts val="1400"/>
              <a:buChar char="-"/>
            </a:pPr>
            <a:r>
              <a:rPr lang="en" sz="1400"/>
              <a:t>"Made in China 2025" incentive</a:t>
            </a:r>
            <a:endParaRPr sz="1400"/>
          </a:p>
          <a:p>
            <a:pPr indent="-317500" lvl="0" marL="457200" rtl="0" algn="l">
              <a:spcBef>
                <a:spcPts val="0"/>
              </a:spcBef>
              <a:spcAft>
                <a:spcPts val="0"/>
              </a:spcAft>
              <a:buSzPts val="1400"/>
              <a:buChar char="-"/>
            </a:pPr>
            <a:r>
              <a:rPr lang="en" sz="1400"/>
              <a:t>Substantial investment in the semiconductor sector (SMIC)</a:t>
            </a:r>
            <a:endParaRPr sz="1400"/>
          </a:p>
          <a:p>
            <a:pPr indent="-317500" lvl="0" marL="457200" rtl="0" algn="l">
              <a:spcBef>
                <a:spcPts val="0"/>
              </a:spcBef>
              <a:spcAft>
                <a:spcPts val="0"/>
              </a:spcAft>
              <a:buSzPts val="1400"/>
              <a:buChar char="-"/>
            </a:pPr>
            <a:r>
              <a:rPr lang="en" sz="1400"/>
              <a:t>More efficient use of older or compromised technologies (Deepseek)</a:t>
            </a:r>
            <a:endParaRPr sz="1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Chinese Actions Towards US</a:t>
            </a:r>
            <a:endParaRPr/>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Technological self-reliance and the domestication</a:t>
            </a:r>
            <a:endParaRPr/>
          </a:p>
          <a:p>
            <a:pPr indent="-317500" lvl="0" marL="457200" rtl="0" algn="l">
              <a:spcBef>
                <a:spcPts val="1200"/>
              </a:spcBef>
              <a:spcAft>
                <a:spcPts val="0"/>
              </a:spcAft>
              <a:buSzPts val="1400"/>
              <a:buChar char="-"/>
            </a:pPr>
            <a:r>
              <a:rPr lang="en" sz="1400"/>
              <a:t>“Analyses of US patents show that </a:t>
            </a:r>
            <a:r>
              <a:rPr b="1" lang="en" sz="1400">
                <a:solidFill>
                  <a:srgbClr val="0000FF"/>
                </a:solidFill>
              </a:rPr>
              <a:t>Korea and Taiwan have maintained their technological superiority in terms of both quantity and quality of their patents</a:t>
            </a:r>
            <a:r>
              <a:rPr lang="en" sz="1400"/>
              <a:t>, compared to China, whereas </a:t>
            </a:r>
            <a:r>
              <a:rPr b="1" lang="en" sz="1400">
                <a:solidFill>
                  <a:srgbClr val="9900FF"/>
                </a:solidFill>
              </a:rPr>
              <a:t>Japan has lost its past superiority to China at least in patent quantity</a:t>
            </a:r>
            <a:r>
              <a:rPr lang="en" sz="1400"/>
              <a:t>. We also find that the pace of </a:t>
            </a:r>
            <a:r>
              <a:rPr b="1" lang="en" sz="1400">
                <a:solidFill>
                  <a:srgbClr val="980000"/>
                </a:solidFill>
              </a:rPr>
              <a:t>China’s catch-up is very fast in quantity, but slow in quality in key segments (DRAM, NAND and logic chips), except HBM which is the most recent segment where China has already surpassed Korea or Taiwan in terms of the number of patents</a:t>
            </a:r>
            <a:r>
              <a:rPr lang="en" sz="1400"/>
              <a:t>. Whereas China has been catching up rapidly in the number of patents, it might encounter problems in turning that into market catch-up given the existing restrictions in accessing complementary technologies and chipmaking equipment, such as advanced lithography machines (EUV) or even more matured technologies (DUV), and software.”</a:t>
            </a:r>
            <a:endParaRPr sz="1400"/>
          </a:p>
          <a:p>
            <a:pPr indent="-317500" lvl="1" marL="914400" rtl="0" algn="l">
              <a:lnSpc>
                <a:spcPct val="135000"/>
              </a:lnSpc>
              <a:spcBef>
                <a:spcPts val="0"/>
              </a:spcBef>
              <a:spcAft>
                <a:spcPts val="0"/>
              </a:spcAft>
              <a:buSzPts val="1400"/>
              <a:buChar char="-"/>
            </a:pPr>
            <a:r>
              <a:rPr lang="en" sz="1100">
                <a:solidFill>
                  <a:schemeClr val="dk1"/>
                </a:solidFill>
              </a:rPr>
              <a:t>Wong et. al. 2024. “Geopolitics and the Changing Landscape of Global Value Chains and Competition in the Global Semiconductor Industry: Rivalry and Catch-up in Chip Manufacturing in East Asia.” </a:t>
            </a:r>
            <a:r>
              <a:rPr i="1" lang="en" sz="1100">
                <a:solidFill>
                  <a:schemeClr val="dk1"/>
                </a:solidFill>
              </a:rPr>
              <a:t>Technological Forecasting</a:t>
            </a:r>
            <a:r>
              <a:rPr lang="en" sz="1100">
                <a:solidFill>
                  <a:schemeClr val="dk1"/>
                </a:solidFill>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South Korea / China Relation Type</a:t>
            </a:r>
            <a:endParaRPr/>
          </a:p>
        </p:txBody>
      </p:sp>
      <p:sp>
        <p:nvSpPr>
          <p:cNvPr id="126" name="Google Shape;126;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Realism</a:t>
            </a:r>
            <a:endParaRPr/>
          </a:p>
          <a:p>
            <a:pPr indent="-317500" lvl="1" marL="914400" rtl="0" algn="l">
              <a:spcBef>
                <a:spcPts val="0"/>
              </a:spcBef>
              <a:spcAft>
                <a:spcPts val="0"/>
              </a:spcAft>
              <a:buSzPts val="1400"/>
              <a:buChar char="-"/>
            </a:pPr>
            <a:r>
              <a:rPr lang="en"/>
              <a:t>This theory says that international relations is mainly about </a:t>
            </a:r>
            <a:r>
              <a:rPr b="1" lang="en"/>
              <a:t>countries struggling for power and security in a world without a central government</a:t>
            </a:r>
            <a:r>
              <a:rPr lang="en"/>
              <a:t>. Countries are seen as the main actors who are logical and mostly want to survive.</a:t>
            </a:r>
            <a:endParaRPr/>
          </a:p>
          <a:p>
            <a:pPr indent="-342900" lvl="0" marL="457200" rtl="0" algn="l">
              <a:spcBef>
                <a:spcPts val="0"/>
              </a:spcBef>
              <a:spcAft>
                <a:spcPts val="0"/>
              </a:spcAft>
              <a:buSzPts val="1800"/>
              <a:buChar char="-"/>
            </a:pPr>
            <a:r>
              <a:rPr lang="en"/>
              <a:t>Liberalism</a:t>
            </a:r>
            <a:endParaRPr/>
          </a:p>
          <a:p>
            <a:pPr indent="-317500" lvl="1" marL="914400" rtl="0" algn="l">
              <a:spcBef>
                <a:spcPts val="0"/>
              </a:spcBef>
              <a:spcAft>
                <a:spcPts val="0"/>
              </a:spcAft>
              <a:buSzPts val="1400"/>
              <a:buChar char="-"/>
            </a:pPr>
            <a:r>
              <a:rPr lang="en"/>
              <a:t>While it recognizes the lack of a central world government, Liberalism believes that </a:t>
            </a:r>
            <a:r>
              <a:rPr b="1" lang="en"/>
              <a:t>countries can cooperate and achieve peace through things like working together economically </a:t>
            </a:r>
            <a:r>
              <a:rPr lang="en"/>
              <a:t>(interdependence), international organizations (institutions), and having similar democratic values.</a:t>
            </a:r>
            <a:endParaRPr/>
          </a:p>
          <a:p>
            <a:pPr indent="-342900" lvl="0" marL="457200" rtl="0" algn="l">
              <a:spcBef>
                <a:spcPts val="0"/>
              </a:spcBef>
              <a:spcAft>
                <a:spcPts val="0"/>
              </a:spcAft>
              <a:buSzPts val="1800"/>
              <a:buChar char="-"/>
            </a:pPr>
            <a:r>
              <a:rPr lang="en"/>
              <a:t>Constructivism</a:t>
            </a:r>
            <a:endParaRPr/>
          </a:p>
          <a:p>
            <a:pPr indent="-317500" lvl="1" marL="914400" rtl="0" algn="l">
              <a:spcBef>
                <a:spcPts val="0"/>
              </a:spcBef>
              <a:spcAft>
                <a:spcPts val="0"/>
              </a:spcAft>
              <a:buSzPts val="1400"/>
              <a:buChar char="-"/>
            </a:pPr>
            <a:r>
              <a:rPr lang="en"/>
              <a:t>This theory focuses on how </a:t>
            </a:r>
            <a:r>
              <a:rPr b="1" lang="en"/>
              <a:t>ideas, shared understandings, identities, and social interactions shape world politics</a:t>
            </a:r>
            <a:r>
              <a:rPr lang="en"/>
              <a:t>. It argues that things like the lack of a central government don't have a fixed meaning; instead, their impact depends on what countries collectively believe and understand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South Korea / China Relation Type</a:t>
            </a:r>
            <a:endParaRPr/>
          </a:p>
        </p:txBody>
      </p:sp>
      <p:sp>
        <p:nvSpPr>
          <p:cNvPr id="132" name="Google Shape;132;p25"/>
          <p:cNvSpPr txBox="1"/>
          <p:nvPr>
            <p:ph idx="1" type="body"/>
          </p:nvPr>
        </p:nvSpPr>
        <p:spPr>
          <a:xfrm>
            <a:off x="311700" y="1152475"/>
            <a:ext cx="4260300" cy="382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Liberalism</a:t>
            </a:r>
            <a:endParaRPr/>
          </a:p>
          <a:p>
            <a:pPr indent="-342900" lvl="0" marL="457200" rtl="0" algn="l">
              <a:spcBef>
                <a:spcPts val="1200"/>
              </a:spcBef>
              <a:spcAft>
                <a:spcPts val="0"/>
              </a:spcAft>
              <a:buSzPts val="1800"/>
              <a:buChar char="-"/>
            </a:pPr>
            <a:r>
              <a:rPr lang="en" sz="1050">
                <a:solidFill>
                  <a:schemeClr val="dk1"/>
                </a:solidFill>
              </a:rPr>
              <a:t>Deep Economic Ties, significant level of economic interdependence</a:t>
            </a:r>
            <a:endParaRPr sz="1050">
              <a:solidFill>
                <a:schemeClr val="dk1"/>
              </a:solidFill>
            </a:endParaRPr>
          </a:p>
          <a:p>
            <a:pPr indent="-342900" lvl="0" marL="457200" rtl="0" algn="l">
              <a:spcBef>
                <a:spcPts val="0"/>
              </a:spcBef>
              <a:spcAft>
                <a:spcPts val="0"/>
              </a:spcAft>
              <a:buSzPts val="1800"/>
              <a:buChar char="-"/>
            </a:pPr>
            <a:r>
              <a:rPr lang="en" sz="1050">
                <a:solidFill>
                  <a:schemeClr val="dk1"/>
                </a:solidFill>
              </a:rPr>
              <a:t>China remains a crucial market for South Korean semiconductors. This economic interconnectedness suggests a liberal basis for continued engagement and cooperation, as decoupling would be costly for both sides. </a:t>
            </a:r>
            <a:endParaRPr sz="1050">
              <a:solidFill>
                <a:schemeClr val="dk1"/>
              </a:solidFill>
            </a:endParaRPr>
          </a:p>
          <a:p>
            <a:pPr indent="-342900" lvl="0" marL="457200" rtl="0" algn="l">
              <a:spcBef>
                <a:spcPts val="0"/>
              </a:spcBef>
              <a:spcAft>
                <a:spcPts val="0"/>
              </a:spcAft>
              <a:buSzPts val="1800"/>
              <a:buChar char="-"/>
            </a:pPr>
            <a:r>
              <a:rPr lang="en" sz="1050">
                <a:solidFill>
                  <a:schemeClr val="dk1"/>
                </a:solidFill>
              </a:rPr>
              <a:t>Trade agreements, such as the bilateral free trade agreement within the Regional Comprehensive Economic Partnership (RCEP) framework, further exemplifies liberal principles of fostering economic ties through institutions</a:t>
            </a:r>
            <a:endParaRPr sz="1050">
              <a:solidFill>
                <a:schemeClr val="dk1"/>
              </a:solidFill>
            </a:endParaRPr>
          </a:p>
          <a:p>
            <a:pPr indent="-295275" lvl="0" marL="457200" rtl="0" algn="l">
              <a:spcBef>
                <a:spcPts val="0"/>
              </a:spcBef>
              <a:spcAft>
                <a:spcPts val="0"/>
              </a:spcAft>
              <a:buClr>
                <a:schemeClr val="dk1"/>
              </a:buClr>
              <a:buSzPts val="1050"/>
              <a:buChar char="-"/>
            </a:pPr>
            <a:r>
              <a:rPr lang="en" sz="1050">
                <a:solidFill>
                  <a:schemeClr val="dk1"/>
                </a:solidFill>
              </a:rPr>
              <a:t>RCEP - world's largest free trade agreement</a:t>
            </a:r>
            <a:endParaRPr sz="1050">
              <a:solidFill>
                <a:schemeClr val="dk1"/>
              </a:solidFill>
            </a:endParaRPr>
          </a:p>
          <a:p>
            <a:pPr indent="-295275" lvl="1" marL="914400" rtl="0" algn="l">
              <a:spcBef>
                <a:spcPts val="0"/>
              </a:spcBef>
              <a:spcAft>
                <a:spcPts val="0"/>
              </a:spcAft>
              <a:buClr>
                <a:schemeClr val="dk1"/>
              </a:buClr>
              <a:buSzPts val="1050"/>
              <a:buChar char="-"/>
            </a:pPr>
            <a:r>
              <a:rPr lang="en" sz="1050">
                <a:solidFill>
                  <a:schemeClr val="dk1"/>
                </a:solidFill>
              </a:rPr>
              <a:t>30% of global GDP</a:t>
            </a:r>
            <a:endParaRPr sz="1050">
              <a:solidFill>
                <a:schemeClr val="dk1"/>
              </a:solidFill>
            </a:endParaRPr>
          </a:p>
          <a:p>
            <a:pPr indent="-295275" lvl="1" marL="914400" rtl="0" algn="l">
              <a:spcBef>
                <a:spcPts val="0"/>
              </a:spcBef>
              <a:spcAft>
                <a:spcPts val="0"/>
              </a:spcAft>
              <a:buClr>
                <a:schemeClr val="dk1"/>
              </a:buClr>
              <a:buSzPts val="1050"/>
              <a:buChar char="-"/>
            </a:pPr>
            <a:r>
              <a:rPr lang="en" sz="1050">
                <a:solidFill>
                  <a:schemeClr val="dk1"/>
                </a:solidFill>
              </a:rPr>
              <a:t>28.8% of global trade</a:t>
            </a:r>
            <a:endParaRPr sz="1050">
              <a:solidFill>
                <a:schemeClr val="dk1"/>
              </a:solidFill>
            </a:endParaRPr>
          </a:p>
          <a:p>
            <a:pPr indent="-295275" lvl="1" marL="914400" rtl="0" algn="l">
              <a:spcBef>
                <a:spcPts val="0"/>
              </a:spcBef>
              <a:spcAft>
                <a:spcPts val="0"/>
              </a:spcAft>
              <a:buClr>
                <a:schemeClr val="dk1"/>
              </a:buClr>
              <a:buSzPts val="1050"/>
              <a:buChar char="-"/>
            </a:pPr>
            <a:r>
              <a:rPr lang="en" sz="1050">
                <a:solidFill>
                  <a:schemeClr val="dk1"/>
                </a:solidFill>
              </a:rPr>
              <a:t>30% of the world's population</a:t>
            </a:r>
            <a:endParaRPr sz="1050">
              <a:solidFill>
                <a:schemeClr val="dk1"/>
              </a:solidFill>
            </a:endParaRPr>
          </a:p>
        </p:txBody>
      </p:sp>
      <p:pic>
        <p:nvPicPr>
          <p:cNvPr id="133" name="Google Shape;133;p25" title="1081px-RCEP.png"/>
          <p:cNvPicPr preferRelativeResize="0"/>
          <p:nvPr/>
        </p:nvPicPr>
        <p:blipFill>
          <a:blip r:embed="rId3">
            <a:alphaModFix/>
          </a:blip>
          <a:stretch>
            <a:fillRect/>
          </a:stretch>
        </p:blipFill>
        <p:spPr>
          <a:xfrm>
            <a:off x="4948475" y="1152475"/>
            <a:ext cx="3824513" cy="3820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Taiwan / China Relation Type</a:t>
            </a:r>
            <a:endParaRPr/>
          </a:p>
        </p:txBody>
      </p:sp>
      <p:sp>
        <p:nvSpPr>
          <p:cNvPr id="139" name="Google Shape;139;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Realism</a:t>
            </a:r>
            <a:endParaRPr/>
          </a:p>
          <a:p>
            <a:pPr indent="-307975" lvl="0" marL="457200" rtl="0" algn="l">
              <a:spcBef>
                <a:spcPts val="1200"/>
              </a:spcBef>
              <a:spcAft>
                <a:spcPts val="0"/>
              </a:spcAft>
              <a:buSzPts val="1250"/>
              <a:buChar char="-"/>
            </a:pPr>
            <a:r>
              <a:rPr lang="en" sz="1250"/>
              <a:t>China poses an </a:t>
            </a:r>
            <a:r>
              <a:rPr lang="en" sz="1250"/>
              <a:t>existential</a:t>
            </a:r>
            <a:r>
              <a:rPr lang="en" sz="1250"/>
              <a:t> threat towards Taiwan in terms of Security</a:t>
            </a:r>
            <a:endParaRPr sz="1250"/>
          </a:p>
          <a:p>
            <a:pPr indent="-307975" lvl="0" marL="457200" rtl="0" algn="l">
              <a:spcBef>
                <a:spcPts val="0"/>
              </a:spcBef>
              <a:spcAft>
                <a:spcPts val="0"/>
              </a:spcAft>
              <a:buSzPts val="1250"/>
              <a:buChar char="-"/>
            </a:pPr>
            <a:r>
              <a:rPr lang="en" sz="1250"/>
              <a:t>Security threat creates opportunity for Constructivism type relations with other countries</a:t>
            </a:r>
            <a:endParaRPr sz="1250"/>
          </a:p>
          <a:p>
            <a:pPr indent="-307975" lvl="0" marL="457200" rtl="0" algn="l">
              <a:spcBef>
                <a:spcPts val="0"/>
              </a:spcBef>
              <a:spcAft>
                <a:spcPts val="0"/>
              </a:spcAft>
              <a:buSzPts val="1250"/>
              <a:buChar char="-"/>
            </a:pPr>
            <a:r>
              <a:rPr lang="en" sz="1250"/>
              <a:t>Liberalism / Constructivism provide external national security</a:t>
            </a:r>
            <a:endParaRPr sz="125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South Korea / US Relation Type</a:t>
            </a:r>
            <a:endParaRPr/>
          </a:p>
        </p:txBody>
      </p:sp>
      <p:sp>
        <p:nvSpPr>
          <p:cNvPr id="145" name="Google Shape;145;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solidFill>
                  <a:srgbClr val="131314"/>
                </a:solidFill>
                <a:highlight>
                  <a:srgbClr val="FFFFFF"/>
                </a:highlight>
              </a:rPr>
              <a:t>Realism</a:t>
            </a:r>
            <a:endParaRPr sz="1050">
              <a:solidFill>
                <a:srgbClr val="131314"/>
              </a:solidFill>
              <a:highlight>
                <a:srgbClr val="FFFFFF"/>
              </a:highlight>
            </a:endParaRPr>
          </a:p>
          <a:p>
            <a:pPr indent="-307975" lvl="0" marL="457200" rtl="0" algn="l">
              <a:spcBef>
                <a:spcPts val="1200"/>
              </a:spcBef>
              <a:spcAft>
                <a:spcPts val="0"/>
              </a:spcAft>
              <a:buSzPts val="1250"/>
              <a:buChar char="-"/>
            </a:pPr>
            <a:r>
              <a:rPr lang="en" sz="1250">
                <a:solidFill>
                  <a:srgbClr val="131314"/>
                </a:solidFill>
                <a:highlight>
                  <a:srgbClr val="FFFFFF"/>
                </a:highlight>
              </a:rPr>
              <a:t>Strong security alliance, with the US being seen as a security provider for South Korea</a:t>
            </a:r>
            <a:endParaRPr sz="1250">
              <a:solidFill>
                <a:srgbClr val="131314"/>
              </a:solidFill>
              <a:highlight>
                <a:srgbClr val="FFFFFF"/>
              </a:highlight>
            </a:endParaRPr>
          </a:p>
          <a:p>
            <a:pPr indent="-307975" lvl="0" marL="457200" rtl="0" algn="l">
              <a:spcBef>
                <a:spcPts val="0"/>
              </a:spcBef>
              <a:spcAft>
                <a:spcPts val="0"/>
              </a:spcAft>
              <a:buSzPts val="1250"/>
              <a:buChar char="-"/>
            </a:pPr>
            <a:r>
              <a:rPr lang="en" sz="1250">
                <a:solidFill>
                  <a:srgbClr val="131314"/>
                </a:solidFill>
                <a:highlight>
                  <a:srgbClr val="FFFFFF"/>
                </a:highlight>
              </a:rPr>
              <a:t>S. Korea is crucial for US technological superiority</a:t>
            </a:r>
            <a:endParaRPr sz="1250">
              <a:solidFill>
                <a:srgbClr val="131314"/>
              </a:solidFill>
              <a:highlight>
                <a:srgbClr val="FFFFFF"/>
              </a:highlight>
            </a:endParaRPr>
          </a:p>
          <a:p>
            <a:pPr indent="-307975" lvl="0" marL="457200" rtl="0" algn="l">
              <a:spcBef>
                <a:spcPts val="0"/>
              </a:spcBef>
              <a:spcAft>
                <a:spcPts val="0"/>
              </a:spcAft>
              <a:buSzPts val="1250"/>
              <a:buChar char="-"/>
            </a:pPr>
            <a:r>
              <a:rPr lang="en" sz="1250">
                <a:solidFill>
                  <a:srgbClr val="131314"/>
                </a:solidFill>
                <a:highlight>
                  <a:srgbClr val="FFFFFF"/>
                </a:highlight>
              </a:rPr>
              <a:t>Restrict the technological advancement of potential rivals.</a:t>
            </a:r>
            <a:endParaRPr sz="1250">
              <a:solidFill>
                <a:srgbClr val="131314"/>
              </a:solidFill>
              <a:highlight>
                <a:srgbClr val="FFFFFF"/>
              </a:highlight>
            </a:endParaRPr>
          </a:p>
          <a:p>
            <a:pPr indent="0" lvl="0" marL="0" rtl="0" algn="l">
              <a:spcBef>
                <a:spcPts val="0"/>
              </a:spcBef>
              <a:spcAft>
                <a:spcPts val="0"/>
              </a:spcAft>
              <a:buNone/>
            </a:pPr>
            <a:r>
              <a:rPr lang="en">
                <a:solidFill>
                  <a:srgbClr val="131314"/>
                </a:solidFill>
                <a:highlight>
                  <a:srgbClr val="FFFFFF"/>
                </a:highlight>
              </a:rPr>
              <a:t>Constructivism</a:t>
            </a:r>
            <a:endParaRPr sz="1050">
              <a:solidFill>
                <a:srgbClr val="131314"/>
              </a:solidFill>
              <a:highlight>
                <a:srgbClr val="FFFFFF"/>
              </a:highlight>
            </a:endParaRPr>
          </a:p>
          <a:p>
            <a:pPr indent="-307975" lvl="0" marL="457200" rtl="0" algn="l">
              <a:spcBef>
                <a:spcPts val="1200"/>
              </a:spcBef>
              <a:spcAft>
                <a:spcPts val="0"/>
              </a:spcAft>
              <a:buSzPts val="1250"/>
              <a:buChar char="-"/>
            </a:pPr>
            <a:r>
              <a:rPr lang="en" sz="1250">
                <a:solidFill>
                  <a:srgbClr val="131314"/>
                </a:solidFill>
                <a:highlight>
                  <a:srgbClr val="FFFFFF"/>
                </a:highlight>
              </a:rPr>
              <a:t>Common interests and potentially shared democratic values</a:t>
            </a:r>
            <a:endParaRPr sz="1250">
              <a:solidFill>
                <a:srgbClr val="131314"/>
              </a:solidFill>
              <a:highlight>
                <a:srgbClr val="FFFFFF"/>
              </a:highlight>
            </a:endParaRPr>
          </a:p>
          <a:p>
            <a:pPr indent="-307975" lvl="0" marL="457200" rtl="0" algn="l">
              <a:spcBef>
                <a:spcPts val="0"/>
              </a:spcBef>
              <a:spcAft>
                <a:spcPts val="0"/>
              </a:spcAft>
              <a:buSzPts val="1250"/>
              <a:buChar char="-"/>
            </a:pPr>
            <a:r>
              <a:rPr lang="en" sz="1250">
                <a:solidFill>
                  <a:srgbClr val="131314"/>
                </a:solidFill>
                <a:highlight>
                  <a:srgbClr val="FFFFFF"/>
                </a:highlight>
              </a:rPr>
              <a:t>The US seeks to partner with South Korea in semiconductor supply chains - cooperation based on trust and shared strategic objectives</a:t>
            </a:r>
            <a:endParaRPr sz="1250">
              <a:solidFill>
                <a:srgbClr val="131314"/>
              </a:solidFill>
              <a:highlight>
                <a:srgbClr val="FFFFFF"/>
              </a:highlight>
            </a:endParaRPr>
          </a:p>
          <a:p>
            <a:pPr indent="0" lvl="0" marL="0" rtl="0" algn="l">
              <a:spcBef>
                <a:spcPts val="0"/>
              </a:spcBef>
              <a:spcAft>
                <a:spcPts val="0"/>
              </a:spcAft>
              <a:buNone/>
            </a:pPr>
            <a:r>
              <a:rPr lang="en">
                <a:solidFill>
                  <a:srgbClr val="131314"/>
                </a:solidFill>
                <a:highlight>
                  <a:srgbClr val="FFFFFF"/>
                </a:highlight>
              </a:rPr>
              <a:t>Liberalism</a:t>
            </a:r>
            <a:endParaRPr sz="1050">
              <a:solidFill>
                <a:srgbClr val="131314"/>
              </a:solidFill>
              <a:highlight>
                <a:srgbClr val="FFFFFF"/>
              </a:highlight>
            </a:endParaRPr>
          </a:p>
          <a:p>
            <a:pPr indent="-307975" lvl="0" marL="457200" rtl="0" algn="l">
              <a:spcBef>
                <a:spcPts val="1200"/>
              </a:spcBef>
              <a:spcAft>
                <a:spcPts val="0"/>
              </a:spcAft>
              <a:buSzPts val="1250"/>
              <a:buChar char="-"/>
            </a:pPr>
            <a:r>
              <a:rPr lang="en" sz="1250">
                <a:solidFill>
                  <a:srgbClr val="131314"/>
                </a:solidFill>
                <a:highlight>
                  <a:srgbClr val="FFFFFF"/>
                </a:highlight>
              </a:rPr>
              <a:t>Economic interdependence within the global value chains</a:t>
            </a:r>
            <a:endParaRPr sz="1250">
              <a:solidFill>
                <a:srgbClr val="131314"/>
              </a:solidFill>
              <a:highlight>
                <a:srgbClr val="FFFFFF"/>
              </a:highlight>
            </a:endParaRPr>
          </a:p>
          <a:p>
            <a:pPr indent="-307975" lvl="0" marL="457200" rtl="0" algn="l">
              <a:spcBef>
                <a:spcPts val="0"/>
              </a:spcBef>
              <a:spcAft>
                <a:spcPts val="0"/>
              </a:spcAft>
              <a:buSzPts val="1250"/>
              <a:buChar char="-"/>
            </a:pPr>
            <a:r>
              <a:rPr lang="en" sz="1250">
                <a:solidFill>
                  <a:srgbClr val="131314"/>
                </a:solidFill>
                <a:highlight>
                  <a:srgbClr val="FFFFFF"/>
                </a:highlight>
              </a:rPr>
              <a:t>South Korea has significant semiconductor demand from China - complex economic relationships</a:t>
            </a:r>
            <a:endParaRPr sz="1250">
              <a:solidFill>
                <a:srgbClr val="131314"/>
              </a:solidFill>
              <a:highlight>
                <a:srgbClr val="FFFFFF"/>
              </a:highlight>
            </a:endParaRPr>
          </a:p>
          <a:p>
            <a:pPr indent="-307975" lvl="0" marL="457200" rtl="0" algn="l">
              <a:spcBef>
                <a:spcPts val="0"/>
              </a:spcBef>
              <a:spcAft>
                <a:spcPts val="0"/>
              </a:spcAft>
              <a:buSzPts val="1250"/>
              <a:buChar char="-"/>
            </a:pPr>
            <a:r>
              <a:rPr lang="en" sz="1250">
                <a:solidFill>
                  <a:srgbClr val="131314"/>
                </a:solidFill>
                <a:highlight>
                  <a:srgbClr val="FFFFFF"/>
                </a:highlight>
              </a:rPr>
              <a:t>The US and South Korea engage in trade and investment, which are key aspects of liberal international relations</a:t>
            </a:r>
            <a:endParaRPr sz="125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Taiwan / US Relation Type</a:t>
            </a:r>
            <a:endParaRPr/>
          </a:p>
        </p:txBody>
      </p:sp>
      <p:sp>
        <p:nvSpPr>
          <p:cNvPr id="151" name="Google Shape;151;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2300"/>
              <a:t>Realism</a:t>
            </a:r>
            <a:endParaRPr sz="2300"/>
          </a:p>
          <a:p>
            <a:pPr indent="-308610" lvl="0" marL="457200" rtl="0" algn="l">
              <a:spcBef>
                <a:spcPts val="1200"/>
              </a:spcBef>
              <a:spcAft>
                <a:spcPts val="0"/>
              </a:spcAft>
              <a:buSzPct val="100000"/>
              <a:buChar char="-"/>
            </a:pPr>
            <a:r>
              <a:rPr lang="en"/>
              <a:t>This theory says that international relations is mainly about </a:t>
            </a:r>
            <a:r>
              <a:rPr b="1" lang="en"/>
              <a:t>countries struggling for power and security in a world without a central government</a:t>
            </a:r>
            <a:r>
              <a:rPr lang="en"/>
              <a:t>. Countries are seen as the main actors who are logical and mostly want to survive.</a:t>
            </a:r>
            <a:endParaRPr/>
          </a:p>
          <a:p>
            <a:pPr indent="0" lvl="0" marL="0" rtl="0" algn="l">
              <a:spcBef>
                <a:spcPts val="1200"/>
              </a:spcBef>
              <a:spcAft>
                <a:spcPts val="0"/>
              </a:spcAft>
              <a:buNone/>
            </a:pPr>
            <a:r>
              <a:rPr lang="en" sz="2550"/>
              <a:t>Liberalism</a:t>
            </a:r>
            <a:endParaRPr sz="2550"/>
          </a:p>
          <a:p>
            <a:pPr indent="-308610" lvl="0" marL="457200" rtl="0" algn="l">
              <a:spcBef>
                <a:spcPts val="1200"/>
              </a:spcBef>
              <a:spcAft>
                <a:spcPts val="0"/>
              </a:spcAft>
              <a:buSzPct val="100000"/>
              <a:buChar char="-"/>
            </a:pPr>
            <a:r>
              <a:rPr lang="en"/>
              <a:t>While it recognizes the lack of a central world government, Liberalism believes that </a:t>
            </a:r>
            <a:r>
              <a:rPr b="1" lang="en"/>
              <a:t>countries can cooperate and achieve peace through things like working together economically </a:t>
            </a:r>
            <a:r>
              <a:rPr lang="en"/>
              <a:t>(interdependence), international organizations (institutions), and having similar democratic values.</a:t>
            </a:r>
            <a:endParaRPr/>
          </a:p>
          <a:p>
            <a:pPr indent="0" lvl="0" marL="0" rtl="0" algn="l">
              <a:spcBef>
                <a:spcPts val="1200"/>
              </a:spcBef>
              <a:spcAft>
                <a:spcPts val="0"/>
              </a:spcAft>
              <a:buNone/>
            </a:pPr>
            <a:r>
              <a:rPr lang="en" sz="2550"/>
              <a:t>Constructivism</a:t>
            </a:r>
            <a:endParaRPr sz="2550"/>
          </a:p>
          <a:p>
            <a:pPr indent="-308610" lvl="0" marL="457200" rtl="0" algn="l">
              <a:spcBef>
                <a:spcPts val="1200"/>
              </a:spcBef>
              <a:spcAft>
                <a:spcPts val="0"/>
              </a:spcAft>
              <a:buSzPct val="100000"/>
              <a:buChar char="-"/>
            </a:pPr>
            <a:r>
              <a:rPr lang="en"/>
              <a:t>This theory focuses on how </a:t>
            </a:r>
            <a:r>
              <a:rPr b="1" lang="en"/>
              <a:t>ideas, shared understandings, identities, and social interactions shape world politics</a:t>
            </a:r>
            <a:r>
              <a:rPr lang="en"/>
              <a:t>. It argues that things like the lack of a central government don't have a fixed meaning; instead, their impact depends on what countries collectively believe and understand</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Taiwan / US Relation Type</a:t>
            </a:r>
            <a:endParaRPr/>
          </a:p>
        </p:txBody>
      </p:sp>
      <p:sp>
        <p:nvSpPr>
          <p:cNvPr id="157" name="Google Shape;157;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sz="2550"/>
              <a:t>Realism</a:t>
            </a:r>
            <a:endParaRPr sz="2550"/>
          </a:p>
          <a:p>
            <a:pPr indent="-308610" lvl="0" marL="457200" rtl="0" algn="l">
              <a:spcBef>
                <a:spcPts val="1200"/>
              </a:spcBef>
              <a:spcAft>
                <a:spcPts val="0"/>
              </a:spcAft>
              <a:buSzPct val="100000"/>
              <a:buChar char="-"/>
            </a:pPr>
            <a:r>
              <a:rPr lang="en"/>
              <a:t>Strong security alliance, with the US being seen as a security provider for Taiwan</a:t>
            </a:r>
            <a:endParaRPr/>
          </a:p>
          <a:p>
            <a:pPr indent="-308610" lvl="0" marL="457200" rtl="0" algn="l">
              <a:spcBef>
                <a:spcPts val="0"/>
              </a:spcBef>
              <a:spcAft>
                <a:spcPts val="0"/>
              </a:spcAft>
              <a:buSzPct val="100000"/>
              <a:buChar char="-"/>
            </a:pPr>
            <a:r>
              <a:rPr lang="en"/>
              <a:t>Both are key players in a global power competition, primarily involving the US and China.</a:t>
            </a:r>
            <a:endParaRPr/>
          </a:p>
          <a:p>
            <a:pPr indent="-308610" lvl="0" marL="457200" rtl="0" algn="l">
              <a:spcBef>
                <a:spcPts val="0"/>
              </a:spcBef>
              <a:spcAft>
                <a:spcPts val="0"/>
              </a:spcAft>
              <a:buSzPct val="100000"/>
              <a:buChar char="-"/>
            </a:pPr>
            <a:r>
              <a:rPr lang="en"/>
              <a:t>Taiwan Semiconductor is </a:t>
            </a:r>
            <a:r>
              <a:rPr lang="en"/>
              <a:t>critical</a:t>
            </a:r>
            <a:r>
              <a:rPr lang="en"/>
              <a:t> asset to US national security</a:t>
            </a:r>
            <a:endParaRPr/>
          </a:p>
          <a:p>
            <a:pPr indent="0" lvl="0" marL="0" rtl="0" algn="l">
              <a:spcBef>
                <a:spcPts val="1200"/>
              </a:spcBef>
              <a:spcAft>
                <a:spcPts val="0"/>
              </a:spcAft>
              <a:buNone/>
            </a:pPr>
            <a:r>
              <a:rPr lang="en" sz="2550"/>
              <a:t>Liberalism</a:t>
            </a:r>
            <a:endParaRPr sz="2550"/>
          </a:p>
          <a:p>
            <a:pPr indent="-308610" lvl="0" marL="457200" rtl="0" algn="l">
              <a:spcBef>
                <a:spcPts val="1200"/>
              </a:spcBef>
              <a:spcAft>
                <a:spcPts val="0"/>
              </a:spcAft>
              <a:buSzPct val="100000"/>
              <a:buChar char="-"/>
            </a:pPr>
            <a:r>
              <a:rPr lang="en"/>
              <a:t>Economic interdependence between the US and Taiwan, particularly through the semiconductor industry. </a:t>
            </a:r>
            <a:endParaRPr/>
          </a:p>
          <a:p>
            <a:pPr indent="-308610" lvl="0" marL="457200" rtl="0" algn="l">
              <a:spcBef>
                <a:spcPts val="0"/>
              </a:spcBef>
              <a:spcAft>
                <a:spcPts val="0"/>
              </a:spcAft>
              <a:buSzPct val="100000"/>
              <a:buChar char="-"/>
            </a:pPr>
            <a:r>
              <a:rPr lang="en"/>
              <a:t>US technology companies heavily rely on TSMC for manufacturing their cutting-edge semiconductors.</a:t>
            </a:r>
            <a:endParaRPr/>
          </a:p>
          <a:p>
            <a:pPr indent="0" lvl="0" marL="0" rtl="0" algn="l">
              <a:spcBef>
                <a:spcPts val="1200"/>
              </a:spcBef>
              <a:spcAft>
                <a:spcPts val="0"/>
              </a:spcAft>
              <a:buNone/>
            </a:pPr>
            <a:r>
              <a:rPr lang="en" sz="2550"/>
              <a:t>Constructivism</a:t>
            </a:r>
            <a:endParaRPr sz="2550"/>
          </a:p>
          <a:p>
            <a:pPr indent="-308610" lvl="0" marL="457200" rtl="0" algn="l">
              <a:spcBef>
                <a:spcPts val="1200"/>
              </a:spcBef>
              <a:spcAft>
                <a:spcPts val="0"/>
              </a:spcAft>
              <a:buSzPct val="100000"/>
              <a:buChar char="-"/>
            </a:pPr>
            <a:r>
              <a:rPr lang="en"/>
              <a:t>The </a:t>
            </a:r>
            <a:r>
              <a:rPr lang="en"/>
              <a:t>US is a </a:t>
            </a:r>
            <a:r>
              <a:rPr lang="en"/>
              <a:t>source of core technologies for Taiwan, shaping Taiwan's identity and interests within the global technological landscape. </a:t>
            </a:r>
            <a:endParaRPr/>
          </a:p>
          <a:p>
            <a:pPr indent="-308610" lvl="0" marL="457200" rtl="0" algn="l">
              <a:spcBef>
                <a:spcPts val="0"/>
              </a:spcBef>
              <a:spcAft>
                <a:spcPts val="0"/>
              </a:spcAft>
              <a:buSzPct val="100000"/>
              <a:buChar char="-"/>
            </a:pPr>
            <a:r>
              <a:rPr lang="en"/>
              <a:t>Shared democratic ideals</a:t>
            </a:r>
            <a:endParaRPr/>
          </a:p>
          <a:p>
            <a:pPr indent="-308610" lvl="0" marL="457200" rtl="0" algn="l">
              <a:spcBef>
                <a:spcPts val="0"/>
              </a:spcBef>
              <a:spcAft>
                <a:spcPts val="0"/>
              </a:spcAft>
              <a:buSzPct val="100000"/>
              <a:buChar char="-"/>
            </a:pPr>
            <a:r>
              <a:rPr lang="en"/>
              <a:t>The US concerns about intellectual property (IP) theft - constructivist concern about trust and shared norms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