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9e46f691a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49e46f691a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49e46f691a_3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49e46f691a_3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49e46f691a_3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49e46f691a_3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49e46f691a_3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49e46f691a_3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49e46f691a_3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49e46f691a_3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49e46f691a_3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49e46f691a_3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49e46f691a_3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49e46f691a_3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single U.S. semiconductor company can have over 16,000 suppliers worldwide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49e46f691a_3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49e46f691a_3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International Trade Policy of Advanced Technology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‘25 Lecture 14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Intertwined World of Trade and Tech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4570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Advanced technologies (semiconductors, software, AI) are crucial drivers of modern society and </a:t>
            </a:r>
            <a:r>
              <a:rPr b="1" lang="en"/>
              <a:t>economic growth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Trade policies, including </a:t>
            </a:r>
            <a:r>
              <a:rPr b="1" lang="en"/>
              <a:t>tariffs</a:t>
            </a:r>
            <a:r>
              <a:rPr lang="en"/>
              <a:t> and </a:t>
            </a:r>
            <a:r>
              <a:rPr b="1" lang="en"/>
              <a:t>export controls</a:t>
            </a:r>
            <a:r>
              <a:rPr lang="en"/>
              <a:t>, significantly influence the global development, manufacturing, and diffusion of these technologies</a:t>
            </a:r>
            <a:endParaRPr/>
          </a:p>
        </p:txBody>
      </p:sp>
      <p:pic>
        <p:nvPicPr>
          <p:cNvPr id="62" name="Google Shape;62;p14" title="Screenshot 2025-04-08 at 9.00.4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2000" y="1159175"/>
            <a:ext cx="3956701" cy="34029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Historical Perspective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WWII and the Rise of Japan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US/Japan Trade Conflict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Silicon Valley Meets The US Government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WTO, Global Value Chains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US/China Trade War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i="1" lang="en"/>
              <a:t>The FUTURE </a:t>
            </a:r>
            <a:r>
              <a:rPr lang="en"/>
              <a:t>🤖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</a:t>
            </a:r>
            <a:r>
              <a:rPr lang="en"/>
              <a:t>rom Dominance to Competition: The Rise of Japan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Post-World War II, the US held a dominant position in computer technology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Early trade policy was shaped by technological leadership and Cold War imperatives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Zelenograd?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Japan's semiconductor industry emerged in the 1960s through license agreements with leading US firms, facilitating technology transfer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Japanese government implemented policies preventing direct investment by major US semiconductor companies, fostering domestic growth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Lithography monopoly of Nikon and Canon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DRAM production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Focus on Consumer Electronics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Semiconductor Industry Association (SIA) was formed in the US in 1977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Corrigan (Fairchild Semiconductor), Noyce (Intel), Sanders (AMD), Welty (Motorola)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/>
              <a:t>US-Japan Trade Tensions</a:t>
            </a:r>
            <a:r>
              <a:rPr lang="en"/>
              <a:t>: VLSI and SEMATECH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Cooperative Research and Development in Japan (1976-1979)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Banks lent out at nearly no interest, growth at all cost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Increased wafer yields, less loss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Home-grown consumer electronics demand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SEMATECH (Semiconductor Manufacturing Technology) 1987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US DoD, DARPA bailout of Silicon Valley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~$1 Billion dollars inflation adjusted investment by US Government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1980s: US-Japan Semiconductor Trade Tensions</a:t>
            </a:r>
            <a:endParaRPr/>
          </a:p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US-Japan semiconductor trade conflict began in the 1980s, with the US industry as the driving force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US industry aggressively used unfair trade laws (e.g., antidumping duties) to slow import competition, even in third-country markets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July 1986, the US and Japan reached a Semiconductor Trade Agreement addressing US concerns about dumping and market access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Japanese firms agreed to limit sales to the US market (voluntary export restraint).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1987, the US imposed tariff retaliation against Japan following the agreement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 semiconductor industry actively sought import protection, a contrast to later periods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WTO Era and the Rise of Global Value Chains</a:t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The </a:t>
            </a:r>
            <a:r>
              <a:rPr b="1" lang="en"/>
              <a:t>World Trade Organization</a:t>
            </a:r>
            <a:r>
              <a:rPr lang="en"/>
              <a:t> (WTO) era began in 1995, ushering in a period of trade liberalization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The 1996 </a:t>
            </a:r>
            <a:r>
              <a:rPr b="1" lang="en"/>
              <a:t>Information Technology Agreement</a:t>
            </a:r>
            <a:r>
              <a:rPr lang="en"/>
              <a:t> (ITA) within the WTO eliminated tariffs on most IT products, including the majority of semiconductors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China and Taiwan acceded to the WTO in the early 2000s and subsequently joined the ITA, further lowering tariffs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This period saw the rise of complex and globally integrated semiconductor supply chains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Manufacturing became geographically dispersed, with the US share of global manufacturing capacity decreasing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US semiconductor companies became increasingly reliant on global markets and the fragmented business model of design, fabrication, and assembly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US-China Trade Policies on Advanced Technology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47500"/>
          </a:bodyPr>
          <a:lstStyle/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" sz="2800">
                <a:solidFill>
                  <a:schemeClr val="dk1"/>
                </a:solidFill>
              </a:rPr>
              <a:t>The US-China trade war, beginning in 2018, marked a shift towards strategic rivalry in technology</a:t>
            </a:r>
            <a:endParaRPr sz="2800">
              <a:solidFill>
                <a:schemeClr val="dk1"/>
              </a:solidFill>
            </a:endParaRPr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" sz="2800">
                <a:solidFill>
                  <a:schemeClr val="dk1"/>
                </a:solidFill>
              </a:rPr>
              <a:t>The US imposed tariffs on semiconductors imported from China starting in July 2018, citing unfair trade practices</a:t>
            </a:r>
            <a:endParaRPr sz="2800">
              <a:solidFill>
                <a:schemeClr val="dk1"/>
              </a:solidFill>
            </a:endParaRPr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" sz="2800">
                <a:solidFill>
                  <a:schemeClr val="dk1"/>
                </a:solidFill>
              </a:rPr>
              <a:t>The US increasingly utilized export controls targeting the semiconductor supply chain, initially focusing on national security concerns related to Huawei's 5G equipment in 2019</a:t>
            </a:r>
            <a:endParaRPr sz="2800">
              <a:solidFill>
                <a:schemeClr val="dk1"/>
              </a:solidFill>
            </a:endParaRPr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" sz="2800">
                <a:solidFill>
                  <a:schemeClr val="dk1"/>
                </a:solidFill>
              </a:rPr>
              <a:t>These controls aimed to restrict US technology from being used in ways that could threaten US national security.</a:t>
            </a:r>
            <a:endParaRPr sz="2800">
              <a:solidFill>
                <a:schemeClr val="dk1"/>
              </a:solidFill>
            </a:endParaRPr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" sz="2800">
                <a:solidFill>
                  <a:schemeClr val="dk1"/>
                </a:solidFill>
              </a:rPr>
              <a:t>By October 2022, the US implemented comprehensive export controls on advanced semiconductor technologies to limit China's access</a:t>
            </a:r>
            <a:endParaRPr sz="2800">
              <a:solidFill>
                <a:schemeClr val="dk1"/>
              </a:solidFill>
            </a:endParaRPr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" sz="2800">
                <a:solidFill>
                  <a:schemeClr val="dk1"/>
                </a:solidFill>
              </a:rPr>
              <a:t>These measures included the Foreign Direct Product Rule (FDPR), extending US controls to foreign-made products using US technology</a:t>
            </a:r>
            <a:endParaRPr sz="2800">
              <a:solidFill>
                <a:schemeClr val="dk1"/>
              </a:solidFill>
            </a:endParaRPr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" sz="2800">
                <a:solidFill>
                  <a:schemeClr val="dk1"/>
                </a:solidFill>
              </a:rPr>
              <a:t>US aligns export control policies with allies like the Netherlands, Japan, and South Korea</a:t>
            </a:r>
            <a:endParaRPr sz="2800">
              <a:solidFill>
                <a:schemeClr val="dk1"/>
              </a:solidFill>
            </a:endParaRPr>
          </a:p>
          <a:p>
            <a:pPr indent="-313055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" sz="2800">
                <a:solidFill>
                  <a:schemeClr val="dk1"/>
                </a:solidFill>
              </a:rPr>
              <a:t>Japan's export restrictions on key chemicals to South Korea in July 2019 illustrate the interconnectedness and vulnerabilities of the global supply chain, S. Korea non-compliance exporting 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Navigating the Future of Global Technology Trade</a:t>
            </a:r>
            <a:endParaRPr/>
          </a:p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recent shift in US trade policy represents a significant departure from decades of trade liberalization in advanced technology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Trade policy uncertainty arising from these actions can negatively impact investment and global trade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global semiconductor supply chain faces restructuring due to these policies, with potential costs and unintended consequences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ongoing competition in AI will likely continue to be shaped by evolving trade and export control policies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International cooperation and alignment of policies among key players will be crucial in determining the future landscape of technology trade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