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2" r:id="rId4"/>
    <p:sldMasterId id="214748371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y="5143500" cx="9144000"/>
  <p:notesSz cx="6858000" cy="9144000"/>
  <p:embeddedFontLst>
    <p:embeddedFont>
      <p:font typeface="Albert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AlbertSans-italic.fntdata"/><Relationship Id="rId30" Type="http://schemas.openxmlformats.org/officeDocument/2006/relationships/font" Target="fonts/AlbertSans-bold.fntdata"/><Relationship Id="rId33" Type="http://schemas.openxmlformats.org/officeDocument/2006/relationships/font" Target="fonts/NanumMyeongjo-regular.fntdata"/><Relationship Id="rId32" Type="http://schemas.openxmlformats.org/officeDocument/2006/relationships/font" Target="fonts/AlbertSans-boldItalic.fntdata"/><Relationship Id="rId34" Type="http://schemas.openxmlformats.org/officeDocument/2006/relationships/font" Target="fonts/NanumMyeongjo-bold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font" Target="fonts/AlbertSans-regular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4e5518933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4e551893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a2016b3f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3a2016b3f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4e55189335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4e55189335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4e55189335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4e55189335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4e55189335_0_4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4e55189335_0_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4e55189335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4e55189335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the number of computations we could achieve for every unit of energy consumed essentially doubled about every 1.57 years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Held true by AMD to current day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At the current trend for supercomputers, will end by 2080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4e55189335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34e55189335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4e55189335_0_4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4e55189335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4e55189335_0_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4e55189335_0_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4e55189335_0_5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4e55189335_0_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excluding cryptocurrency mining and network usage, was likely between 240 and 340 terawatt-hours in 2022,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4e55189335_0_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4e55189335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excluding cryptocurrency mining and network usage, was likely between 240 and 340 terawatt-hours in 2022,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4e55189335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4e55189335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 119 years of average energy use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4e55189335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34e55189335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 119 years of average energy use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4e55189335_0_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4e55189335_0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~ 119 years of average energy use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4e55189335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4e55189335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4e55189335_0_6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4e55189335_0_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4e55189335_0_6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34e55189335_0_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4e55189335_0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4e55189335_0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4e55189335_0_7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4e55189335_0_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4e55189335_0_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4e55189335_0_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4e55189335_0_7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34e55189335_0_7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34e55189335_0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34e55189335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Rebound effects - efficiency improvements achieved through technology are offset by subsequent behavioral or systemic changes that lead to increased consumption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5" name="Google Shape;55;p14"/>
          <p:cNvSpPr txBox="1"/>
          <p:nvPr>
            <p:ph type="title"/>
          </p:nvPr>
        </p:nvSpPr>
        <p:spPr>
          <a:xfrm>
            <a:off x="3780304" y="889050"/>
            <a:ext cx="4446900" cy="18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7200"/>
              <a:buFont typeface="Nanum Myeongjo"/>
              <a:buNone/>
              <a:defRPr sz="7200"/>
            </a:lvl1pPr>
            <a:lvl2pPr lvl="1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6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3" type="title"/>
          </p:nvPr>
        </p:nvSpPr>
        <p:spPr>
          <a:xfrm>
            <a:off x="3821131" y="38070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lbert Sans"/>
              <a:buNone/>
              <a:defRPr b="1" sz="14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829943" y="4016050"/>
            <a:ext cx="1309200" cy="9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b="0"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9pPr>
          </a:lstStyle>
          <a:p/>
        </p:txBody>
      </p:sp>
      <p:sp>
        <p:nvSpPr>
          <p:cNvPr id="58" name="Google Shape;58;p14"/>
          <p:cNvSpPr txBox="1"/>
          <p:nvPr>
            <p:ph idx="4" type="subTitle"/>
          </p:nvPr>
        </p:nvSpPr>
        <p:spPr>
          <a:xfrm>
            <a:off x="5258968" y="4016050"/>
            <a:ext cx="1309200" cy="9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b="0" sz="1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9pPr>
          </a:lstStyle>
          <a:p/>
        </p:txBody>
      </p:sp>
      <p:sp>
        <p:nvSpPr>
          <p:cNvPr id="59" name="Google Shape;59;p14"/>
          <p:cNvSpPr/>
          <p:nvPr>
            <p:ph idx="5" type="pic"/>
          </p:nvPr>
        </p:nvSpPr>
        <p:spPr>
          <a:xfrm>
            <a:off x="228600" y="223475"/>
            <a:ext cx="2857200" cy="2348100"/>
          </a:xfrm>
          <a:prstGeom prst="round2SameRect">
            <a:avLst>
              <a:gd fmla="val 4621" name="adj1"/>
              <a:gd fmla="val 0" name="adj2"/>
            </a:avLst>
          </a:prstGeom>
          <a:noFill/>
          <a:ln>
            <a:noFill/>
          </a:ln>
        </p:spPr>
      </p:sp>
      <p:sp>
        <p:nvSpPr>
          <p:cNvPr id="60" name="Google Shape;60;p14"/>
          <p:cNvSpPr/>
          <p:nvPr>
            <p:ph idx="6" type="pic"/>
          </p:nvPr>
        </p:nvSpPr>
        <p:spPr>
          <a:xfrm rot="10800000">
            <a:off x="228600" y="2564446"/>
            <a:ext cx="2857200" cy="2348100"/>
          </a:xfrm>
          <a:prstGeom prst="round2SameRect">
            <a:avLst>
              <a:gd fmla="val 5506" name="adj1"/>
              <a:gd fmla="val 0" name="adj2"/>
            </a:avLst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List of 4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948175" y="797675"/>
            <a:ext cx="2852100" cy="26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lbert Sans"/>
              <a:buNone/>
              <a:defRPr sz="4800"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2" type="title"/>
          </p:nvPr>
        </p:nvSpPr>
        <p:spPr>
          <a:xfrm>
            <a:off x="4469650" y="936450"/>
            <a:ext cx="44403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4" name="Google Shape;64;p15"/>
          <p:cNvSpPr txBox="1"/>
          <p:nvPr>
            <p:ph idx="3" type="title"/>
          </p:nvPr>
        </p:nvSpPr>
        <p:spPr>
          <a:xfrm>
            <a:off x="4469650" y="1754050"/>
            <a:ext cx="44403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5" name="Google Shape;65;p15"/>
          <p:cNvSpPr txBox="1"/>
          <p:nvPr>
            <p:ph idx="4" type="title"/>
          </p:nvPr>
        </p:nvSpPr>
        <p:spPr>
          <a:xfrm>
            <a:off x="4469650" y="2574700"/>
            <a:ext cx="44403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6" name="Google Shape;66;p15"/>
          <p:cNvSpPr txBox="1"/>
          <p:nvPr>
            <p:ph idx="5" type="title"/>
          </p:nvPr>
        </p:nvSpPr>
        <p:spPr>
          <a:xfrm>
            <a:off x="4454025" y="3395350"/>
            <a:ext cx="4453200" cy="81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15"/>
          <p:cNvSpPr/>
          <p:nvPr>
            <p:ph idx="6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 Purple">
  <p:cSld name="CUSTOM">
    <p:bg>
      <p:bgPr>
        <a:solidFill>
          <a:schemeClr val="lt2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884890" y="102415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Font typeface="Nanum Myeongjo"/>
              <a:buNone/>
              <a:defRPr sz="96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2" name="Google Shape;72;p16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 Green">
  <p:cSld name="CUSTOM_5">
    <p:bg>
      <p:bgPr>
        <a:solidFill>
          <a:schemeClr val="accent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5" name="Google Shape;75;p17"/>
          <p:cNvSpPr txBox="1"/>
          <p:nvPr>
            <p:ph type="title"/>
          </p:nvPr>
        </p:nvSpPr>
        <p:spPr>
          <a:xfrm>
            <a:off x="884890" y="102415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Font typeface="Nanum Myeongjo"/>
              <a:buNone/>
              <a:defRPr sz="96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 Teal">
  <p:cSld name="CUSTOM_5_1">
    <p:bg>
      <p:bgPr>
        <a:solidFill>
          <a:schemeClr val="accent2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0" name="Google Shape;80;p18"/>
          <p:cNvSpPr txBox="1"/>
          <p:nvPr>
            <p:ph type="title"/>
          </p:nvPr>
        </p:nvSpPr>
        <p:spPr>
          <a:xfrm>
            <a:off x="884890" y="102415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Font typeface="Nanum Myeongjo"/>
              <a:buNone/>
              <a:defRPr sz="96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 Blue">
  <p:cSld name="CUSTOM_5_1_1">
    <p:bg>
      <p:bgPr>
        <a:solidFill>
          <a:schemeClr val="accent4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5" name="Google Shape;85;p19"/>
          <p:cNvSpPr txBox="1"/>
          <p:nvPr>
            <p:ph type="title"/>
          </p:nvPr>
        </p:nvSpPr>
        <p:spPr>
          <a:xfrm>
            <a:off x="884890" y="102415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600"/>
              <a:buNone/>
              <a:defRPr sz="96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ull Quote">
  <p:cSld name="CUSTOM_1">
    <p:bg>
      <p:bgPr>
        <a:solidFill>
          <a:schemeClr val="lt1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90" name="Google Shape;90;p20"/>
          <p:cNvSpPr txBox="1"/>
          <p:nvPr>
            <p:ph idx="1" type="subTitle"/>
          </p:nvPr>
        </p:nvSpPr>
        <p:spPr>
          <a:xfrm>
            <a:off x="4627750" y="1204950"/>
            <a:ext cx="2489700" cy="3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3" type="body"/>
          </p:nvPr>
        </p:nvSpPr>
        <p:spPr>
          <a:xfrm>
            <a:off x="4627750" y="1592350"/>
            <a:ext cx="2539200" cy="16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92" name="Google Shape;92;p20"/>
          <p:cNvSpPr/>
          <p:nvPr>
            <p:ph idx="4" type="pic"/>
          </p:nvPr>
        </p:nvSpPr>
        <p:spPr>
          <a:xfrm rot="-5400000">
            <a:off x="1529325" y="1257825"/>
            <a:ext cx="3114600" cy="2619600"/>
          </a:xfrm>
          <a:prstGeom prst="round2SameRect">
            <a:avLst>
              <a:gd fmla="val 3848" name="adj1"/>
              <a:gd fmla="val 0" name="adj2"/>
            </a:avLst>
          </a:prstGeom>
          <a:noFill/>
          <a:ln>
            <a:noFill/>
          </a:ln>
        </p:spPr>
      </p:sp>
      <p:sp>
        <p:nvSpPr>
          <p:cNvPr id="93" name="Google Shape;93;p20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636">
          <p15:clr>
            <a:srgbClr val="E46962"/>
          </p15:clr>
        </p15:guide>
        <p15:guide id="2" orient="horz" pos="2604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Page Image">
  <p:cSld name="CUSTOM_2">
    <p:bg>
      <p:bgPr>
        <a:solidFill>
          <a:schemeClr val="lt2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/>
          <p:nvPr>
            <p:ph idx="2" type="pic"/>
          </p:nvPr>
        </p:nvSpPr>
        <p:spPr>
          <a:xfrm>
            <a:off x="120000" y="114300"/>
            <a:ext cx="8904000" cy="49149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 + Content">
  <p:cSld name="CUSTOM_3"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/>
          <p:nvPr>
            <p:ph idx="1" type="body"/>
          </p:nvPr>
        </p:nvSpPr>
        <p:spPr>
          <a:xfrm>
            <a:off x="5235220" y="2573350"/>
            <a:ext cx="3798300" cy="190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 u="none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 u="none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 u="none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 u="none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 u="none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8" name="Google Shape;98;p22"/>
          <p:cNvSpPr txBox="1"/>
          <p:nvPr>
            <p:ph idx="2" type="body"/>
          </p:nvPr>
        </p:nvSpPr>
        <p:spPr>
          <a:xfrm>
            <a:off x="5235220" y="750863"/>
            <a:ext cx="3729900" cy="16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99" name="Google Shape;99;p22"/>
          <p:cNvSpPr txBox="1"/>
          <p:nvPr>
            <p:ph type="title"/>
          </p:nvPr>
        </p:nvSpPr>
        <p:spPr>
          <a:xfrm>
            <a:off x="5257467" y="32715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lbert Sans"/>
              <a:buNone/>
              <a:defRPr b="1" sz="14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2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1" name="Google Shape;101;p22"/>
          <p:cNvSpPr txBox="1"/>
          <p:nvPr>
            <p:ph idx="4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2"/>
          <p:cNvSpPr/>
          <p:nvPr>
            <p:ph idx="5" type="pic"/>
          </p:nvPr>
        </p:nvSpPr>
        <p:spPr>
          <a:xfrm rot="10800000">
            <a:off x="228600" y="2561290"/>
            <a:ext cx="2262600" cy="2348400"/>
          </a:xfrm>
          <a:prstGeom prst="round1Rect">
            <a:avLst>
              <a:gd fmla="val 4873" name="adj"/>
            </a:avLst>
          </a:prstGeom>
          <a:noFill/>
          <a:ln>
            <a:noFill/>
          </a:ln>
        </p:spPr>
      </p:sp>
      <p:sp>
        <p:nvSpPr>
          <p:cNvPr id="103" name="Google Shape;103;p22"/>
          <p:cNvSpPr/>
          <p:nvPr>
            <p:ph idx="6" type="pic"/>
          </p:nvPr>
        </p:nvSpPr>
        <p:spPr>
          <a:xfrm>
            <a:off x="2486554" y="223525"/>
            <a:ext cx="2262600" cy="2348400"/>
          </a:xfrm>
          <a:prstGeom prst="round1Rect">
            <a:avLst>
              <a:gd fmla="val 4873" name="adj"/>
            </a:avLst>
          </a:prstGeom>
          <a:noFill/>
          <a:ln>
            <a:noFill/>
          </a:ln>
        </p:spPr>
      </p:sp>
      <p:sp>
        <p:nvSpPr>
          <p:cNvPr id="104" name="Google Shape;104;p22"/>
          <p:cNvSpPr/>
          <p:nvPr>
            <p:ph idx="7" type="pic"/>
          </p:nvPr>
        </p:nvSpPr>
        <p:spPr>
          <a:xfrm flipH="1" rot="10800000">
            <a:off x="2486554" y="2561290"/>
            <a:ext cx="2262600" cy="2348400"/>
          </a:xfrm>
          <a:prstGeom prst="round1Rect">
            <a:avLst>
              <a:gd fmla="val 4873" name="adj"/>
            </a:avLst>
          </a:prstGeom>
          <a:noFill/>
          <a:ln>
            <a:noFill/>
          </a:ln>
        </p:spPr>
      </p:sp>
      <p:sp>
        <p:nvSpPr>
          <p:cNvPr id="105" name="Google Shape;105;p22"/>
          <p:cNvSpPr/>
          <p:nvPr>
            <p:ph idx="8" type="pic"/>
          </p:nvPr>
        </p:nvSpPr>
        <p:spPr>
          <a:xfrm flipH="1">
            <a:off x="228600" y="224575"/>
            <a:ext cx="2262600" cy="2348400"/>
          </a:xfrm>
          <a:prstGeom prst="round1Rect">
            <a:avLst>
              <a:gd fmla="val 4873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allery">
  <p:cSld name="CUSTOM_3_1">
    <p:bg>
      <p:bgPr>
        <a:solidFill>
          <a:schemeClr val="lt2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/>
          <p:nvPr>
            <p:ph idx="2" type="pic"/>
          </p:nvPr>
        </p:nvSpPr>
        <p:spPr>
          <a:xfrm>
            <a:off x="114275" y="114300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08" name="Google Shape;108;p23"/>
          <p:cNvSpPr/>
          <p:nvPr>
            <p:ph idx="3" type="pic"/>
          </p:nvPr>
        </p:nvSpPr>
        <p:spPr>
          <a:xfrm>
            <a:off x="3117080" y="114300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09" name="Google Shape;109;p23"/>
          <p:cNvSpPr/>
          <p:nvPr>
            <p:ph idx="4" type="pic"/>
          </p:nvPr>
        </p:nvSpPr>
        <p:spPr>
          <a:xfrm>
            <a:off x="114275" y="2604796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10" name="Google Shape;110;p23"/>
          <p:cNvSpPr/>
          <p:nvPr>
            <p:ph idx="5" type="pic"/>
          </p:nvPr>
        </p:nvSpPr>
        <p:spPr>
          <a:xfrm>
            <a:off x="3117080" y="2604796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11" name="Google Shape;111;p23"/>
          <p:cNvSpPr/>
          <p:nvPr>
            <p:ph idx="6" type="pic"/>
          </p:nvPr>
        </p:nvSpPr>
        <p:spPr>
          <a:xfrm>
            <a:off x="6109898" y="114300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  <p:sp>
        <p:nvSpPr>
          <p:cNvPr id="112" name="Google Shape;112;p23"/>
          <p:cNvSpPr/>
          <p:nvPr>
            <p:ph idx="7" type="pic"/>
          </p:nvPr>
        </p:nvSpPr>
        <p:spPr>
          <a:xfrm>
            <a:off x="6109898" y="2604796"/>
            <a:ext cx="2919900" cy="2424300"/>
          </a:xfrm>
          <a:prstGeom prst="roundRect">
            <a:avLst>
              <a:gd fmla="val 2134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Text">
  <p:cSld name="CUSTOM_4"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4"/>
          <p:cNvSpPr txBox="1"/>
          <p:nvPr>
            <p:ph idx="1" type="body"/>
          </p:nvPr>
        </p:nvSpPr>
        <p:spPr>
          <a:xfrm>
            <a:off x="970234" y="770775"/>
            <a:ext cx="3729900" cy="16137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15" name="Google Shape;115;p24"/>
          <p:cNvSpPr txBox="1"/>
          <p:nvPr>
            <p:ph type="title"/>
          </p:nvPr>
        </p:nvSpPr>
        <p:spPr>
          <a:xfrm>
            <a:off x="956138" y="32715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lbert Sans"/>
              <a:buNone/>
              <a:defRPr b="1" sz="14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2" type="body"/>
          </p:nvPr>
        </p:nvSpPr>
        <p:spPr>
          <a:xfrm>
            <a:off x="5235225" y="824225"/>
            <a:ext cx="3321600" cy="34704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u="none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u="none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7" name="Google Shape;117;p24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18" name="Google Shape;118;p24"/>
          <p:cNvSpPr txBox="1"/>
          <p:nvPr>
            <p:ph idx="4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cept">
  <p:cSld name="CUSTOM_4_1"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>
            <p:ph idx="1" type="body"/>
          </p:nvPr>
        </p:nvSpPr>
        <p:spPr>
          <a:xfrm>
            <a:off x="949503" y="770775"/>
            <a:ext cx="7171500" cy="16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●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○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Char char="■"/>
              <a:defRPr sz="2400" u="none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21" name="Google Shape;121;p25"/>
          <p:cNvSpPr txBox="1"/>
          <p:nvPr>
            <p:ph type="title"/>
          </p:nvPr>
        </p:nvSpPr>
        <p:spPr>
          <a:xfrm>
            <a:off x="956138" y="32715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lbert Sans"/>
              <a:buNone/>
              <a:defRPr b="1" sz="14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5"/>
          <p:cNvSpPr txBox="1"/>
          <p:nvPr>
            <p:ph idx="2" type="body"/>
          </p:nvPr>
        </p:nvSpPr>
        <p:spPr>
          <a:xfrm>
            <a:off x="961716" y="2599900"/>
            <a:ext cx="7145100" cy="18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 u="none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u="none"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u="none"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 u="none"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400"/>
              <a:buChar char="■"/>
              <a:defRPr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3" name="Google Shape;123;p25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4" name="Google Shape;124;p25"/>
          <p:cNvSpPr txBox="1"/>
          <p:nvPr>
            <p:ph idx="4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Problem">
  <p:cSld name="CUSTOM_6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7" name="Google Shape;127;p26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28" name="Google Shape;128;p26"/>
          <p:cNvSpPr txBox="1"/>
          <p:nvPr>
            <p:ph idx="1" type="subTitle"/>
          </p:nvPr>
        </p:nvSpPr>
        <p:spPr>
          <a:xfrm>
            <a:off x="958450" y="2692875"/>
            <a:ext cx="7137900" cy="20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b="0"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29" name="Google Shape;129;p26"/>
          <p:cNvSpPr txBox="1"/>
          <p:nvPr>
            <p:ph idx="3" type="title"/>
          </p:nvPr>
        </p:nvSpPr>
        <p:spPr>
          <a:xfrm>
            <a:off x="956150" y="5557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lbert Sans"/>
              <a:buNone/>
              <a:defRPr b="1" sz="1400">
                <a:solidFill>
                  <a:schemeClr val="accen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0" name="Google Shape;130;p26"/>
          <p:cNvSpPr txBox="1"/>
          <p:nvPr>
            <p:ph idx="4" type="title"/>
          </p:nvPr>
        </p:nvSpPr>
        <p:spPr>
          <a:xfrm>
            <a:off x="941263" y="866159"/>
            <a:ext cx="7137900" cy="20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eatures &amp; Benefits">
  <p:cSld name="CUSTOM_7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/>
          <p:nvPr>
            <p:ph idx="1" type="subTitle"/>
          </p:nvPr>
        </p:nvSpPr>
        <p:spPr>
          <a:xfrm>
            <a:off x="-394525" y="762900"/>
            <a:ext cx="29583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33" name="Google Shape;133;p27"/>
          <p:cNvSpPr txBox="1"/>
          <p:nvPr>
            <p:ph idx="2" type="subTitle"/>
          </p:nvPr>
        </p:nvSpPr>
        <p:spPr>
          <a:xfrm>
            <a:off x="7780000" y="762900"/>
            <a:ext cx="19617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134" name="Google Shape;134;p27"/>
          <p:cNvSpPr txBox="1"/>
          <p:nvPr>
            <p:ph idx="3" type="subTitle"/>
          </p:nvPr>
        </p:nvSpPr>
        <p:spPr>
          <a:xfrm>
            <a:off x="-867225" y="1991550"/>
            <a:ext cx="20115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135" name="Google Shape;135;p27"/>
          <p:cNvSpPr txBox="1"/>
          <p:nvPr>
            <p:ph idx="4" type="subTitle"/>
          </p:nvPr>
        </p:nvSpPr>
        <p:spPr>
          <a:xfrm>
            <a:off x="1384800" y="1991550"/>
            <a:ext cx="19617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36" name="Google Shape;136;p27"/>
          <p:cNvSpPr txBox="1"/>
          <p:nvPr>
            <p:ph idx="5" type="subTitle"/>
          </p:nvPr>
        </p:nvSpPr>
        <p:spPr>
          <a:xfrm>
            <a:off x="3556975" y="1991550"/>
            <a:ext cx="44034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0" sz="6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/>
            </a:lvl9pPr>
          </a:lstStyle>
          <a:p/>
        </p:txBody>
      </p:sp>
      <p:sp>
        <p:nvSpPr>
          <p:cNvPr id="137" name="Google Shape;137;p27"/>
          <p:cNvSpPr txBox="1"/>
          <p:nvPr>
            <p:ph idx="6" type="subTitle"/>
          </p:nvPr>
        </p:nvSpPr>
        <p:spPr>
          <a:xfrm>
            <a:off x="8207225" y="1991550"/>
            <a:ext cx="22164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38" name="Google Shape;138;p27"/>
          <p:cNvSpPr txBox="1"/>
          <p:nvPr>
            <p:ph idx="7" type="subTitle"/>
          </p:nvPr>
        </p:nvSpPr>
        <p:spPr>
          <a:xfrm>
            <a:off x="307950" y="3220200"/>
            <a:ext cx="38076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39" name="Google Shape;139;p27"/>
          <p:cNvSpPr txBox="1"/>
          <p:nvPr>
            <p:ph idx="8" type="subTitle"/>
          </p:nvPr>
        </p:nvSpPr>
        <p:spPr>
          <a:xfrm>
            <a:off x="4367925" y="3220200"/>
            <a:ext cx="21210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140" name="Google Shape;140;p27"/>
          <p:cNvSpPr txBox="1"/>
          <p:nvPr>
            <p:ph idx="9" type="subTitle"/>
          </p:nvPr>
        </p:nvSpPr>
        <p:spPr>
          <a:xfrm>
            <a:off x="6718750" y="3220200"/>
            <a:ext cx="23832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41" name="Google Shape;141;p27"/>
          <p:cNvSpPr txBox="1"/>
          <p:nvPr>
            <p:ph idx="13" type="subTitle"/>
          </p:nvPr>
        </p:nvSpPr>
        <p:spPr>
          <a:xfrm>
            <a:off x="2793625" y="762900"/>
            <a:ext cx="21435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4" type="subTitle"/>
          </p:nvPr>
        </p:nvSpPr>
        <p:spPr>
          <a:xfrm>
            <a:off x="5151963" y="762900"/>
            <a:ext cx="2413200" cy="116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43" name="Google Shape;143;p27"/>
          <p:cNvSpPr/>
          <p:nvPr>
            <p:ph idx="15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4" name="Google Shape;144;p27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e Graph">
  <p:cSld name="CUSTOM_8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lbert Sans"/>
              <a:buNone/>
              <a:defRPr b="1" sz="1400">
                <a:solidFill>
                  <a:schemeClr val="accen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47" name="Google Shape;147;p28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8" name="Google Shape;148;p28"/>
          <p:cNvSpPr txBox="1"/>
          <p:nvPr>
            <p:ph idx="1" type="subTitle"/>
          </p:nvPr>
        </p:nvSpPr>
        <p:spPr>
          <a:xfrm>
            <a:off x="3831000" y="327150"/>
            <a:ext cx="4500300" cy="12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e Graph">
  <p:cSld name="CUSTOM_8_1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9"/>
          <p:cNvSpPr txBox="1"/>
          <p:nvPr>
            <p:ph idx="1" type="subTitle"/>
          </p:nvPr>
        </p:nvSpPr>
        <p:spPr>
          <a:xfrm>
            <a:off x="955475" y="1615450"/>
            <a:ext cx="3291600" cy="285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9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lbert Sans"/>
              <a:buNone/>
              <a:defRPr b="1" sz="1400">
                <a:solidFill>
                  <a:schemeClr val="accen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53" name="Google Shape;153;p29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4" name="Google Shape;154;p29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Solution">
  <p:cSld name="CUSTOM_9">
    <p:bg>
      <p:bgPr>
        <a:solidFill>
          <a:schemeClr val="accen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/>
          <p:nvPr/>
        </p:nvSpPr>
        <p:spPr>
          <a:xfrm>
            <a:off x="116350" y="93175"/>
            <a:ext cx="8904000" cy="4914900"/>
          </a:xfrm>
          <a:prstGeom prst="roundRect">
            <a:avLst>
              <a:gd fmla="val 261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0"/>
          <p:cNvSpPr txBox="1"/>
          <p:nvPr>
            <p:ph idx="1" type="subTitle"/>
          </p:nvPr>
        </p:nvSpPr>
        <p:spPr>
          <a:xfrm>
            <a:off x="958450" y="2692875"/>
            <a:ext cx="7137900" cy="20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b="0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158" name="Google Shape;158;p30"/>
          <p:cNvSpPr txBox="1"/>
          <p:nvPr>
            <p:ph type="title"/>
          </p:nvPr>
        </p:nvSpPr>
        <p:spPr>
          <a:xfrm>
            <a:off x="956150" y="5557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9" name="Google Shape;159;p30"/>
          <p:cNvSpPr txBox="1"/>
          <p:nvPr>
            <p:ph idx="2" type="title"/>
          </p:nvPr>
        </p:nvSpPr>
        <p:spPr>
          <a:xfrm>
            <a:off x="941263" y="866159"/>
            <a:ext cx="7137900" cy="201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0" name="Google Shape;160;p30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0"/>
          <p:cNvSpPr/>
          <p:nvPr>
            <p:ph idx="4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y It Works">
  <p:cSld name="CUSTOM_9_1">
    <p:bg>
      <p:bgPr>
        <a:solidFill>
          <a:schemeClr val="accen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/>
          <p:nvPr/>
        </p:nvSpPr>
        <p:spPr>
          <a:xfrm>
            <a:off x="116350" y="93175"/>
            <a:ext cx="8904000" cy="4914900"/>
          </a:xfrm>
          <a:prstGeom prst="roundRect">
            <a:avLst>
              <a:gd fmla="val 261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31"/>
          <p:cNvSpPr/>
          <p:nvPr>
            <p:ph idx="2" type="pic"/>
          </p:nvPr>
        </p:nvSpPr>
        <p:spPr>
          <a:xfrm rot="-5400000">
            <a:off x="-113050" y="322725"/>
            <a:ext cx="4911300" cy="4450500"/>
          </a:xfrm>
          <a:prstGeom prst="round2SameRect">
            <a:avLst>
              <a:gd fmla="val 2860" name="adj1"/>
              <a:gd fmla="val 0" name="adj2"/>
            </a:avLst>
          </a:prstGeom>
          <a:noFill/>
          <a:ln>
            <a:noFill/>
          </a:ln>
        </p:spPr>
      </p:sp>
      <p:sp>
        <p:nvSpPr>
          <p:cNvPr id="165" name="Google Shape;165;p31"/>
          <p:cNvSpPr txBox="1"/>
          <p:nvPr>
            <p:ph idx="1" type="body"/>
          </p:nvPr>
        </p:nvSpPr>
        <p:spPr>
          <a:xfrm>
            <a:off x="5364025" y="704025"/>
            <a:ext cx="3437700" cy="35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>
                <a:solidFill>
                  <a:schemeClr val="dk2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6" name="Google Shape;166;p31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1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ur Audience Venn Diagram">
  <p:cSld name="CUSTOM_10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2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32"/>
          <p:cNvSpPr txBox="1"/>
          <p:nvPr>
            <p:ph idx="2" type="title"/>
          </p:nvPr>
        </p:nvSpPr>
        <p:spPr>
          <a:xfrm>
            <a:off x="956150" y="39420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 sz="1400"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  <p:sp>
        <p:nvSpPr>
          <p:cNvPr id="171" name="Google Shape;171;p32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of 3 Concepts">
  <p:cSld name="CUSTOM_11">
    <p:bg>
      <p:bgPr>
        <a:solidFill>
          <a:schemeClr val="accent2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/>
          <p:nvPr/>
        </p:nvSpPr>
        <p:spPr>
          <a:xfrm>
            <a:off x="116350" y="93175"/>
            <a:ext cx="8904000" cy="4914900"/>
          </a:xfrm>
          <a:prstGeom prst="roundRect">
            <a:avLst>
              <a:gd fmla="val 261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3"/>
          <p:cNvSpPr txBox="1"/>
          <p:nvPr>
            <p:ph type="title"/>
          </p:nvPr>
        </p:nvSpPr>
        <p:spPr>
          <a:xfrm>
            <a:off x="941780" y="715125"/>
            <a:ext cx="7860000" cy="83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  <p:sp>
        <p:nvSpPr>
          <p:cNvPr id="175" name="Google Shape;175;p33"/>
          <p:cNvSpPr txBox="1"/>
          <p:nvPr>
            <p:ph idx="1" type="body"/>
          </p:nvPr>
        </p:nvSpPr>
        <p:spPr>
          <a:xfrm>
            <a:off x="1188971" y="2402817"/>
            <a:ext cx="1893300" cy="16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6" name="Google Shape;176;p33"/>
          <p:cNvSpPr txBox="1"/>
          <p:nvPr>
            <p:ph idx="2" type="body"/>
          </p:nvPr>
        </p:nvSpPr>
        <p:spPr>
          <a:xfrm>
            <a:off x="3628515" y="2402817"/>
            <a:ext cx="1893300" cy="16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7" name="Google Shape;177;p33"/>
          <p:cNvSpPr txBox="1"/>
          <p:nvPr>
            <p:ph idx="3" type="subTitle"/>
          </p:nvPr>
        </p:nvSpPr>
        <p:spPr>
          <a:xfrm>
            <a:off x="1078092" y="1852966"/>
            <a:ext cx="21255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8" name="Google Shape;178;p33"/>
          <p:cNvSpPr txBox="1"/>
          <p:nvPr>
            <p:ph idx="4" type="subTitle"/>
          </p:nvPr>
        </p:nvSpPr>
        <p:spPr>
          <a:xfrm>
            <a:off x="3524146" y="1852966"/>
            <a:ext cx="21255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79" name="Google Shape;179;p33"/>
          <p:cNvSpPr txBox="1"/>
          <p:nvPr>
            <p:ph idx="5" type="subTitle"/>
          </p:nvPr>
        </p:nvSpPr>
        <p:spPr>
          <a:xfrm>
            <a:off x="5970200" y="1852966"/>
            <a:ext cx="21255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0" name="Google Shape;180;p33"/>
          <p:cNvSpPr txBox="1"/>
          <p:nvPr>
            <p:ph idx="6" type="body"/>
          </p:nvPr>
        </p:nvSpPr>
        <p:spPr>
          <a:xfrm>
            <a:off x="6068972" y="2402817"/>
            <a:ext cx="1893300" cy="16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1" name="Google Shape;181;p33"/>
          <p:cNvSpPr/>
          <p:nvPr>
            <p:ph idx="7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 of 6 Concepts">
  <p:cSld name="CUSTOM_11_1">
    <p:bg>
      <p:bgPr>
        <a:solidFill>
          <a:schemeClr val="accent2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/>
          <p:nvPr/>
        </p:nvSpPr>
        <p:spPr>
          <a:xfrm>
            <a:off x="116350" y="93175"/>
            <a:ext cx="8904000" cy="4914900"/>
          </a:xfrm>
          <a:prstGeom prst="roundRect">
            <a:avLst>
              <a:gd fmla="val 261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4"/>
          <p:cNvSpPr txBox="1"/>
          <p:nvPr>
            <p:ph idx="1" type="subTitle"/>
          </p:nvPr>
        </p:nvSpPr>
        <p:spPr>
          <a:xfrm>
            <a:off x="1062065" y="917207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5" name="Google Shape;185;p34"/>
          <p:cNvSpPr txBox="1"/>
          <p:nvPr>
            <p:ph idx="2" type="subTitle"/>
          </p:nvPr>
        </p:nvSpPr>
        <p:spPr>
          <a:xfrm>
            <a:off x="3507690" y="917207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6" name="Google Shape;186;p34"/>
          <p:cNvSpPr txBox="1"/>
          <p:nvPr>
            <p:ph idx="3" type="subTitle"/>
          </p:nvPr>
        </p:nvSpPr>
        <p:spPr>
          <a:xfrm>
            <a:off x="5956640" y="917207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7" name="Google Shape;187;p34"/>
          <p:cNvSpPr txBox="1"/>
          <p:nvPr>
            <p:ph idx="4" type="body"/>
          </p:nvPr>
        </p:nvSpPr>
        <p:spPr>
          <a:xfrm>
            <a:off x="1172475" y="1372575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8" name="Google Shape;188;p34"/>
          <p:cNvSpPr txBox="1"/>
          <p:nvPr>
            <p:ph idx="5" type="body"/>
          </p:nvPr>
        </p:nvSpPr>
        <p:spPr>
          <a:xfrm>
            <a:off x="3618100" y="1372575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9" name="Google Shape;189;p34"/>
          <p:cNvSpPr txBox="1"/>
          <p:nvPr>
            <p:ph idx="6" type="body"/>
          </p:nvPr>
        </p:nvSpPr>
        <p:spPr>
          <a:xfrm>
            <a:off x="6067050" y="1372575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0" name="Google Shape;190;p34"/>
          <p:cNvSpPr txBox="1"/>
          <p:nvPr>
            <p:ph idx="7" type="subTitle"/>
          </p:nvPr>
        </p:nvSpPr>
        <p:spPr>
          <a:xfrm>
            <a:off x="5956640" y="2552219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1" name="Google Shape;191;p34"/>
          <p:cNvSpPr txBox="1"/>
          <p:nvPr>
            <p:ph idx="8" type="body"/>
          </p:nvPr>
        </p:nvSpPr>
        <p:spPr>
          <a:xfrm>
            <a:off x="3618088" y="3007588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2" name="Google Shape;192;p34"/>
          <p:cNvSpPr txBox="1"/>
          <p:nvPr>
            <p:ph idx="9" type="subTitle"/>
          </p:nvPr>
        </p:nvSpPr>
        <p:spPr>
          <a:xfrm>
            <a:off x="3508752" y="2552219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3" name="Google Shape;193;p34"/>
          <p:cNvSpPr txBox="1"/>
          <p:nvPr>
            <p:ph idx="13" type="body"/>
          </p:nvPr>
        </p:nvSpPr>
        <p:spPr>
          <a:xfrm>
            <a:off x="1171275" y="3007588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4" name="Google Shape;194;p34"/>
          <p:cNvSpPr txBox="1"/>
          <p:nvPr>
            <p:ph idx="14" type="subTitle"/>
          </p:nvPr>
        </p:nvSpPr>
        <p:spPr>
          <a:xfrm>
            <a:off x="1060865" y="2552219"/>
            <a:ext cx="2021100" cy="37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5" name="Google Shape;195;p34"/>
          <p:cNvSpPr txBox="1"/>
          <p:nvPr>
            <p:ph idx="15" type="body"/>
          </p:nvPr>
        </p:nvSpPr>
        <p:spPr>
          <a:xfrm>
            <a:off x="6067050" y="3007588"/>
            <a:ext cx="1913100" cy="81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6" name="Google Shape;196;p34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97" name="Google Shape;197;p34"/>
          <p:cNvSpPr/>
          <p:nvPr>
            <p:ph idx="16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Size Graph">
  <p:cSld name="CUSTOM_12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idx="1" type="subTitle"/>
          </p:nvPr>
        </p:nvSpPr>
        <p:spPr>
          <a:xfrm>
            <a:off x="960850" y="3191652"/>
            <a:ext cx="4082700" cy="15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None/>
              <a:defRPr/>
            </a:lvl9pPr>
          </a:lstStyle>
          <a:p/>
        </p:txBody>
      </p:sp>
      <p:sp>
        <p:nvSpPr>
          <p:cNvPr id="200" name="Google Shape;200;p35"/>
          <p:cNvSpPr txBox="1"/>
          <p:nvPr>
            <p:ph type="title"/>
          </p:nvPr>
        </p:nvSpPr>
        <p:spPr>
          <a:xfrm>
            <a:off x="932850" y="730375"/>
            <a:ext cx="4082700" cy="21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lbert Sans"/>
              <a:buNone/>
              <a:defRPr sz="6000"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  <p:sp>
        <p:nvSpPr>
          <p:cNvPr id="201" name="Google Shape;201;p35"/>
          <p:cNvSpPr txBox="1"/>
          <p:nvPr>
            <p:ph idx="2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35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 Graph">
  <p:cSld name="CUSTOM_13">
    <p:bg>
      <p:bgPr>
        <a:solidFill>
          <a:schemeClr val="accent2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/>
          <p:nvPr/>
        </p:nvSpPr>
        <p:spPr>
          <a:xfrm>
            <a:off x="114300" y="114300"/>
            <a:ext cx="8915400" cy="4914900"/>
          </a:xfrm>
          <a:prstGeom prst="roundRect">
            <a:avLst>
              <a:gd fmla="val 330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p36"/>
          <p:cNvSpPr txBox="1"/>
          <p:nvPr>
            <p:ph idx="1" type="subTitle"/>
          </p:nvPr>
        </p:nvSpPr>
        <p:spPr>
          <a:xfrm>
            <a:off x="5251039" y="2593520"/>
            <a:ext cx="2571600" cy="15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6" name="Google Shape;206;p36"/>
          <p:cNvSpPr txBox="1"/>
          <p:nvPr>
            <p:ph idx="2" type="subTitle"/>
          </p:nvPr>
        </p:nvSpPr>
        <p:spPr>
          <a:xfrm>
            <a:off x="5233275" y="763675"/>
            <a:ext cx="3576600" cy="133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b="0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07" name="Google Shape;207;p36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lbert Sans"/>
              <a:buNone/>
              <a:defRPr b="1" sz="1400">
                <a:solidFill>
                  <a:schemeClr val="accen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8" name="Google Shape;208;p36"/>
          <p:cNvSpPr txBox="1"/>
          <p:nvPr>
            <p:ph idx="3" type="title"/>
          </p:nvPr>
        </p:nvSpPr>
        <p:spPr>
          <a:xfrm>
            <a:off x="5251132" y="327150"/>
            <a:ext cx="35586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lbert Sans"/>
              <a:buNone/>
              <a:defRPr b="1" sz="1400">
                <a:solidFill>
                  <a:schemeClr val="accen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9" name="Google Shape;209;p36"/>
          <p:cNvSpPr txBox="1"/>
          <p:nvPr>
            <p:ph idx="4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36"/>
          <p:cNvSpPr/>
          <p:nvPr>
            <p:ph idx="5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or Landscape">
  <p:cSld name="CUSTOM_14"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7"/>
          <p:cNvSpPr txBox="1"/>
          <p:nvPr>
            <p:ph idx="1" type="body"/>
          </p:nvPr>
        </p:nvSpPr>
        <p:spPr>
          <a:xfrm>
            <a:off x="6564350" y="577612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3" name="Google Shape;213;p37"/>
          <p:cNvSpPr txBox="1"/>
          <p:nvPr>
            <p:ph idx="2" type="body"/>
          </p:nvPr>
        </p:nvSpPr>
        <p:spPr>
          <a:xfrm>
            <a:off x="6564350" y="1810914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4" name="Google Shape;214;p37"/>
          <p:cNvSpPr txBox="1"/>
          <p:nvPr>
            <p:ph idx="3" type="body"/>
          </p:nvPr>
        </p:nvSpPr>
        <p:spPr>
          <a:xfrm>
            <a:off x="6564350" y="3038996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5" name="Google Shape;215;p37"/>
          <p:cNvSpPr txBox="1"/>
          <p:nvPr>
            <p:ph type="title"/>
          </p:nvPr>
        </p:nvSpPr>
        <p:spPr>
          <a:xfrm>
            <a:off x="3706300" y="327150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6" name="Google Shape;216;p37"/>
          <p:cNvSpPr txBox="1"/>
          <p:nvPr>
            <p:ph idx="4" type="body"/>
          </p:nvPr>
        </p:nvSpPr>
        <p:spPr>
          <a:xfrm>
            <a:off x="3706300" y="577612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7" name="Google Shape;217;p37"/>
          <p:cNvSpPr txBox="1"/>
          <p:nvPr>
            <p:ph idx="5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8" name="Google Shape;218;p37"/>
          <p:cNvSpPr txBox="1"/>
          <p:nvPr>
            <p:ph idx="6" type="title"/>
          </p:nvPr>
        </p:nvSpPr>
        <p:spPr>
          <a:xfrm>
            <a:off x="956150" y="327150"/>
            <a:ext cx="2009100" cy="13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lbert Sans"/>
              <a:buNone/>
              <a:defRPr b="1" sz="1400">
                <a:solidFill>
                  <a:schemeClr val="accen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9" name="Google Shape;219;p37"/>
          <p:cNvSpPr/>
          <p:nvPr>
            <p:ph idx="7" type="pic"/>
          </p:nvPr>
        </p:nvSpPr>
        <p:spPr>
          <a:xfrm>
            <a:off x="3205625" y="423875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0" name="Google Shape;220;p37"/>
          <p:cNvSpPr/>
          <p:nvPr>
            <p:ph idx="8" type="pic"/>
          </p:nvPr>
        </p:nvSpPr>
        <p:spPr>
          <a:xfrm>
            <a:off x="6063675" y="423875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1" name="Google Shape;221;p37"/>
          <p:cNvSpPr/>
          <p:nvPr>
            <p:ph idx="9" type="pic"/>
          </p:nvPr>
        </p:nvSpPr>
        <p:spPr>
          <a:xfrm>
            <a:off x="3205625" y="1653438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2" name="Google Shape;222;p37"/>
          <p:cNvSpPr/>
          <p:nvPr>
            <p:ph idx="13" type="pic"/>
          </p:nvPr>
        </p:nvSpPr>
        <p:spPr>
          <a:xfrm>
            <a:off x="6063675" y="1653438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3" name="Google Shape;223;p37"/>
          <p:cNvSpPr/>
          <p:nvPr>
            <p:ph idx="14" type="pic"/>
          </p:nvPr>
        </p:nvSpPr>
        <p:spPr>
          <a:xfrm>
            <a:off x="3205625" y="2881163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4" name="Google Shape;224;p37"/>
          <p:cNvSpPr/>
          <p:nvPr>
            <p:ph idx="15" type="pic"/>
          </p:nvPr>
        </p:nvSpPr>
        <p:spPr>
          <a:xfrm>
            <a:off x="6063675" y="2881163"/>
            <a:ext cx="422400" cy="4224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5" name="Google Shape;225;p37"/>
          <p:cNvSpPr txBox="1"/>
          <p:nvPr>
            <p:ph idx="16" type="title"/>
          </p:nvPr>
        </p:nvSpPr>
        <p:spPr>
          <a:xfrm>
            <a:off x="6564350" y="327150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6" name="Google Shape;226;p37"/>
          <p:cNvSpPr txBox="1"/>
          <p:nvPr>
            <p:ph idx="17" type="title"/>
          </p:nvPr>
        </p:nvSpPr>
        <p:spPr>
          <a:xfrm>
            <a:off x="3706300" y="1554125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7" name="Google Shape;227;p37"/>
          <p:cNvSpPr txBox="1"/>
          <p:nvPr>
            <p:ph idx="18" type="title"/>
          </p:nvPr>
        </p:nvSpPr>
        <p:spPr>
          <a:xfrm>
            <a:off x="6564350" y="1554125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8" name="Google Shape;228;p37"/>
          <p:cNvSpPr txBox="1"/>
          <p:nvPr>
            <p:ph idx="19" type="title"/>
          </p:nvPr>
        </p:nvSpPr>
        <p:spPr>
          <a:xfrm>
            <a:off x="3706300" y="2781100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29" name="Google Shape;229;p37"/>
          <p:cNvSpPr txBox="1"/>
          <p:nvPr>
            <p:ph idx="20" type="title"/>
          </p:nvPr>
        </p:nvSpPr>
        <p:spPr>
          <a:xfrm>
            <a:off x="6564350" y="2781100"/>
            <a:ext cx="2009100" cy="42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0" name="Google Shape;230;p37"/>
          <p:cNvSpPr txBox="1"/>
          <p:nvPr>
            <p:ph idx="21" type="body"/>
          </p:nvPr>
        </p:nvSpPr>
        <p:spPr>
          <a:xfrm>
            <a:off x="3706300" y="1810914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1" name="Google Shape;231;p37"/>
          <p:cNvSpPr txBox="1"/>
          <p:nvPr>
            <p:ph idx="22" type="body"/>
          </p:nvPr>
        </p:nvSpPr>
        <p:spPr>
          <a:xfrm>
            <a:off x="3706300" y="3038996"/>
            <a:ext cx="22374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●"/>
              <a:defRPr sz="1000" u="none">
                <a:solidFill>
                  <a:schemeClr val="dk2"/>
                </a:solidFill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○"/>
              <a:defRPr sz="1000" u="none">
                <a:solidFill>
                  <a:schemeClr val="dk2"/>
                </a:solidFill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Char char="■"/>
              <a:defRPr sz="1000" u="non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2" name="Google Shape;232;p37"/>
          <p:cNvSpPr/>
          <p:nvPr>
            <p:ph idx="2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 Content">
  <p:cSld name="CUSTOM_15">
    <p:bg>
      <p:bgPr>
        <a:solidFill>
          <a:schemeClr val="lt1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8"/>
          <p:cNvSpPr/>
          <p:nvPr/>
        </p:nvSpPr>
        <p:spPr>
          <a:xfrm rot="5400000">
            <a:off x="4342200" y="341250"/>
            <a:ext cx="4914900" cy="4460100"/>
          </a:xfrm>
          <a:prstGeom prst="round2SameRect">
            <a:avLst>
              <a:gd fmla="val 3491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38"/>
          <p:cNvSpPr txBox="1"/>
          <p:nvPr>
            <p:ph type="title"/>
          </p:nvPr>
        </p:nvSpPr>
        <p:spPr>
          <a:xfrm>
            <a:off x="932850" y="730375"/>
            <a:ext cx="3280800" cy="21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Albert Sans"/>
              <a:buNone/>
              <a:defRPr sz="6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  <p:sp>
        <p:nvSpPr>
          <p:cNvPr id="236" name="Google Shape;236;p38"/>
          <p:cNvSpPr txBox="1"/>
          <p:nvPr>
            <p:ph idx="1" type="subTitle"/>
          </p:nvPr>
        </p:nvSpPr>
        <p:spPr>
          <a:xfrm>
            <a:off x="5233275" y="763675"/>
            <a:ext cx="3503700" cy="3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b="0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8"/>
          <p:cNvSpPr txBox="1"/>
          <p:nvPr>
            <p:ph idx="2" type="subTitle"/>
          </p:nvPr>
        </p:nvSpPr>
        <p:spPr>
          <a:xfrm>
            <a:off x="955350" y="2928709"/>
            <a:ext cx="2844900" cy="15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38" name="Google Shape;238;p38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38"/>
          <p:cNvSpPr/>
          <p:nvPr>
            <p:ph idx="4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Phone + Desktop">
  <p:cSld name="CUSTOM_16">
    <p:bg>
      <p:bgPr>
        <a:solidFill>
          <a:schemeClr val="lt1"/>
        </a:solidFill>
      </p:bgPr>
    </p:bg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9"/>
          <p:cNvSpPr/>
          <p:nvPr/>
        </p:nvSpPr>
        <p:spPr>
          <a:xfrm rot="5400000">
            <a:off x="3618000" y="-382950"/>
            <a:ext cx="4914900" cy="5908500"/>
          </a:xfrm>
          <a:prstGeom prst="round2SameRect">
            <a:avLst>
              <a:gd fmla="val 3196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9"/>
          <p:cNvSpPr/>
          <p:nvPr>
            <p:ph idx="2" type="pic"/>
          </p:nvPr>
        </p:nvSpPr>
        <p:spPr>
          <a:xfrm>
            <a:off x="3768625" y="934850"/>
            <a:ext cx="4630500" cy="2606700"/>
          </a:xfrm>
          <a:prstGeom prst="roundRect">
            <a:avLst>
              <a:gd fmla="val 1120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39"/>
          <p:cNvSpPr/>
          <p:nvPr>
            <p:ph idx="3" type="pic"/>
          </p:nvPr>
        </p:nvSpPr>
        <p:spPr>
          <a:xfrm>
            <a:off x="81285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" name="Google Shape;244;p39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39"/>
          <p:cNvSpPr/>
          <p:nvPr>
            <p:ph idx="4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Desktop">
  <p:cSld name="CUSTOM_16_2">
    <p:bg>
      <p:bgPr>
        <a:solidFill>
          <a:schemeClr val="lt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/>
          <p:nvPr/>
        </p:nvSpPr>
        <p:spPr>
          <a:xfrm rot="5400000">
            <a:off x="3618000" y="-382950"/>
            <a:ext cx="4914900" cy="5908500"/>
          </a:xfrm>
          <a:prstGeom prst="round2SameRect">
            <a:avLst>
              <a:gd fmla="val 319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40"/>
          <p:cNvSpPr/>
          <p:nvPr/>
        </p:nvSpPr>
        <p:spPr>
          <a:xfrm rot="-5400000">
            <a:off x="-837600" y="1065750"/>
            <a:ext cx="4914900" cy="3011100"/>
          </a:xfrm>
          <a:prstGeom prst="round2SameRect">
            <a:avLst>
              <a:gd fmla="val 525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40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0" name="Google Shape;250;p40"/>
          <p:cNvSpPr/>
          <p:nvPr>
            <p:ph idx="3" type="pic"/>
          </p:nvPr>
        </p:nvSpPr>
        <p:spPr>
          <a:xfrm>
            <a:off x="1931050" y="789375"/>
            <a:ext cx="5281800" cy="2973300"/>
          </a:xfrm>
          <a:prstGeom prst="roundRect">
            <a:avLst>
              <a:gd fmla="val 1120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3 Phone">
  <p:cSld name="CUSTOM_16_1">
    <p:bg>
      <p:bgPr>
        <a:solidFill>
          <a:schemeClr val="lt1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1"/>
          <p:cNvSpPr/>
          <p:nvPr/>
        </p:nvSpPr>
        <p:spPr>
          <a:xfrm rot="5400000">
            <a:off x="3618000" y="-382950"/>
            <a:ext cx="4914900" cy="5908500"/>
          </a:xfrm>
          <a:prstGeom prst="round2SameRect">
            <a:avLst>
              <a:gd fmla="val 319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41"/>
          <p:cNvSpPr/>
          <p:nvPr/>
        </p:nvSpPr>
        <p:spPr>
          <a:xfrm rot="-5400000">
            <a:off x="-837600" y="1065750"/>
            <a:ext cx="4914900" cy="3011100"/>
          </a:xfrm>
          <a:prstGeom prst="round2SameRect">
            <a:avLst>
              <a:gd fmla="val 525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41"/>
          <p:cNvSpPr/>
          <p:nvPr>
            <p:ph idx="2" type="pic"/>
          </p:nvPr>
        </p:nvSpPr>
        <p:spPr>
          <a:xfrm>
            <a:off x="81285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41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56" name="Google Shape;256;p41"/>
          <p:cNvSpPr/>
          <p:nvPr>
            <p:ph idx="4" type="pic"/>
          </p:nvPr>
        </p:nvSpPr>
        <p:spPr>
          <a:xfrm>
            <a:off x="376500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41"/>
          <p:cNvSpPr/>
          <p:nvPr>
            <p:ph idx="5" type="pic"/>
          </p:nvPr>
        </p:nvSpPr>
        <p:spPr>
          <a:xfrm>
            <a:off x="671715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 Tablet">
  <p:cSld name="CUSTOM_16_2_1">
    <p:bg>
      <p:bgPr>
        <a:solidFill>
          <a:schemeClr val="lt1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2"/>
          <p:cNvSpPr/>
          <p:nvPr/>
        </p:nvSpPr>
        <p:spPr>
          <a:xfrm rot="5400000">
            <a:off x="3618000" y="-382950"/>
            <a:ext cx="4914900" cy="5908500"/>
          </a:xfrm>
          <a:prstGeom prst="round2SameRect">
            <a:avLst>
              <a:gd fmla="val 319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2"/>
          <p:cNvSpPr/>
          <p:nvPr/>
        </p:nvSpPr>
        <p:spPr>
          <a:xfrm rot="-5400000">
            <a:off x="-837600" y="1065750"/>
            <a:ext cx="4914900" cy="3011100"/>
          </a:xfrm>
          <a:prstGeom prst="round2SameRect">
            <a:avLst>
              <a:gd fmla="val 5256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42"/>
          <p:cNvSpPr/>
          <p:nvPr>
            <p:ph idx="2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2" name="Google Shape;262;p42"/>
          <p:cNvSpPr/>
          <p:nvPr>
            <p:ph idx="3" type="pic"/>
          </p:nvPr>
        </p:nvSpPr>
        <p:spPr>
          <a:xfrm>
            <a:off x="1988050" y="627575"/>
            <a:ext cx="5167800" cy="3888300"/>
          </a:xfrm>
          <a:prstGeom prst="roundRect">
            <a:avLst>
              <a:gd fmla="val 4099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ckups Phone + Tablet">
  <p:cSld name="CUSTOM_16_1_1">
    <p:bg>
      <p:bgPr>
        <a:solidFill>
          <a:schemeClr val="lt1"/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3"/>
          <p:cNvSpPr/>
          <p:nvPr>
            <p:ph idx="2" type="pic"/>
          </p:nvPr>
        </p:nvSpPr>
        <p:spPr>
          <a:xfrm>
            <a:off x="812850" y="867000"/>
            <a:ext cx="1614000" cy="3409500"/>
          </a:xfrm>
          <a:prstGeom prst="roundRect">
            <a:avLst>
              <a:gd fmla="val 8265" name="adj"/>
            </a:avLst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43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43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7" name="Google Shape;267;p43"/>
          <p:cNvSpPr/>
          <p:nvPr>
            <p:ph idx="4" type="pic"/>
          </p:nvPr>
        </p:nvSpPr>
        <p:spPr>
          <a:xfrm>
            <a:off x="3874125" y="866550"/>
            <a:ext cx="4531500" cy="3409500"/>
          </a:xfrm>
          <a:prstGeom prst="roundRect">
            <a:avLst>
              <a:gd fmla="val 4099" name="adj"/>
            </a:avLst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CUSTOM_17">
    <p:bg>
      <p:bgPr>
        <a:solidFill>
          <a:schemeClr val="lt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4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44"/>
          <p:cNvSpPr txBox="1"/>
          <p:nvPr>
            <p:ph idx="1" type="subTitle"/>
          </p:nvPr>
        </p:nvSpPr>
        <p:spPr>
          <a:xfrm>
            <a:off x="440281" y="763675"/>
            <a:ext cx="2070300" cy="3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Nanum Myeongjo"/>
              <a:buNone/>
              <a:defRPr b="0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44"/>
          <p:cNvSpPr txBox="1"/>
          <p:nvPr/>
        </p:nvSpPr>
        <p:spPr>
          <a:xfrm>
            <a:off x="871975" y="114300"/>
            <a:ext cx="13854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>
                <a:solidFill>
                  <a:schemeClr val="accent4"/>
                </a:solidFill>
                <a:latin typeface="Albert Sans"/>
                <a:ea typeface="Albert Sans"/>
                <a:cs typeface="Albert Sans"/>
                <a:sym typeface="Albert Sans"/>
              </a:rPr>
              <a:t>Future Focused</a:t>
            </a:r>
            <a:endParaRPr b="1">
              <a:solidFill>
                <a:schemeClr val="accent4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272" name="Google Shape;272;p44"/>
          <p:cNvSpPr txBox="1"/>
          <p:nvPr>
            <p:ph idx="2" type="subTitle"/>
          </p:nvPr>
        </p:nvSpPr>
        <p:spPr>
          <a:xfrm>
            <a:off x="580888" y="3286575"/>
            <a:ext cx="1757100" cy="11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b="0" sz="1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73" name="Google Shape;273;p44"/>
          <p:cNvSpPr txBox="1"/>
          <p:nvPr>
            <p:ph idx="3" type="title"/>
          </p:nvPr>
        </p:nvSpPr>
        <p:spPr>
          <a:xfrm>
            <a:off x="440281" y="327150"/>
            <a:ext cx="2009100" cy="132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lbert Sans"/>
              <a:buNone/>
              <a:defRPr b="1" sz="14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Pullquote">
  <p:cSld name="CUSTOM_18">
    <p:bg>
      <p:bgPr>
        <a:solidFill>
          <a:schemeClr val="accent2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5"/>
          <p:cNvSpPr txBox="1"/>
          <p:nvPr>
            <p:ph idx="1" type="subTitle"/>
          </p:nvPr>
        </p:nvSpPr>
        <p:spPr>
          <a:xfrm>
            <a:off x="821950" y="763675"/>
            <a:ext cx="2070300" cy="3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Nanum Myeongjo"/>
              <a:buNone/>
              <a:defRPr sz="2400"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45"/>
          <p:cNvSpPr/>
          <p:nvPr/>
        </p:nvSpPr>
        <p:spPr>
          <a:xfrm>
            <a:off x="114300" y="114300"/>
            <a:ext cx="8915400" cy="4914900"/>
          </a:xfrm>
          <a:prstGeom prst="roundRect">
            <a:avLst>
              <a:gd fmla="val 330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45"/>
          <p:cNvSpPr txBox="1"/>
          <p:nvPr>
            <p:ph idx="2" type="subTitle"/>
          </p:nvPr>
        </p:nvSpPr>
        <p:spPr>
          <a:xfrm>
            <a:off x="1062075" y="763675"/>
            <a:ext cx="7025400" cy="364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Nanum Myeongjo"/>
              <a:buNone/>
              <a:defRPr b="0" sz="36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8" name="Google Shape;278;p45"/>
          <p:cNvSpPr txBox="1"/>
          <p:nvPr>
            <p:ph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lbert Sans"/>
              <a:buNone/>
              <a:defRPr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45"/>
          <p:cNvSpPr/>
          <p:nvPr>
            <p:ph idx="3" type="pic"/>
          </p:nvPr>
        </p:nvSpPr>
        <p:spPr>
          <a:xfrm>
            <a:off x="8596800" y="223475"/>
            <a:ext cx="318600" cy="318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82" name="Google Shape;282;p4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83" name="Google Shape;283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6" name="Google Shape;286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4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0" name="Google Shape;290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4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4" name="Google Shape;294;p4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5" name="Google Shape;295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1" name="Google Shape;301;p5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2" name="Google Shape;302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5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05" name="Google Shape;305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5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09" name="Google Shape;309;p5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10" name="Google Shape;310;p5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11" name="Google Shape;311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314" name="Google Shape;314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17" name="Google Shape;317;p5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8" name="Google Shape;318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5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5" name="Google Shape;325;p5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6" name="Google Shape;326;p5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7" name="Google Shape;327;p5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8" name="Google Shape;328;p5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29" name="Google Shape;329;p5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_1"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5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3" name="Google Shape;333;p5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7" name="Google Shape;337;p5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38" name="Google Shape;338;p5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9" name="Google Shape;339;p5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0" name="Google Shape;340;p5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1" name="Google Shape;341;p5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4" name="Google Shape;344;p6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5" name="Google Shape;345;p6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6" name="Google Shape;346;p60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47" name="Google Shape;347;p6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48" name="Google Shape;348;p60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49" name="Google Shape;349;p60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0" name="Google Shape;350;p60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_1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3" name="Google Shape;353;p6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4" name="Google Shape;354;p6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5" name="Google Shape;355;p6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6" name="Google Shape;356;p6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7" name="Google Shape;357;p6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8" name="Google Shape;358;p6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59" name="Google Shape;359;p6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0" name="Google Shape;360;p6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61" name="Google Shape;361;p6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65" name="Google Shape;365;p6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_1"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6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8" name="Google Shape;368;p6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6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6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1" name="Google Shape;371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72" name="Google Shape;372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6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74" name="Google Shape;374;p6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_1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7" name="Google Shape;377;p6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6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79" name="Google Shape;379;p6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0" name="Google Shape;380;p6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381" name="Google Shape;381;p6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2" name="Google Shape;382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3" name="Google Shape;383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4" name="Google Shape;384;p6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5" name="Google Shape;385;p6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86" name="Google Shape;386;p6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_2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6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389" name="Google Shape;389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2" name="Google Shape;392;p6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6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4" name="Google Shape;394;p6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5" name="Google Shape;395;p6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6" name="Google Shape;396;p6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7" name="Google Shape;397;p6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398" name="Google Shape;398;p6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6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0" name="Google Shape;400;p6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01" name="Google Shape;401;p6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44" Type="http://schemas.openxmlformats.org/officeDocument/2006/relationships/slideLayout" Target="../slideLayouts/slideLayout55.xml"/><Relationship Id="rId43" Type="http://schemas.openxmlformats.org/officeDocument/2006/relationships/slideLayout" Target="../slideLayouts/slideLayout54.xml"/><Relationship Id="rId46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48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6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6.xml"/><Relationship Id="rId34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48.xml"/><Relationship Id="rId36" Type="http://schemas.openxmlformats.org/officeDocument/2006/relationships/slideLayout" Target="../slideLayouts/slideLayout47.xml"/><Relationship Id="rId39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40.xml"/><Relationship Id="rId51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1.xml"/><Relationship Id="rId53" Type="http://schemas.openxmlformats.org/officeDocument/2006/relationships/slideLayout" Target="../slideLayouts/slideLayout64.xml"/><Relationship Id="rId52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54" Type="http://schemas.openxmlformats.org/officeDocument/2006/relationships/theme" Target="../theme/theme3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2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47550" y="425875"/>
            <a:ext cx="2916300" cy="12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Nanum Myeongjo"/>
              <a:buNone/>
              <a:defRPr sz="2400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anum Myeongjo"/>
              <a:buNone/>
              <a:defRPr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47550" y="1714375"/>
            <a:ext cx="5780700" cy="29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○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■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○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■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●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○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lbert Sans"/>
              <a:buChar char="■"/>
              <a:defRPr u="sng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19">
          <p15:clr>
            <a:srgbClr val="E46962"/>
          </p15:clr>
        </p15:guide>
        <p15:guide id="2" pos="593">
          <p15:clr>
            <a:srgbClr val="E46962"/>
          </p15:clr>
        </p15:guide>
        <p15:guide id="3" pos="669">
          <p15:clr>
            <a:srgbClr val="E46962"/>
          </p15:clr>
        </p15:guide>
        <p15:guide id="4" pos="1044">
          <p15:clr>
            <a:srgbClr val="E46962"/>
          </p15:clr>
        </p15:guide>
        <p15:guide id="5" pos="1119">
          <p15:clr>
            <a:srgbClr val="E46962"/>
          </p15:clr>
        </p15:guide>
        <p15:guide id="6" pos="1494">
          <p15:clr>
            <a:srgbClr val="E46962"/>
          </p15:clr>
        </p15:guide>
        <p15:guide id="7" pos="1569">
          <p15:clr>
            <a:srgbClr val="E46962"/>
          </p15:clr>
        </p15:guide>
        <p15:guide id="8" pos="1944">
          <p15:clr>
            <a:srgbClr val="E46962"/>
          </p15:clr>
        </p15:guide>
        <p15:guide id="9" pos="2019">
          <p15:clr>
            <a:srgbClr val="E46962"/>
          </p15:clr>
        </p15:guide>
        <p15:guide id="10" pos="2394">
          <p15:clr>
            <a:srgbClr val="E46962"/>
          </p15:clr>
        </p15:guide>
        <p15:guide id="11" pos="2469">
          <p15:clr>
            <a:srgbClr val="E46962"/>
          </p15:clr>
        </p15:guide>
        <p15:guide id="12" pos="2844">
          <p15:clr>
            <a:srgbClr val="E46962"/>
          </p15:clr>
        </p15:guide>
        <p15:guide id="13" pos="2919">
          <p15:clr>
            <a:srgbClr val="E46962"/>
          </p15:clr>
        </p15:guide>
        <p15:guide id="14" pos="3294">
          <p15:clr>
            <a:srgbClr val="E46962"/>
          </p15:clr>
        </p15:guide>
        <p15:guide id="15" pos="3370">
          <p15:clr>
            <a:srgbClr val="E46962"/>
          </p15:clr>
        </p15:guide>
        <p15:guide id="16" pos="3744">
          <p15:clr>
            <a:srgbClr val="E46962"/>
          </p15:clr>
        </p15:guide>
        <p15:guide id="17" pos="3820">
          <p15:clr>
            <a:srgbClr val="E46962"/>
          </p15:clr>
        </p15:guide>
        <p15:guide id="18" pos="4194">
          <p15:clr>
            <a:srgbClr val="E46962"/>
          </p15:clr>
        </p15:guide>
        <p15:guide id="19" pos="4270">
          <p15:clr>
            <a:srgbClr val="E46962"/>
          </p15:clr>
        </p15:guide>
        <p15:guide id="20" pos="4644">
          <p15:clr>
            <a:srgbClr val="E46962"/>
          </p15:clr>
        </p15:guide>
        <p15:guide id="21" pos="4720">
          <p15:clr>
            <a:srgbClr val="E46962"/>
          </p15:clr>
        </p15:guide>
        <p15:guide id="22" pos="5094">
          <p15:clr>
            <a:srgbClr val="E46962"/>
          </p15:clr>
        </p15:guide>
        <p15:guide id="23" pos="5170">
          <p15:clr>
            <a:srgbClr val="E46962"/>
          </p15:clr>
        </p15:guide>
        <p15:guide id="24" pos="5544">
          <p15:clr>
            <a:srgbClr val="E46962"/>
          </p15:clr>
        </p15:guide>
        <p15:guide id="25" orient="horz" pos="141">
          <p15:clr>
            <a:srgbClr val="E46962"/>
          </p15:clr>
        </p15:guide>
        <p15:guide id="26" orient="horz" pos="3099">
          <p15:clr>
            <a:srgbClr val="E46962"/>
          </p15:clr>
        </p15:guide>
        <p15:guide id="27" pos="144">
          <p15:clr>
            <a:srgbClr val="E46962"/>
          </p15:clr>
        </p15:guide>
        <p15:guide id="28" pos="5616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1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Relationship Id="rId4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1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18.jpg"/><Relationship Id="rId5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7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7" name="Google Shape;407;p67"/>
          <p:cNvSpPr txBox="1"/>
          <p:nvPr>
            <p:ph idx="3" type="title"/>
          </p:nvPr>
        </p:nvSpPr>
        <p:spPr>
          <a:xfrm>
            <a:off x="3821131" y="38070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 ‘25</a:t>
            </a:r>
            <a:endParaRPr/>
          </a:p>
        </p:txBody>
      </p:sp>
      <p:sp>
        <p:nvSpPr>
          <p:cNvPr id="408" name="Google Shape;408;p67"/>
          <p:cNvSpPr txBox="1"/>
          <p:nvPr>
            <p:ph type="title"/>
          </p:nvPr>
        </p:nvSpPr>
        <p:spPr>
          <a:xfrm>
            <a:off x="3780304" y="889050"/>
            <a:ext cx="4446900" cy="18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T</a:t>
            </a:r>
            <a:r>
              <a:rPr lang="en" sz="5200"/>
              <a:t>he Environmental Impact of Our Digital World</a:t>
            </a:r>
            <a:endParaRPr sz="5200"/>
          </a:p>
        </p:txBody>
      </p:sp>
      <p:pic>
        <p:nvPicPr>
          <p:cNvPr descr="Hexagonal icon." id="409" name="Google Shape;409;p6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732" l="0" r="0" t="6732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pic>
        <p:nvPicPr>
          <p:cNvPr descr="Person using a tablet computer." id="410" name="Google Shape;410;p67"/>
          <p:cNvPicPr preferRelativeResize="0"/>
          <p:nvPr>
            <p:ph idx="6" type="pic"/>
          </p:nvPr>
        </p:nvPicPr>
        <p:blipFill rotWithShape="1">
          <a:blip r:embed="rId4">
            <a:alphaModFix/>
          </a:blip>
          <a:srcRect b="0" l="9449" r="9449" t="0"/>
          <a:stretch/>
        </p:blipFill>
        <p:spPr>
          <a:xfrm>
            <a:off x="228600" y="2564446"/>
            <a:ext cx="2857200" cy="2348100"/>
          </a:xfrm>
          <a:prstGeom prst="round2SameRect">
            <a:avLst>
              <a:gd fmla="val 0" name="adj1"/>
              <a:gd fmla="val 6437" name="adj2"/>
            </a:avLst>
          </a:prstGeom>
        </p:spPr>
      </p:pic>
      <p:sp>
        <p:nvSpPr>
          <p:cNvPr id="411" name="Google Shape;411;p67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12" name="Google Shape;412;p67"/>
          <p:cNvSpPr txBox="1"/>
          <p:nvPr>
            <p:ph idx="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descr="Mother nature is alive and well (Provided by Getty Images)" id="413" name="Google Shape;413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9950" y="145100"/>
            <a:ext cx="1814500" cy="24193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8"/>
          <p:cNvSpPr txBox="1"/>
          <p:nvPr>
            <p:ph type="title"/>
          </p:nvPr>
        </p:nvSpPr>
        <p:spPr>
          <a:xfrm>
            <a:off x="4697104" y="923125"/>
            <a:ext cx="4446900" cy="186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But first, a quiz!</a:t>
            </a:r>
            <a:endParaRPr/>
          </a:p>
        </p:txBody>
      </p:sp>
      <p:pic>
        <p:nvPicPr>
          <p:cNvPr id="419" name="Google Shape;419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050" y="375600"/>
            <a:ext cx="4392304" cy="43923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9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25" name="Google Shape;425;p69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26" name="Google Shape;426;p69"/>
          <p:cNvSpPr txBox="1"/>
          <p:nvPr>
            <p:ph type="title"/>
          </p:nvPr>
        </p:nvSpPr>
        <p:spPr>
          <a:xfrm>
            <a:off x="5257467" y="32715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Dual Role of Tech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Hexagonal icon." id="427" name="Google Shape;427;p69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428" name="Google Shape;428;p69"/>
          <p:cNvSpPr txBox="1"/>
          <p:nvPr>
            <p:ph idx="1" type="body"/>
          </p:nvPr>
        </p:nvSpPr>
        <p:spPr>
          <a:xfrm>
            <a:off x="5235225" y="720750"/>
            <a:ext cx="3798300" cy="376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A Fundamental Paradox</a:t>
            </a:r>
            <a:r>
              <a:rPr lang="en"/>
              <a:t>: The very technologies enabling progress have a significant and growing environmental footprint.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Key Environmental Dimensions</a:t>
            </a:r>
            <a:r>
              <a:rPr lang="en"/>
              <a:t>: Energy, critical materials (including rare earth elements and conflict minerals), water consumption, e-waste, and greenhouse gas emissions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Looking Ahead</a:t>
            </a:r>
            <a:r>
              <a:rPr lang="en"/>
              <a:t>: Understanding and mitigating these consequences is paramount.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E-waste word concepts banner (Provided by Getty Images)" id="429" name="Google Shape;429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425" y="1010775"/>
            <a:ext cx="4930422" cy="3047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70"/>
          <p:cNvSpPr/>
          <p:nvPr/>
        </p:nvSpPr>
        <p:spPr>
          <a:xfrm>
            <a:off x="4629150" y="114300"/>
            <a:ext cx="4400400" cy="4914900"/>
          </a:xfrm>
          <a:prstGeom prst="roundRect">
            <a:avLst>
              <a:gd fmla="val 3305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70"/>
          <p:cNvSpPr/>
          <p:nvPr/>
        </p:nvSpPr>
        <p:spPr>
          <a:xfrm>
            <a:off x="7158725" y="4601400"/>
            <a:ext cx="1354500" cy="318600"/>
          </a:xfrm>
          <a:prstGeom prst="roundRect">
            <a:avLst>
              <a:gd fmla="val 1629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36" name="Google Shape;436;p70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37" name="Google Shape;437;p70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38" name="Google Shape;438;p70"/>
          <p:cNvSpPr txBox="1"/>
          <p:nvPr>
            <p:ph idx="1" type="subTitle"/>
          </p:nvPr>
        </p:nvSpPr>
        <p:spPr>
          <a:xfrm>
            <a:off x="298175" y="744875"/>
            <a:ext cx="3935700" cy="421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Material </a:t>
            </a:r>
            <a:r>
              <a:rPr b="1" lang="en"/>
              <a:t>Life Cycle</a:t>
            </a:r>
            <a:r>
              <a:rPr b="1" lang="en"/>
              <a:t> Impacts</a:t>
            </a:r>
            <a:r>
              <a:rPr lang="en"/>
              <a:t>: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Electronics manufacturing.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Resource extraction (including critical and conflict minerals).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Electronic waste (e-waste) management.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Water Consumption</a:t>
            </a:r>
            <a:r>
              <a:rPr lang="en"/>
              <a:t>: Data center cooling and electricity generation.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Greenhouse Gas (GHG) Emissions</a:t>
            </a:r>
            <a:r>
              <a:rPr lang="en"/>
              <a:t>: A collective outcome of these factors.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Positive Contributions (Enablement Effects)</a:t>
            </a:r>
            <a:r>
              <a:rPr lang="en"/>
              <a:t>: Optimization, dematerialization, monitoring.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70"/>
          <p:cNvSpPr txBox="1"/>
          <p:nvPr>
            <p:ph type="title"/>
          </p:nvPr>
        </p:nvSpPr>
        <p:spPr>
          <a:xfrm>
            <a:off x="298175" y="223475"/>
            <a:ext cx="4216500" cy="4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900"/>
              <a:t> The Scope of Environmental Impact</a:t>
            </a:r>
            <a:endParaRPr sz="1900"/>
          </a:p>
        </p:txBody>
      </p:sp>
      <p:sp>
        <p:nvSpPr>
          <p:cNvPr id="440" name="Google Shape;440;p70"/>
          <p:cNvSpPr/>
          <p:nvPr/>
        </p:nvSpPr>
        <p:spPr>
          <a:xfrm>
            <a:off x="5533150" y="1274250"/>
            <a:ext cx="2595000" cy="2595000"/>
          </a:xfrm>
          <a:prstGeom prst="ellipse">
            <a:avLst/>
          </a:prstGeom>
          <a:noFill/>
          <a:ln cap="flat" cmpd="sng" w="1143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70"/>
          <p:cNvSpPr/>
          <p:nvPr/>
        </p:nvSpPr>
        <p:spPr>
          <a:xfrm>
            <a:off x="5002912" y="744000"/>
            <a:ext cx="3655500" cy="3655500"/>
          </a:xfrm>
          <a:prstGeom prst="pie">
            <a:avLst>
              <a:gd fmla="val 8522617" name="adj1"/>
              <a:gd fmla="val 11934364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42" name="Google Shape;442;p70"/>
          <p:cNvSpPr txBox="1"/>
          <p:nvPr/>
        </p:nvSpPr>
        <p:spPr>
          <a:xfrm>
            <a:off x="7548150" y="2440496"/>
            <a:ext cx="10089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Category A</a:t>
            </a:r>
            <a:endParaRPr sz="10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XX%</a:t>
            </a:r>
            <a:endParaRPr b="1" sz="10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43" name="Google Shape;443;p70"/>
          <p:cNvSpPr txBox="1"/>
          <p:nvPr/>
        </p:nvSpPr>
        <p:spPr>
          <a:xfrm>
            <a:off x="5514050" y="744869"/>
            <a:ext cx="10089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2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XX%</a:t>
            </a:r>
            <a:endParaRPr b="1" sz="2400">
              <a:solidFill>
                <a:schemeClr val="dk2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444" name="Google Shape;444;p70"/>
          <p:cNvSpPr txBox="1"/>
          <p:nvPr/>
        </p:nvSpPr>
        <p:spPr>
          <a:xfrm>
            <a:off x="5514044" y="557086"/>
            <a:ext cx="10089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Our Category</a:t>
            </a:r>
            <a:endParaRPr b="1"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45" name="Google Shape;445;p70"/>
          <p:cNvSpPr/>
          <p:nvPr/>
        </p:nvSpPr>
        <p:spPr>
          <a:xfrm>
            <a:off x="5002912" y="744000"/>
            <a:ext cx="3655500" cy="3655500"/>
          </a:xfrm>
          <a:prstGeom prst="pie">
            <a:avLst>
              <a:gd fmla="val 11762706" name="adj1"/>
              <a:gd fmla="val 13397634" name="adj2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  <p:sp>
        <p:nvSpPr>
          <p:cNvPr id="446" name="Google Shape;446;p70"/>
          <p:cNvSpPr txBox="1"/>
          <p:nvPr/>
        </p:nvSpPr>
        <p:spPr>
          <a:xfrm>
            <a:off x="4954525" y="2571746"/>
            <a:ext cx="10089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Category B</a:t>
            </a:r>
            <a:endParaRPr sz="10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XX%</a:t>
            </a:r>
            <a:endParaRPr b="1" sz="10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47" name="Google Shape;447;p70"/>
          <p:cNvSpPr txBox="1"/>
          <p:nvPr/>
        </p:nvSpPr>
        <p:spPr>
          <a:xfrm>
            <a:off x="5186300" y="1726025"/>
            <a:ext cx="8946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Category C</a:t>
            </a:r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XX%</a:t>
            </a:r>
            <a:endParaRPr b="1"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48" name="Google Shape;448;p70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Finding a Solution</a:t>
            </a:r>
            <a:endParaRPr/>
          </a:p>
        </p:txBody>
      </p:sp>
      <p:pic>
        <p:nvPicPr>
          <p:cNvPr descr="Hexagonal icon." id="449" name="Google Shape;449;p7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450" name="Google Shape;450;p70"/>
          <p:cNvSpPr/>
          <p:nvPr/>
        </p:nvSpPr>
        <p:spPr>
          <a:xfrm>
            <a:off x="5720650" y="4601400"/>
            <a:ext cx="1354500" cy="318600"/>
          </a:xfrm>
          <a:prstGeom prst="roundRect">
            <a:avLst>
              <a:gd fmla="val 1629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51" name="Google Shape;451;p70"/>
          <p:cNvSpPr txBox="1"/>
          <p:nvPr/>
        </p:nvSpPr>
        <p:spPr>
          <a:xfrm>
            <a:off x="5730000" y="4614225"/>
            <a:ext cx="13182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CSC118 SP ‘25</a:t>
            </a:r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descr="Two businessmen using computer in server room (Provided by Getty Images)" id="452" name="Google Shape;452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96104">
            <a:off x="4212697" y="-60766"/>
            <a:ext cx="5142331" cy="5276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1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58" name="Google Shape;458;p71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59" name="Google Shape;459;p71"/>
          <p:cNvSpPr txBox="1"/>
          <p:nvPr>
            <p:ph idx="1" type="body"/>
          </p:nvPr>
        </p:nvSpPr>
        <p:spPr>
          <a:xfrm>
            <a:off x="970234" y="770775"/>
            <a:ext cx="3729900" cy="161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Early Mainframes (pre-1980s): Significant electricity consumers.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71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Arc of Computing Energy Efficiency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61" name="Google Shape;461;p71"/>
          <p:cNvSpPr txBox="1"/>
          <p:nvPr>
            <p:ph idx="2" type="body"/>
          </p:nvPr>
        </p:nvSpPr>
        <p:spPr>
          <a:xfrm>
            <a:off x="5229250" y="542075"/>
            <a:ext cx="3321600" cy="3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Switzerland, 1988 Example: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/>
              <a:t>Mainframes (660 units)</a:t>
            </a:r>
            <a:r>
              <a:rPr lang="en"/>
              <a:t>: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54% of computer electricity demand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100 kW average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24/7 operation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/>
              <a:t>Mini-systems (18,100 units)</a:t>
            </a:r>
            <a:r>
              <a:rPr lang="en"/>
              <a:t>: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17% of demand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5 kW average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6 hours/day.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/>
              <a:t>Initial Efficiency Drivers: Reliability (heat reduction) rather than cost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descr="Hexagonal icon." id="462" name="Google Shape;462;p71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pic>
        <p:nvPicPr>
          <p:cNvPr descr="23580241 (Provided by Getty Images)" id="463" name="Google Shape;463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9186" y="2132400"/>
            <a:ext cx="1583825" cy="2875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72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69" name="Google Shape;469;p72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70" name="Google Shape;470;p72"/>
          <p:cNvSpPr txBox="1"/>
          <p:nvPr>
            <p:ph idx="2" type="body"/>
          </p:nvPr>
        </p:nvSpPr>
        <p:spPr>
          <a:xfrm>
            <a:off x="4634650" y="579570"/>
            <a:ext cx="3729900" cy="94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Decades of Exponential Efficiency Growth</a:t>
            </a:r>
            <a:endParaRPr/>
          </a:p>
        </p:txBody>
      </p:sp>
      <p:sp>
        <p:nvSpPr>
          <p:cNvPr id="471" name="Google Shape;471;p72"/>
          <p:cNvSpPr txBox="1"/>
          <p:nvPr>
            <p:ph type="title"/>
          </p:nvPr>
        </p:nvSpPr>
        <p:spPr>
          <a:xfrm>
            <a:off x="4634642" y="185975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Koomey's Law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Hexagonal icon." id="472" name="Google Shape;472;p72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473" name="Google Shape;473;p72"/>
          <p:cNvSpPr txBox="1"/>
          <p:nvPr>
            <p:ph idx="1" type="body"/>
          </p:nvPr>
        </p:nvSpPr>
        <p:spPr>
          <a:xfrm>
            <a:off x="4634651" y="1454725"/>
            <a:ext cx="4398900" cy="29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Observation (Jonathan Koomey)</a:t>
            </a:r>
            <a:r>
              <a:rPr lang="en"/>
              <a:t>: Computations per unit of energy doubled roughly every 1.57 years.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Timeline</a:t>
            </a:r>
            <a:r>
              <a:rPr lang="en"/>
              <a:t>: Mid-1940s to around 2009.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PCs (1975-2009): Even faster doubling time of 1.52 years.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Key Enabler</a:t>
            </a:r>
            <a:r>
              <a:rPr lang="en"/>
              <a:t>: Continuous miniaturization of components (vacuum tubes, transistors, integrated circuits).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Virtuous Cycle</a:t>
            </a:r>
            <a:r>
              <a:rPr lang="en"/>
              <a:t>: Smaller size → lower cost, higher speed, reduced power per component.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Enabled Mobil</a:t>
            </a:r>
            <a:r>
              <a:rPr b="1" lang="en"/>
              <a:t>e</a:t>
            </a:r>
            <a:r>
              <a:rPr b="1" lang="en"/>
              <a:t> Revolution</a:t>
            </a:r>
            <a:r>
              <a:rPr lang="en"/>
              <a:t>: Laptops, smartphones, sensors with limited battery capacity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4" name="Google Shape;474;p72" title="Koomeys_law_graph,_made_by_Koomey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838" y="152400"/>
            <a:ext cx="398073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73"/>
          <p:cNvSpPr txBox="1"/>
          <p:nvPr>
            <p:ph idx="2" type="body"/>
          </p:nvPr>
        </p:nvSpPr>
        <p:spPr>
          <a:xfrm>
            <a:off x="942150" y="1700225"/>
            <a:ext cx="3978900" cy="23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Post-2000 Slowdown</a:t>
            </a:r>
            <a:r>
              <a:rPr lang="en"/>
              <a:t>: Efficiency doubling time increased to ~2.6 years.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/>
              <a:t>Comparison</a:t>
            </a:r>
            <a:r>
              <a:rPr lang="en"/>
              <a:t>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/>
              <a:t>1.5 years doubling → 100-fold increase per decade.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/>
              <a:t>2.6 years doubling → 16-fold increase per decade.</a:t>
            </a:r>
            <a:endParaRPr/>
          </a:p>
        </p:txBody>
      </p:sp>
      <p:sp>
        <p:nvSpPr>
          <p:cNvPr id="480" name="Google Shape;480;p73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81" name="Google Shape;481;p73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82" name="Google Shape;482;p73"/>
          <p:cNvSpPr txBox="1"/>
          <p:nvPr>
            <p:ph idx="1" type="body"/>
          </p:nvPr>
        </p:nvSpPr>
        <p:spPr>
          <a:xfrm>
            <a:off x="970225" y="770775"/>
            <a:ext cx="3729900" cy="8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Slowdown of Efficiency Gains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73"/>
          <p:cNvSpPr txBox="1"/>
          <p:nvPr>
            <p:ph type="title"/>
          </p:nvPr>
        </p:nvSpPr>
        <p:spPr>
          <a:xfrm>
            <a:off x="956150" y="327150"/>
            <a:ext cx="355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Arc of Computing Energy Efficiency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484" name="Google Shape;484;p73"/>
          <p:cNvSpPr txBox="1"/>
          <p:nvPr>
            <p:ph idx="2" type="body"/>
          </p:nvPr>
        </p:nvSpPr>
        <p:spPr>
          <a:xfrm>
            <a:off x="4634650" y="542075"/>
            <a:ext cx="3978900" cy="347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HPC Example (2008-2023)</a:t>
            </a:r>
            <a:r>
              <a:rPr lang="en"/>
              <a:t>: Performance doubling (1.85 years) outpacing efficiency doubling (2.29 years).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Implications</a:t>
            </a:r>
            <a:r>
              <a:rPr lang="en"/>
              <a:t>: </a:t>
            </a:r>
            <a:r>
              <a:rPr lang="en" u="sng"/>
              <a:t>Hardware efficiency no longer keeping pace with demand growth</a:t>
            </a:r>
            <a:r>
              <a:rPr lang="en"/>
              <a:t> (big data, AI, IoT).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Shift in Burden</a:t>
            </a:r>
            <a:r>
              <a:rPr lang="en"/>
              <a:t>: From automatic hardware improvements to software optimization, demand management, new paradigms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  <p:pic>
        <p:nvPicPr>
          <p:cNvPr descr="Hexagonal icon." id="485" name="Google Shape;485;p73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4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91" name="Google Shape;491;p74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492" name="Google Shape;492;p74"/>
          <p:cNvSpPr txBox="1"/>
          <p:nvPr>
            <p:ph idx="1" type="body"/>
          </p:nvPr>
        </p:nvSpPr>
        <p:spPr>
          <a:xfrm>
            <a:off x="4969575" y="704025"/>
            <a:ext cx="3832200" cy="35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Theoretical Limit</a:t>
            </a:r>
            <a:r>
              <a:rPr lang="en" u="none"/>
              <a:t>: Landauer's Principle (minimum energy to erase one bit).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Projected Reach</a:t>
            </a:r>
            <a:r>
              <a:rPr lang="en" u="none"/>
              <a:t>: Current slower rate could hit this limit in the late 21st century.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The "Memory Wall" / Von Neumann Bottleneck</a:t>
            </a:r>
            <a:r>
              <a:rPr lang="en" u="none"/>
              <a:t>: Energy cost of moving data between processor and memory becoming dominant fraction of the total system energy consumption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Shift in Focus</a:t>
            </a:r>
            <a:r>
              <a:rPr lang="en" u="none"/>
              <a:t>: Minimizing data movement for future efficiency gains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none"/>
          </a:p>
        </p:txBody>
      </p:sp>
      <p:pic>
        <p:nvPicPr>
          <p:cNvPr descr="Hexagonal icon." id="493" name="Google Shape;493;p74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pic>
        <p:nvPicPr>
          <p:cNvPr descr="head  mind   brain (Provided by Getty Images)" id="494" name="Google Shape;494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664776" cy="466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5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00" name="Google Shape;500;p75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01" name="Google Shape;501;p75"/>
          <p:cNvSpPr txBox="1"/>
          <p:nvPr>
            <p:ph type="title"/>
          </p:nvPr>
        </p:nvSpPr>
        <p:spPr>
          <a:xfrm>
            <a:off x="5257467" y="327150"/>
            <a:ext cx="27432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Data Center - </a:t>
            </a:r>
            <a:r>
              <a:rPr lang="en">
                <a:solidFill>
                  <a:schemeClr val="dk2"/>
                </a:solidFill>
              </a:rPr>
              <a:t>Contemporary Energy Hotspots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Hexagonal icon." id="502" name="Google Shape;502;p75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03" name="Google Shape;503;p75"/>
          <p:cNvSpPr txBox="1"/>
          <p:nvPr>
            <p:ph idx="1" type="body"/>
          </p:nvPr>
        </p:nvSpPr>
        <p:spPr>
          <a:xfrm>
            <a:off x="5229250" y="1046025"/>
            <a:ext cx="3798300" cy="33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Data Centers</a:t>
            </a:r>
            <a:r>
              <a:rPr lang="en"/>
              <a:t>: Physical infrastructure of the cloud and internet.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Scale</a:t>
            </a:r>
            <a:r>
              <a:rPr lang="en"/>
              <a:t>: Surged from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~ 500,000 in 2012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&gt; 8 million in the early 2020s.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Hyperscale Facilities (a single datacenter)</a:t>
            </a:r>
            <a:r>
              <a:rPr lang="en"/>
              <a:t>: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Tens of thousands of IT devices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&gt;100 MW power capacity (enough for ~80,000 US homes).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Global Server Growth</a:t>
            </a:r>
            <a:r>
              <a:rPr lang="en"/>
              <a:t>: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14 million (2014)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21 million (2020)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6.5 million shipped in 2022</a:t>
            </a:r>
            <a:endParaRPr/>
          </a:p>
        </p:txBody>
      </p:sp>
      <p:pic>
        <p:nvPicPr>
          <p:cNvPr descr="IT Engineer Standing and Posing with Crossed Arms in a Working Data Center Server Room with Server Computers Working on a Rack. (Provided by Getty Images)" id="504" name="Google Shape;504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927475"/>
            <a:ext cx="4930422" cy="3288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6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10" name="Google Shape;510;p76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11" name="Google Shape;511;p76"/>
          <p:cNvSpPr txBox="1"/>
          <p:nvPr>
            <p:ph type="title"/>
          </p:nvPr>
        </p:nvSpPr>
        <p:spPr>
          <a:xfrm>
            <a:off x="5257476" y="327150"/>
            <a:ext cx="3224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Data Center - Consumption Trends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Hexagonal icon." id="512" name="Google Shape;512;p76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13" name="Google Shape;513;p76"/>
          <p:cNvSpPr txBox="1"/>
          <p:nvPr>
            <p:ph idx="1" type="body"/>
          </p:nvPr>
        </p:nvSpPr>
        <p:spPr>
          <a:xfrm>
            <a:off x="5229250" y="1046025"/>
            <a:ext cx="3798300" cy="33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* </a:t>
            </a:r>
            <a:r>
              <a:rPr lang="en" sz="1050"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excluding cryptocurrency mining and network usage</a:t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Global Estimates (2022):</a:t>
            </a:r>
            <a:r>
              <a:rPr lang="en"/>
              <a:t> 240–340 TWh (1–1.3% of total global electricity).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Global Estimates (2023): </a:t>
            </a:r>
            <a:r>
              <a:rPr lang="en"/>
              <a:t>300–380 TWh (1.1-1.5% of total global electricity).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Projected Growth: </a:t>
            </a:r>
            <a:r>
              <a:rPr lang="en"/>
              <a:t>More than double by 2030.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Key Drivers: </a:t>
            </a:r>
            <a:r>
              <a:rPr lang="en"/>
              <a:t>Data growth, cloud services, industry digitalization, Artificial Intelligence.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US Example (2023): </a:t>
            </a:r>
            <a:r>
              <a:rPr lang="en"/>
              <a:t>176 TWh (4.4% of US electricity).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US Projection (2028): </a:t>
            </a:r>
            <a:r>
              <a:rPr lang="en"/>
              <a:t>325–580 TWh (6.7–12% of US electricity) – driven by AI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pic>
        <p:nvPicPr>
          <p:cNvPr descr="IT Engineer Standing and Posing with Crossed Arms in a Working Data Center Server Room with Server Computers Working on a Rack. (Provided by Getty Images)" id="514" name="Google Shape;514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152400" y="927475"/>
            <a:ext cx="4930422" cy="3288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7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20" name="Google Shape;520;p77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21" name="Google Shape;521;p77"/>
          <p:cNvSpPr txBox="1"/>
          <p:nvPr>
            <p:ph type="title"/>
          </p:nvPr>
        </p:nvSpPr>
        <p:spPr>
          <a:xfrm>
            <a:off x="5257476" y="327150"/>
            <a:ext cx="32244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Data Center - </a:t>
            </a:r>
            <a:r>
              <a:rPr lang="en">
                <a:solidFill>
                  <a:schemeClr val="dk2"/>
                </a:solidFill>
              </a:rPr>
              <a:t> Water-Energy Nexus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descr="Hexagonal icon." id="522" name="Google Shape;522;p77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23" name="Google Shape;523;p77"/>
          <p:cNvSpPr txBox="1"/>
          <p:nvPr>
            <p:ph idx="1" type="body"/>
          </p:nvPr>
        </p:nvSpPr>
        <p:spPr>
          <a:xfrm>
            <a:off x="5229250" y="1046025"/>
            <a:ext cx="3798300" cy="339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>
                <a:highlight>
                  <a:schemeClr val="lt1"/>
                </a:highlight>
              </a:rPr>
              <a:t>Significant Water Footprint</a:t>
            </a:r>
            <a:r>
              <a:rPr lang="en">
                <a:highlight>
                  <a:schemeClr val="lt1"/>
                </a:highlight>
              </a:rPr>
              <a:t>: Often overlooked</a:t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>
                <a:highlight>
                  <a:schemeClr val="lt1"/>
                </a:highlight>
              </a:rPr>
              <a:t>Direct Water Use</a:t>
            </a:r>
            <a:r>
              <a:rPr lang="en">
                <a:highlight>
                  <a:schemeClr val="lt1"/>
                </a:highlight>
              </a:rPr>
              <a:t>: Cooling IT equipment (evaporative cooling towers)</a:t>
            </a:r>
            <a:endParaRPr>
              <a:highlight>
                <a:schemeClr val="lt1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highlight>
                  <a:schemeClr val="lt1"/>
                </a:highlight>
              </a:rPr>
              <a:t>1 MW data center uses ~68 cubic meters (18,000 gallons) per day</a:t>
            </a:r>
            <a:endParaRPr>
              <a:highlight>
                <a:schemeClr val="lt1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highlight>
                  <a:schemeClr val="lt1"/>
                </a:highlight>
              </a:rPr>
              <a:t>Google is working on closed-loop data center cooling (no evaporation)</a:t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>
                <a:highlight>
                  <a:schemeClr val="lt1"/>
                </a:highlight>
              </a:rPr>
              <a:t>Indirect Water Use</a:t>
            </a:r>
            <a:r>
              <a:rPr lang="en">
                <a:highlight>
                  <a:schemeClr val="lt1"/>
                </a:highlight>
              </a:rPr>
              <a:t>: Electricity generation</a:t>
            </a:r>
            <a:endParaRPr>
              <a:highlight>
                <a:schemeClr val="lt1"/>
              </a:highlight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>
                <a:highlight>
                  <a:schemeClr val="lt1"/>
                </a:highlight>
              </a:rPr>
              <a:t>US Total (2014): Estimated 626 billion liters.</a:t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>
                <a:highlight>
                  <a:schemeClr val="lt1"/>
                </a:highlight>
              </a:rPr>
              <a:t>Global AI Demand Projection (2027)</a:t>
            </a:r>
            <a:r>
              <a:rPr lang="en">
                <a:highlight>
                  <a:schemeClr val="lt1"/>
                </a:highlight>
              </a:rPr>
              <a:t>: 4.2–6.6 billion cubic meters water withdrawals</a:t>
            </a:r>
            <a:endParaRPr>
              <a:highlight>
                <a:schemeClr val="lt1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pic>
        <p:nvPicPr>
          <p:cNvPr descr="IT Engineer Standing and Posing with Crossed Arms in a Working Data Center Server Room with Server Computers Working on a Rack. (Provided by Getty Images)" id="524" name="Google Shape;524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152400" y="927475"/>
            <a:ext cx="4930422" cy="32885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78"/>
          <p:cNvSpPr/>
          <p:nvPr/>
        </p:nvSpPr>
        <p:spPr>
          <a:xfrm rot="-5400000">
            <a:off x="-113100" y="341250"/>
            <a:ext cx="4914900" cy="4460100"/>
          </a:xfrm>
          <a:prstGeom prst="round2SameRect">
            <a:avLst>
              <a:gd fmla="val 3491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30" name="Google Shape;530;p78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31" name="Google Shape;531;p78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32" name="Google Shape;532;p78"/>
          <p:cNvSpPr txBox="1"/>
          <p:nvPr>
            <p:ph idx="1" type="subTitle"/>
          </p:nvPr>
        </p:nvSpPr>
        <p:spPr>
          <a:xfrm>
            <a:off x="5026350" y="223500"/>
            <a:ext cx="3503700" cy="42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Rapidly Growing Energy Demand</a:t>
            </a:r>
            <a:r>
              <a:rPr lang="en" sz="1600"/>
              <a:t>: Development and deployment of large AI models (DNNs, LLMs)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Energy Intensive Lifecycle</a:t>
            </a:r>
            <a:r>
              <a:rPr lang="en" sz="1600"/>
              <a:t>: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Data acquisition and preparation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Model Training: Extremely computationally intensive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Inference: Using the trained model for predictions/outputs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Training Examples</a:t>
            </a:r>
            <a:r>
              <a:rPr lang="en" sz="1600"/>
              <a:t>: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GPT-3 (175B parameters): ~1,287 MWh, 552 tCO2E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BLOOM (176B parameters): 433 MWh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533" name="Google Shape;533;p78"/>
          <p:cNvSpPr txBox="1"/>
          <p:nvPr>
            <p:ph type="title"/>
          </p:nvPr>
        </p:nvSpPr>
        <p:spPr>
          <a:xfrm>
            <a:off x="228600" y="223500"/>
            <a:ext cx="4234800" cy="26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900"/>
              <a:t>Artificial Intelligence Energy Intensity</a:t>
            </a:r>
            <a:endParaRPr sz="4900"/>
          </a:p>
        </p:txBody>
      </p:sp>
      <p:pic>
        <p:nvPicPr>
          <p:cNvPr descr="Hexagonal icon." id="534" name="Google Shape;534;p78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35" name="Google Shape;535;p78"/>
          <p:cNvSpPr txBox="1"/>
          <p:nvPr/>
        </p:nvSpPr>
        <p:spPr>
          <a:xfrm>
            <a:off x="1048125" y="3541950"/>
            <a:ext cx="2819100" cy="1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*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For reference an average US household uses 10.8 MWh/year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** GPT-3 Training is equivalent to the power needs for 120 homes for 1 year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9"/>
          <p:cNvSpPr/>
          <p:nvPr/>
        </p:nvSpPr>
        <p:spPr>
          <a:xfrm rot="-5400000">
            <a:off x="-113100" y="341250"/>
            <a:ext cx="4914900" cy="4460100"/>
          </a:xfrm>
          <a:prstGeom prst="round2SameRect">
            <a:avLst>
              <a:gd fmla="val 3491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41" name="Google Shape;541;p79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42" name="Google Shape;542;p79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43" name="Google Shape;543;p79"/>
          <p:cNvSpPr txBox="1"/>
          <p:nvPr>
            <p:ph idx="1" type="subTitle"/>
          </p:nvPr>
        </p:nvSpPr>
        <p:spPr>
          <a:xfrm>
            <a:off x="4656225" y="113850"/>
            <a:ext cx="4004100" cy="422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Emerging evidence strongly suggests that the </a:t>
            </a:r>
            <a:r>
              <a:rPr b="1" lang="en" sz="1600"/>
              <a:t>cumulative energy consumption of inference may significantly surpass that of training for widely used models. Inference cost depends on the model, text uses much less energy than video </a:t>
            </a:r>
            <a:r>
              <a:rPr b="1" lang="en" sz="1600"/>
              <a:t>generation.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ChatGPT inference (early 2023)</a:t>
            </a:r>
            <a:r>
              <a:rPr lang="en" sz="1600"/>
              <a:t>: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Older estimates ~3Wh/prompt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GPT-3 (training) 1,287 MWh total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Google (2019-2021)</a:t>
            </a:r>
            <a:r>
              <a:rPr lang="en" sz="1600"/>
              <a:t>: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60% of AI energy from inference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Gemini uses 0.24 Wh/prompt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Google Search Integration (hypothetical)</a:t>
            </a:r>
            <a:r>
              <a:rPr lang="en" sz="1600"/>
              <a:t>: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 u="sng"/>
              <a:t>23–29 TWh annually (wow)</a:t>
            </a:r>
            <a:r>
              <a:rPr lang="en" sz="1600"/>
              <a:t>.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Trend</a:t>
            </a:r>
            <a:r>
              <a:rPr lang="en" sz="1600"/>
              <a:t>: Operational energy (inference) is a critical part of the lifecycle footprint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sp>
        <p:nvSpPr>
          <p:cNvPr id="544" name="Google Shape;544;p79"/>
          <p:cNvSpPr txBox="1"/>
          <p:nvPr>
            <p:ph type="title"/>
          </p:nvPr>
        </p:nvSpPr>
        <p:spPr>
          <a:xfrm>
            <a:off x="228600" y="223500"/>
            <a:ext cx="4234800" cy="26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900"/>
              <a:t>Artificial Intelligence Energy Intensity</a:t>
            </a:r>
            <a:endParaRPr sz="4900"/>
          </a:p>
        </p:txBody>
      </p:sp>
      <p:pic>
        <p:nvPicPr>
          <p:cNvPr descr="Hexagonal icon." id="545" name="Google Shape;545;p79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46" name="Google Shape;546;p79"/>
          <p:cNvSpPr txBox="1"/>
          <p:nvPr/>
        </p:nvSpPr>
        <p:spPr>
          <a:xfrm>
            <a:off x="1048125" y="3541950"/>
            <a:ext cx="2819100" cy="12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* For reference an average US household uses 10.8 MWh/year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*AI integration in Google search will use the equivalent energy of ~2,685,185 house for 1 year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80"/>
          <p:cNvSpPr/>
          <p:nvPr/>
        </p:nvSpPr>
        <p:spPr>
          <a:xfrm rot="-5400000">
            <a:off x="-113100" y="341250"/>
            <a:ext cx="4914900" cy="4460100"/>
          </a:xfrm>
          <a:prstGeom prst="round2SameRect">
            <a:avLst>
              <a:gd fmla="val 3491" name="adj1"/>
              <a:gd fmla="val 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552" name="Google Shape;552;p80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53" name="Google Shape;553;p80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54" name="Google Shape;554;p80"/>
          <p:cNvSpPr txBox="1"/>
          <p:nvPr>
            <p:ph type="title"/>
          </p:nvPr>
        </p:nvSpPr>
        <p:spPr>
          <a:xfrm>
            <a:off x="228600" y="223500"/>
            <a:ext cx="4234800" cy="261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4900"/>
              <a:t>Artificial Intelligence Energy Intensity</a:t>
            </a:r>
            <a:endParaRPr sz="4900"/>
          </a:p>
        </p:txBody>
      </p:sp>
      <p:sp>
        <p:nvSpPr>
          <p:cNvPr id="555" name="Google Shape;555;p80"/>
          <p:cNvSpPr txBox="1"/>
          <p:nvPr>
            <p:ph idx="1" type="subTitle"/>
          </p:nvPr>
        </p:nvSpPr>
        <p:spPr>
          <a:xfrm>
            <a:off x="4634650" y="113850"/>
            <a:ext cx="4395900" cy="502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Carbon and Water Footprints of AI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Energy → Carbon Footprint: </a:t>
            </a:r>
            <a:r>
              <a:rPr lang="en" sz="1600"/>
              <a:t>Depends on grid energy mix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Training a large model: </a:t>
            </a:r>
            <a:r>
              <a:rPr lang="en" sz="1600"/>
              <a:t>Hundreds of tons of CO2e (comparable to lifetime emissions of several cars)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1" lang="en" sz="1600"/>
              <a:t>ChatGPT query ~4.3g CO2e 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1" lang="en" sz="1600"/>
              <a:t>Gemini query ~0.03 gCO2e (including embodied hardware emissions)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1" lang="en" sz="1600"/>
              <a:t>Google search ~0.2g CO2e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sz="1600"/>
              <a:t>AI Drives Water Consumption: </a:t>
            </a:r>
            <a:r>
              <a:rPr lang="en" sz="1600"/>
              <a:t>Through data centers (cooling and electricity</a:t>
            </a:r>
            <a:r>
              <a:rPr lang="en" sz="1600"/>
              <a:t>)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1" lang="en" sz="1600"/>
              <a:t>GPT-3 training: 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~700,000 liters direct cooling water</a:t>
            </a:r>
            <a:r>
              <a:rPr b="1" lang="en" sz="1600"/>
              <a:t> 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" sz="1600"/>
              <a:t>5.4 million liters total (13x)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Inference (10-50 queries): 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1" lang="en" sz="1600"/>
              <a:t>GPT-3</a:t>
            </a:r>
            <a:r>
              <a:rPr lang="en" sz="1600"/>
              <a:t> ~500 milliliters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b="1" lang="en" sz="1600"/>
              <a:t>Gemini</a:t>
            </a:r>
            <a:r>
              <a:rPr lang="en" sz="1600"/>
              <a:t> ~13mL for 50 queries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</p:txBody>
      </p:sp>
      <p:pic>
        <p:nvPicPr>
          <p:cNvPr descr="Hexagonal icon." id="556" name="Google Shape;556;p80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57" name="Google Shape;557;p80"/>
          <p:cNvSpPr txBox="1"/>
          <p:nvPr/>
        </p:nvSpPr>
        <p:spPr>
          <a:xfrm>
            <a:off x="1048125" y="3541950"/>
            <a:ext cx="2819100" cy="6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* For reference an average US household uses </a:t>
            </a:r>
            <a:r>
              <a:rPr lang="en">
                <a:solidFill>
                  <a:schemeClr val="lt1"/>
                </a:solidFill>
                <a:latin typeface="Albert Sans"/>
                <a:ea typeface="Albert Sans"/>
                <a:cs typeface="Albert Sans"/>
                <a:sym typeface="Albert Sans"/>
              </a:rPr>
              <a:t>414,500 L/year</a:t>
            </a:r>
            <a:endParaRPr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81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15151B"/>
                </a:solidFill>
                <a:latin typeface="Albert Sans"/>
                <a:ea typeface="Albert Sans"/>
                <a:cs typeface="Albert Sans"/>
                <a:sym typeface="Albert Sans"/>
              </a:rPr>
              <a:t>   15</a:t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63" name="Google Shape;563;p81"/>
          <p:cNvSpPr txBox="1"/>
          <p:nvPr>
            <p:ph idx="1" type="subTitle"/>
          </p:nvPr>
        </p:nvSpPr>
        <p:spPr>
          <a:xfrm>
            <a:off x="161150" y="1392000"/>
            <a:ext cx="4659900" cy="37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Proof-of-Work (PoW)</a:t>
            </a:r>
            <a:r>
              <a:rPr lang="en"/>
              <a:t>: Energy-intensive consensus mechanism.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Competitive Process</a:t>
            </a:r>
            <a:r>
              <a:rPr lang="en"/>
              <a:t>: Miners solve complex puzzles, rewarded with coins.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Specialized Hardware</a:t>
            </a:r>
            <a:r>
              <a:rPr lang="en"/>
              <a:t>: ASICs (Application-Specific Integrated Circuits) – </a:t>
            </a:r>
            <a:r>
              <a:rPr b="1" lang="en" u="sng"/>
              <a:t>Each Bitcoin transaction in 2024 generated approximately 220g of e-waste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Vast Electricity Consumption</a:t>
            </a:r>
            <a:r>
              <a:rPr lang="en"/>
              <a:t>: Particularly Bitcoin, estimated at 175–185 TWh in 2024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sng"/>
              <a:t>~17,129,629 houses for 1 year in JUST 2024 (OMG)</a:t>
            </a:r>
            <a:endParaRPr b="1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Alternative Mechanisms</a:t>
            </a:r>
            <a:r>
              <a:rPr lang="en"/>
              <a:t> (e.g., Proof-of-Stake - PoS): reduced its energy consumption by approximately 99.95% (e.g., Ethereum post-Merge)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81"/>
          <p:cNvSpPr txBox="1"/>
          <p:nvPr>
            <p:ph type="title"/>
          </p:nvPr>
        </p:nvSpPr>
        <p:spPr>
          <a:xfrm>
            <a:off x="0" y="-93375"/>
            <a:ext cx="4082700" cy="156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Crypto Mining</a:t>
            </a:r>
            <a:endParaRPr/>
          </a:p>
        </p:txBody>
      </p:sp>
      <p:pic>
        <p:nvPicPr>
          <p:cNvPr descr="Hexagonal icon." id="565" name="Google Shape;565;p81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732" l="0" r="0" t="6732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pic>
        <p:nvPicPr>
          <p:cNvPr descr="Bitcoin mining farm. Videochip earn crypto. Digital currency fall from big tap. Mining Cryptocurrency. Distributed cloud computing. (Provided by Getty Images)" id="566" name="Google Shape;566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4786" y="586050"/>
            <a:ext cx="3686840" cy="3685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2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72" name="Google Shape;572;p82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73" name="Google Shape;573;p82"/>
          <p:cNvSpPr txBox="1"/>
          <p:nvPr>
            <p:ph idx="1" type="body"/>
          </p:nvPr>
        </p:nvSpPr>
        <p:spPr>
          <a:xfrm>
            <a:off x="4409350" y="186000"/>
            <a:ext cx="4392300" cy="437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 u="none"/>
              <a:t>E-Waste</a:t>
            </a:r>
            <a:endParaRPr b="1" sz="1700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Growing Global Challenge</a:t>
            </a:r>
            <a:r>
              <a:rPr lang="en" u="none"/>
              <a:t>: Fastest-growing waste stream worldwide.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Drivers</a:t>
            </a:r>
            <a:r>
              <a:rPr lang="en" u="none"/>
              <a:t>: Rapid obsolescence, shorter product lifespans, increasing consumption.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none"/>
              <a:t>Global Generation</a:t>
            </a:r>
            <a:r>
              <a:rPr lang="en" u="none"/>
              <a:t>:</a:t>
            </a:r>
            <a:endParaRPr u="none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u="none"/>
              <a:t> 2019: ~53.6 million metric tons</a:t>
            </a:r>
            <a:endParaRPr u="none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 u="none"/>
              <a:t> 2030: &gt;74 million metric tons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Composition</a:t>
            </a:r>
            <a:r>
              <a:rPr lang="en" u="none"/>
              <a:t>: Contains hazardous (e.g., lead, mercury) and valuable (e.g., gold, copper) materials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Low Formal Collection Rates</a:t>
            </a:r>
            <a:r>
              <a:rPr lang="en" u="none"/>
              <a:t>: Informal, often hazardous, recycling prevalent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none"/>
          </a:p>
        </p:txBody>
      </p:sp>
      <p:pic>
        <p:nvPicPr>
          <p:cNvPr descr="Hexagonal icon." id="574" name="Google Shape;574;p82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pic>
        <p:nvPicPr>
          <p:cNvPr descr="Businesswoman putting computer in garbage (Provided by Getty Images)" id="575" name="Google Shape;575;p82"/>
          <p:cNvPicPr preferRelativeResize="0"/>
          <p:nvPr/>
        </p:nvPicPr>
        <p:blipFill rotWithShape="1">
          <a:blip r:embed="rId4">
            <a:alphaModFix/>
          </a:blip>
          <a:srcRect b="0" l="24146" r="23454" t="0"/>
          <a:stretch/>
        </p:blipFill>
        <p:spPr>
          <a:xfrm rot="-1153064">
            <a:off x="867400" y="186011"/>
            <a:ext cx="2501553" cy="4771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83"/>
          <p:cNvSpPr/>
          <p:nvPr/>
        </p:nvSpPr>
        <p:spPr>
          <a:xfrm>
            <a:off x="7158725" y="4601400"/>
            <a:ext cx="1354500" cy="318600"/>
          </a:xfrm>
          <a:prstGeom prst="roundRect">
            <a:avLst>
              <a:gd fmla="val 1629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81" name="Google Shape;581;p83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82" name="Google Shape;582;p83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83" name="Google Shape;583;p83"/>
          <p:cNvSpPr txBox="1"/>
          <p:nvPr>
            <p:ph type="title"/>
          </p:nvPr>
        </p:nvSpPr>
        <p:spPr>
          <a:xfrm>
            <a:off x="858165" y="753100"/>
            <a:ext cx="6123900" cy="14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like</a:t>
            </a:r>
            <a:r>
              <a:rPr lang="en"/>
              <a:t>... How do we fix it? </a:t>
            </a:r>
            <a:endParaRPr/>
          </a:p>
        </p:txBody>
      </p:sp>
      <p:pic>
        <p:nvPicPr>
          <p:cNvPr descr="Hexagonal icon." id="584" name="Google Shape;584;p8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sp>
        <p:nvSpPr>
          <p:cNvPr id="585" name="Google Shape;585;p83"/>
          <p:cNvSpPr txBox="1"/>
          <p:nvPr>
            <p:ph idx="3" type="title"/>
          </p:nvPr>
        </p:nvSpPr>
        <p:spPr>
          <a:xfrm>
            <a:off x="7158725" y="4563900"/>
            <a:ext cx="13545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Market Analysis</a:t>
            </a:r>
            <a:endParaRPr/>
          </a:p>
        </p:txBody>
      </p:sp>
      <p:sp>
        <p:nvSpPr>
          <p:cNvPr id="586" name="Google Shape;586;p83"/>
          <p:cNvSpPr txBox="1"/>
          <p:nvPr>
            <p:ph idx="1" type="subTitle"/>
          </p:nvPr>
        </p:nvSpPr>
        <p:spPr>
          <a:xfrm>
            <a:off x="966811" y="321575"/>
            <a:ext cx="23040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587" name="Google Shape;587;p83"/>
          <p:cNvSpPr/>
          <p:nvPr/>
        </p:nvSpPr>
        <p:spPr>
          <a:xfrm>
            <a:off x="5720650" y="4601400"/>
            <a:ext cx="1354500" cy="318600"/>
          </a:xfrm>
          <a:prstGeom prst="roundRect">
            <a:avLst>
              <a:gd fmla="val 1629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88" name="Google Shape;588;p83"/>
          <p:cNvSpPr txBox="1"/>
          <p:nvPr/>
        </p:nvSpPr>
        <p:spPr>
          <a:xfrm>
            <a:off x="5730000" y="4614225"/>
            <a:ext cx="13182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Company Name</a:t>
            </a:r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4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94" name="Google Shape;594;p84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95" name="Google Shape;595;p84"/>
          <p:cNvSpPr txBox="1"/>
          <p:nvPr>
            <p:ph idx="1" type="body"/>
          </p:nvPr>
        </p:nvSpPr>
        <p:spPr>
          <a:xfrm>
            <a:off x="4817175" y="105725"/>
            <a:ext cx="3832200" cy="44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none"/>
              <a:t>Mitigation Strategies - Algorithmic and Software Efficiency</a:t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"Green AI" Movement: </a:t>
            </a:r>
            <a:r>
              <a:rPr lang="en" u="none"/>
              <a:t>Energy efficiency as a primary design consideration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Efficient Model Architectures: </a:t>
            </a:r>
            <a:r>
              <a:rPr lang="en" u="none"/>
              <a:t>Sparse models like Mixture-of-Experts (MoE) can reduce data transfer 10x-100x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Techniques: </a:t>
            </a:r>
            <a:r>
              <a:rPr lang="en" u="none"/>
              <a:t>Pruning, quantization, knowledge distillation, transfer learning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Hardware Optimization: </a:t>
            </a:r>
            <a:r>
              <a:rPr lang="en" u="none"/>
              <a:t>Algorithms tailored for specific platforms or chipsets like TPUs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Transparency: </a:t>
            </a:r>
            <a:r>
              <a:rPr lang="en" u="none"/>
              <a:t>Measuring and reporting energy/carbon footprint of AI models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none"/>
          </a:p>
        </p:txBody>
      </p:sp>
      <p:pic>
        <p:nvPicPr>
          <p:cNvPr descr="Hexagonal icon." id="596" name="Google Shape;596;p84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pic>
        <p:nvPicPr>
          <p:cNvPr descr="head  mind   brain (Provided by Getty Images)" id="597" name="Google Shape;597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664776" cy="4664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ead  mind   brain (Provided by Getty Images)" id="598" name="Google Shape;598;p84"/>
          <p:cNvPicPr preferRelativeResize="0"/>
          <p:nvPr/>
        </p:nvPicPr>
        <p:blipFill rotWithShape="1">
          <a:blip r:embed="rId5">
            <a:alphaModFix/>
          </a:blip>
          <a:srcRect b="0" l="7570" r="0" t="0"/>
          <a:stretch/>
        </p:blipFill>
        <p:spPr>
          <a:xfrm flipH="1">
            <a:off x="152398" y="152400"/>
            <a:ext cx="4311777" cy="466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85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04" name="Google Shape;604;p85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05" name="Google Shape;605;p85"/>
          <p:cNvSpPr txBox="1"/>
          <p:nvPr>
            <p:ph idx="1" type="body"/>
          </p:nvPr>
        </p:nvSpPr>
        <p:spPr>
          <a:xfrm>
            <a:off x="4634650" y="152400"/>
            <a:ext cx="4167000" cy="480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none"/>
              <a:t>Mitigation Strategies - </a:t>
            </a:r>
            <a:r>
              <a:rPr b="1" lang="en" u="none"/>
              <a:t> Beyond von Neumann</a:t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Slowing Efficiency Gains: </a:t>
            </a:r>
            <a:r>
              <a:rPr lang="en" u="none"/>
              <a:t>Limits of conventional silicon-based digital computing.</a:t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none"/>
              <a:t>Alternative Paradigms: </a:t>
            </a:r>
            <a:endParaRPr b="1" u="none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u="none"/>
              <a:t>Photonic</a:t>
            </a:r>
            <a:r>
              <a:rPr lang="en" u="none"/>
              <a:t> (matrix-vector multiplications)</a:t>
            </a:r>
            <a:endParaRPr u="none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u="none"/>
              <a:t>Neuromorphic</a:t>
            </a:r>
            <a:r>
              <a:rPr lang="en" u="none"/>
              <a:t> (co-locating memory and processing)</a:t>
            </a:r>
            <a:endParaRPr u="none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 u="none"/>
              <a:t>Analogue computing</a:t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Von Neumann Architecture</a:t>
            </a:r>
            <a:r>
              <a:rPr b="1" lang="en" u="none"/>
              <a:t> </a:t>
            </a:r>
            <a:r>
              <a:rPr b="1" lang="en" u="none"/>
              <a:t>Bottleneck ("Memory Wall"): </a:t>
            </a:r>
            <a:r>
              <a:rPr lang="en" u="none"/>
              <a:t>Separation of processing and memory leads to energy and time costs of data transfer.</a:t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 u="none"/>
              <a:t>Emerging Paradigms Aim:</a:t>
            </a:r>
            <a:r>
              <a:rPr lang="en" u="none"/>
              <a:t> To address this bottleneck through co-location or different physical phenomena</a:t>
            </a:r>
            <a:endParaRPr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u="none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u="none"/>
          </a:p>
        </p:txBody>
      </p:sp>
      <p:pic>
        <p:nvPicPr>
          <p:cNvPr descr="Hexagonal icon." id="606" name="Google Shape;606;p85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  <p:pic>
        <p:nvPicPr>
          <p:cNvPr descr="head  mind   brain (Provided by Getty Images)" id="607" name="Google Shape;607;p85"/>
          <p:cNvPicPr preferRelativeResize="0"/>
          <p:nvPr/>
        </p:nvPicPr>
        <p:blipFill rotWithShape="1">
          <a:blip r:embed="rId4">
            <a:alphaModFix/>
          </a:blip>
          <a:srcRect b="0" l="7570" r="0" t="0"/>
          <a:stretch/>
        </p:blipFill>
        <p:spPr>
          <a:xfrm rot="10800000">
            <a:off x="152398" y="152400"/>
            <a:ext cx="4311777" cy="4664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6"/>
          <p:cNvSpPr txBox="1"/>
          <p:nvPr>
            <p:ph idx="1" type="subTitle"/>
          </p:nvPr>
        </p:nvSpPr>
        <p:spPr>
          <a:xfrm>
            <a:off x="905150" y="1180200"/>
            <a:ext cx="7767300" cy="342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Complex and Paradoxical Relationship</a:t>
            </a:r>
            <a:r>
              <a:rPr lang="en"/>
              <a:t>: ICT drives progress but has a substantial environmental footprint.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Slowdown of Koomey's Law</a:t>
            </a:r>
            <a:r>
              <a:rPr lang="en"/>
              <a:t>: Coinciding with explosion in demand.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lang="en"/>
              <a:t>Multifaceted Challenges</a:t>
            </a:r>
            <a:r>
              <a:rPr lang="en"/>
              <a:t>: Energy, materials, water, waste, emissions across lifecycle.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86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14" name="Google Shape;614;p86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15" name="Google Shape;615;p86"/>
          <p:cNvSpPr txBox="1"/>
          <p:nvPr>
            <p:ph idx="2" type="title"/>
          </p:nvPr>
        </p:nvSpPr>
        <p:spPr>
          <a:xfrm>
            <a:off x="945775" y="260779"/>
            <a:ext cx="71379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Conclusion</a:t>
            </a:r>
            <a:endParaRPr/>
          </a:p>
        </p:txBody>
      </p:sp>
      <p:pic>
        <p:nvPicPr>
          <p:cNvPr descr="Hexagonal icon." id="616" name="Google Shape;616;p86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87"/>
          <p:cNvSpPr txBox="1"/>
          <p:nvPr>
            <p:ph idx="1" type="subTitle"/>
          </p:nvPr>
        </p:nvSpPr>
        <p:spPr>
          <a:xfrm>
            <a:off x="905150" y="1180200"/>
            <a:ext cx="77673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Path Forward</a:t>
            </a:r>
            <a:r>
              <a:rPr lang="en"/>
              <a:t>: Holistic, integrated approach.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Technological Innovation</a:t>
            </a:r>
            <a:r>
              <a:rPr lang="en"/>
              <a:t> (Green AI, low-power paradigms).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Responsible Operations</a:t>
            </a:r>
            <a:r>
              <a:rPr lang="en"/>
              <a:t> (data center efficiency, renewables).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Circular Economy Principles</a:t>
            </a:r>
            <a:r>
              <a:rPr lang="en"/>
              <a:t> (design, e-waste, secondary markets).</a:t>
            </a:r>
            <a:endParaRPr/>
          </a:p>
        </p:txBody>
      </p:sp>
      <p:sp>
        <p:nvSpPr>
          <p:cNvPr id="622" name="Google Shape;622;p87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23" name="Google Shape;623;p87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24" name="Google Shape;624;p87"/>
          <p:cNvSpPr txBox="1"/>
          <p:nvPr>
            <p:ph idx="2" type="title"/>
          </p:nvPr>
        </p:nvSpPr>
        <p:spPr>
          <a:xfrm>
            <a:off x="945775" y="260779"/>
            <a:ext cx="71379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Conclusion</a:t>
            </a:r>
            <a:endParaRPr/>
          </a:p>
        </p:txBody>
      </p:sp>
      <p:pic>
        <p:nvPicPr>
          <p:cNvPr descr="Hexagonal icon." id="625" name="Google Shape;625;p87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8"/>
          <p:cNvSpPr/>
          <p:nvPr/>
        </p:nvSpPr>
        <p:spPr>
          <a:xfrm>
            <a:off x="8596792" y="4601400"/>
            <a:ext cx="318600" cy="318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15151B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31" name="Google Shape;631;p88"/>
          <p:cNvSpPr txBox="1"/>
          <p:nvPr>
            <p:ph idx="12" type="sldNum"/>
          </p:nvPr>
        </p:nvSpPr>
        <p:spPr>
          <a:xfrm>
            <a:off x="8481759" y="45639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Albert Sans"/>
                <a:ea typeface="Albert Sans"/>
                <a:cs typeface="Albert Sans"/>
                <a:sym typeface="Albert Sans"/>
              </a:rPr>
              <a:t>‹#›</a:t>
            </a:fld>
            <a:endParaRPr sz="1000">
              <a:solidFill>
                <a:schemeClr val="dk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632" name="Google Shape;632;p88"/>
          <p:cNvSpPr txBox="1"/>
          <p:nvPr>
            <p:ph idx="1" type="subTitle"/>
          </p:nvPr>
        </p:nvSpPr>
        <p:spPr>
          <a:xfrm>
            <a:off x="905150" y="1180200"/>
            <a:ext cx="7767300" cy="167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Key Research Gaps</a:t>
            </a:r>
            <a:r>
              <a:rPr lang="en"/>
              <a:t>: Comprehensive </a:t>
            </a:r>
            <a:r>
              <a:rPr lang="en"/>
              <a:t>life cycle</a:t>
            </a:r>
            <a:r>
              <a:rPr lang="en"/>
              <a:t> assessments, rebound effects, benchmarking emerging technologies, sustainable AI, policy effectiveness, environmental justice.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Final Thought</a:t>
            </a:r>
            <a:r>
              <a:rPr lang="en"/>
              <a:t>: Collective action and environmental stewardship are essential for a sustainable digital future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88"/>
          <p:cNvSpPr txBox="1"/>
          <p:nvPr>
            <p:ph idx="2" type="title"/>
          </p:nvPr>
        </p:nvSpPr>
        <p:spPr>
          <a:xfrm>
            <a:off x="945775" y="260779"/>
            <a:ext cx="71379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Conclusion</a:t>
            </a:r>
            <a:endParaRPr/>
          </a:p>
        </p:txBody>
      </p:sp>
      <p:pic>
        <p:nvPicPr>
          <p:cNvPr descr="Hexagonal icon." id="634" name="Google Shape;634;p88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6598" l="0" r="0" t="6589"/>
          <a:stretch/>
        </p:blipFill>
        <p:spPr>
          <a:xfrm>
            <a:off x="8596800" y="223475"/>
            <a:ext cx="318600" cy="318600"/>
          </a:xfrm>
          <a:prstGeom prst="ellipse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ales Pitch">
  <a:themeElements>
    <a:clrScheme name="Simple Light">
      <a:dk1>
        <a:srgbClr val="08005F"/>
      </a:dk1>
      <a:lt1>
        <a:srgbClr val="FFFFFF"/>
      </a:lt1>
      <a:dk2>
        <a:srgbClr val="000000"/>
      </a:dk2>
      <a:lt2>
        <a:srgbClr val="B1A1FF"/>
      </a:lt2>
      <a:accent1>
        <a:srgbClr val="A1FF5F"/>
      </a:accent1>
      <a:accent2>
        <a:srgbClr val="1BBE90"/>
      </a:accent2>
      <a:accent3>
        <a:srgbClr val="0A485F"/>
      </a:accent3>
      <a:accent4>
        <a:srgbClr val="9ACAE0"/>
      </a:accent4>
      <a:accent5>
        <a:srgbClr val="D1D1EB"/>
      </a:accent5>
      <a:accent6>
        <a:srgbClr val="2837DB"/>
      </a:accent6>
      <a:hlink>
        <a:srgbClr val="2837D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