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4" r:id="rId5"/>
    <p:sldMasterId id="214748368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y="5143500" cx="9144000"/>
  <p:notesSz cx="6858000" cy="9144000"/>
  <p:embeddedFontLst>
    <p:embeddedFont>
      <p:font typeface="Inter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E45AB76-CEA9-4879-9456-5B4C5D15C55C}">
  <a:tblStyle styleId="{AE45AB76-CEA9-4879-9456-5B4C5D15C5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Inter-regular.fntdata"/><Relationship Id="rId21" Type="http://schemas.openxmlformats.org/officeDocument/2006/relationships/slide" Target="slides/slide14.xml"/><Relationship Id="rId24" Type="http://schemas.openxmlformats.org/officeDocument/2006/relationships/font" Target="fonts/Inter-italic.fntdata"/><Relationship Id="rId23" Type="http://schemas.openxmlformats.org/officeDocument/2006/relationships/font" Target="fonts/Inter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5" Type="http://schemas.openxmlformats.org/officeDocument/2006/relationships/font" Target="fonts/Inter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a73a905be_0_111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4a73a905be_0_111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4a73a905be_0_111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ab875902e_0_82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38ab875902e_0_82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The trilogy: Intelligence, Attention, Coordination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Money &amp; Trust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Blockchain Revolution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Tokenization &amp; Markets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AI Agents &amp; Future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8ab875902e_0_82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8ab875902e_0_104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g38ab875902e_0_104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g38ab875902e_0_104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8ab875902e_0_209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g38ab875902e_0_209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38ab875902e_0_209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8ab875902e_0_219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g38ab875902e_0_219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g38ab875902e_0_219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8ab875902e_0_231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8ab875902e_0_231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8ab875902e_0_231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8ab875902e_0_24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g38ab875902e_0_24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8ab875902e_0_24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8ab875902e_0_25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g38ab875902e_0_25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38ab875902e_0_25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ab875902e_0_349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38ab875902e_0_349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8ab875902e_0_349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8ab875902e_0_27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38ab875902e_0_27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38ab875902e_0_27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8ab875902e_0_36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8ab875902e_0_36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8ab875902e_0_36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8ab875902e_0_402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6" name="Google Shape;266;g38ab875902e_0_402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The trilogy: Intelligence, Attention, Coordination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Money &amp; Trust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Blockchain Revolution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Tokenization &amp; Markets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AI Agents &amp; Future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g38ab875902e_0_402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8ab875902e_0_98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g38ab875902e_0_98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38ab875902e_0_98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8ab875902e_0_290:notes"/>
          <p:cNvSpPr/>
          <p:nvPr>
            <p:ph idx="2" type="sldImg"/>
          </p:nvPr>
        </p:nvSpPr>
        <p:spPr>
          <a:xfrm>
            <a:off x="457200" y="571500"/>
            <a:ext cx="3657600" cy="1543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3" name="Google Shape;283;g38ab875902e_0_290:notes"/>
          <p:cNvSpPr txBox="1"/>
          <p:nvPr>
            <p:ph idx="1" type="body"/>
          </p:nvPr>
        </p:nvSpPr>
        <p:spPr>
          <a:xfrm>
            <a:off x="457200" y="2200275"/>
            <a:ext cx="36576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27925" lIns="55875" spcFirstLastPara="1" rIns="55875" wrap="square" tIns="27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8ab875902e_0_290:notes"/>
          <p:cNvSpPr txBox="1"/>
          <p:nvPr>
            <p:ph idx="12" type="sldNum"/>
          </p:nvPr>
        </p:nvSpPr>
        <p:spPr>
          <a:xfrm>
            <a:off x="2589742" y="4342607"/>
            <a:ext cx="19812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925" lIns="55875" spcFirstLastPara="1" rIns="55875" wrap="square" tIns="279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3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3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311700" y="360654"/>
            <a:ext cx="8520600" cy="409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11700" y="4453550"/>
            <a:ext cx="8520600" cy="5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949F"/>
              </a:buClr>
              <a:buSzPts val="2000"/>
              <a:buNone/>
              <a:defRPr sz="2000">
                <a:solidFill>
                  <a:srgbClr val="89949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 b="19936" l="0" r="0" t="0"/>
          <a:stretch/>
        </p:blipFill>
        <p:spPr>
          <a:xfrm flipH="1" rot="10800000">
            <a:off x="2334400" y="0"/>
            <a:ext cx="4779999" cy="192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4B188A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1949775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CDA5FF"/>
                </a:solidFill>
              </a:defRPr>
            </a:lvl1pPr>
            <a:lvl2pPr lvl="1">
              <a:buNone/>
              <a:defRPr>
                <a:solidFill>
                  <a:srgbClr val="CDA5FF"/>
                </a:solidFill>
              </a:defRPr>
            </a:lvl2pPr>
            <a:lvl3pPr lvl="2">
              <a:buNone/>
              <a:defRPr>
                <a:solidFill>
                  <a:srgbClr val="CDA5FF"/>
                </a:solidFill>
              </a:defRPr>
            </a:lvl3pPr>
            <a:lvl4pPr lvl="3">
              <a:buNone/>
              <a:defRPr>
                <a:solidFill>
                  <a:srgbClr val="CDA5FF"/>
                </a:solidFill>
              </a:defRPr>
            </a:lvl4pPr>
            <a:lvl5pPr lvl="4">
              <a:buNone/>
              <a:defRPr>
                <a:solidFill>
                  <a:srgbClr val="CDA5FF"/>
                </a:solidFill>
              </a:defRPr>
            </a:lvl5pPr>
            <a:lvl6pPr lvl="5">
              <a:buNone/>
              <a:defRPr>
                <a:solidFill>
                  <a:srgbClr val="CDA5FF"/>
                </a:solidFill>
              </a:defRPr>
            </a:lvl6pPr>
            <a:lvl7pPr lvl="6">
              <a:buNone/>
              <a:defRPr>
                <a:solidFill>
                  <a:srgbClr val="CDA5FF"/>
                </a:solidFill>
              </a:defRPr>
            </a:lvl7pPr>
            <a:lvl8pPr lvl="7">
              <a:buNone/>
              <a:defRPr>
                <a:solidFill>
                  <a:srgbClr val="CDA5FF"/>
                </a:solidFill>
              </a:defRPr>
            </a:lvl8pPr>
            <a:lvl9pPr lvl="8">
              <a:buNone/>
              <a:defRPr>
                <a:solidFill>
                  <a:srgbClr val="CDA5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311700" y="2791567"/>
            <a:ext cx="8520600" cy="9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800"/>
              <a:buChar char="●"/>
              <a:defRPr>
                <a:solidFill>
                  <a:srgbClr val="10151B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311700" y="1152475"/>
            <a:ext cx="409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2" type="body"/>
          </p:nvPr>
        </p:nvSpPr>
        <p:spPr>
          <a:xfrm>
            <a:off x="4734875" y="1152475"/>
            <a:ext cx="409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152475"/>
            <a:ext cx="409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800"/>
              <a:buChar char="●"/>
              <a:defRPr>
                <a:solidFill>
                  <a:srgbClr val="10151B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2" type="body"/>
          </p:nvPr>
        </p:nvSpPr>
        <p:spPr>
          <a:xfrm>
            <a:off x="4734875" y="1152475"/>
            <a:ext cx="409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800"/>
              <a:buChar char="●"/>
              <a:defRPr>
                <a:solidFill>
                  <a:srgbClr val="10151B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2800"/>
              <a:buNone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 1">
  <p:cSld name="MAIN_POINT_1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4800"/>
              <a:buNone/>
              <a:defRPr sz="4800"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12"/>
          <p:cNvPicPr preferRelativeResize="0"/>
          <p:nvPr/>
        </p:nvPicPr>
        <p:blipFill rotWithShape="1">
          <a:blip r:embed="rId2">
            <a:alphaModFix/>
          </a:blip>
          <a:srcRect b="15775" l="0" r="62700" t="0"/>
          <a:stretch/>
        </p:blipFill>
        <p:spPr>
          <a:xfrm flipH="1" rot="5400000">
            <a:off x="1616763" y="-1616887"/>
            <a:ext cx="1098699" cy="433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2"/>
          <p:cNvPicPr preferRelativeResize="0"/>
          <p:nvPr/>
        </p:nvPicPr>
        <p:blipFill rotWithShape="1">
          <a:blip r:embed="rId3">
            <a:alphaModFix/>
          </a:blip>
          <a:srcRect b="76048" l="0" r="53678" t="0"/>
          <a:stretch/>
        </p:blipFill>
        <p:spPr>
          <a:xfrm rot="10800000">
            <a:off x="0" y="0"/>
            <a:ext cx="2382599" cy="12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2"/>
          <p:cNvSpPr txBox="1"/>
          <p:nvPr>
            <p:ph type="title"/>
          </p:nvPr>
        </p:nvSpPr>
        <p:spPr>
          <a:xfrm>
            <a:off x="265500" y="194400"/>
            <a:ext cx="4045200" cy="235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54" name="Google Shape;54;p12"/>
          <p:cNvSpPr txBox="1"/>
          <p:nvPr>
            <p:ph idx="1" type="subTitle"/>
          </p:nvPr>
        </p:nvSpPr>
        <p:spPr>
          <a:xfrm>
            <a:off x="265500" y="2549550"/>
            <a:ext cx="4045200" cy="22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" name="Google Shape;5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10288" y="4517013"/>
            <a:ext cx="447100" cy="4471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>
            <p:ph idx="2" type="body"/>
          </p:nvPr>
        </p:nvSpPr>
        <p:spPr>
          <a:xfrm>
            <a:off x="4734875" y="255950"/>
            <a:ext cx="4097400" cy="41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rgbClr val="10151B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10151B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>
                <a:solidFill>
                  <a:srgbClr val="10151B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10151B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>
                <a:solidFill>
                  <a:srgbClr val="10151B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Char char="■"/>
              <a:defRPr>
                <a:solidFill>
                  <a:srgbClr val="10151B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Char char="●"/>
              <a:defRPr>
                <a:solidFill>
                  <a:srgbClr val="10151B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Char char="○"/>
              <a:defRPr>
                <a:solidFill>
                  <a:srgbClr val="10151B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rgbClr val="00A4D6"/>
              </a:buClr>
              <a:buSzPts val="1400"/>
              <a:buChar char="■"/>
              <a:defRPr>
                <a:solidFill>
                  <a:srgbClr val="10151B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_ONLY_1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800"/>
              <a:buNone/>
              <a:defRPr>
                <a:solidFill>
                  <a:srgbClr val="10151B"/>
                </a:solidFill>
              </a:defRPr>
            </a:lvl1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2000"/>
              <a:buNone/>
              <a:defRPr sz="12000">
                <a:solidFill>
                  <a:srgbClr val="10151B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rgbClr val="10151B"/>
              </a:buClr>
              <a:buSzPts val="1800"/>
              <a:buChar char="●"/>
              <a:defRPr>
                <a:solidFill>
                  <a:srgbClr val="10151B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●"/>
              <a:defRPr>
                <a:solidFill>
                  <a:srgbClr val="10151B"/>
                </a:solidFill>
              </a:defRPr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Clr>
                <a:srgbClr val="10151B"/>
              </a:buClr>
              <a:buSzPts val="1400"/>
              <a:buChar char="○"/>
              <a:defRPr>
                <a:solidFill>
                  <a:srgbClr val="10151B"/>
                </a:solidFill>
              </a:defRPr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Clr>
                <a:srgbClr val="10151B"/>
              </a:buClr>
              <a:buSzPts val="1400"/>
              <a:buChar char="■"/>
              <a:defRPr>
                <a:solidFill>
                  <a:srgbClr val="10151B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BLANK_1"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 1">
  <p:cSld name="TITLE_1_1_1_1_1">
    <p:bg>
      <p:bgPr>
        <a:solidFill>
          <a:schemeClr val="dk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ctrTitle"/>
          </p:nvPr>
        </p:nvSpPr>
        <p:spPr>
          <a:xfrm>
            <a:off x="636700" y="366150"/>
            <a:ext cx="7870500" cy="12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b="1" sz="3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C3C9D0"/>
                </a:solidFill>
              </a:defRPr>
            </a:lvl1pPr>
            <a:lvl2pPr lvl="1">
              <a:buNone/>
              <a:defRPr sz="1300">
                <a:solidFill>
                  <a:srgbClr val="C3C9D0"/>
                </a:solidFill>
              </a:defRPr>
            </a:lvl2pPr>
            <a:lvl3pPr lvl="2">
              <a:buNone/>
              <a:defRPr sz="1300">
                <a:solidFill>
                  <a:srgbClr val="C3C9D0"/>
                </a:solidFill>
              </a:defRPr>
            </a:lvl3pPr>
            <a:lvl4pPr lvl="3">
              <a:buNone/>
              <a:defRPr sz="1300">
                <a:solidFill>
                  <a:srgbClr val="C3C9D0"/>
                </a:solidFill>
              </a:defRPr>
            </a:lvl4pPr>
            <a:lvl5pPr lvl="4">
              <a:buNone/>
              <a:defRPr sz="1300">
                <a:solidFill>
                  <a:srgbClr val="C3C9D0"/>
                </a:solidFill>
              </a:defRPr>
            </a:lvl5pPr>
            <a:lvl6pPr lvl="5">
              <a:buNone/>
              <a:defRPr sz="1300">
                <a:solidFill>
                  <a:srgbClr val="C3C9D0"/>
                </a:solidFill>
              </a:defRPr>
            </a:lvl6pPr>
            <a:lvl7pPr lvl="6">
              <a:buNone/>
              <a:defRPr sz="1300">
                <a:solidFill>
                  <a:srgbClr val="C3C9D0"/>
                </a:solidFill>
              </a:defRPr>
            </a:lvl7pPr>
            <a:lvl8pPr lvl="7">
              <a:buNone/>
              <a:defRPr sz="1300">
                <a:solidFill>
                  <a:srgbClr val="C3C9D0"/>
                </a:solidFill>
              </a:defRPr>
            </a:lvl8pPr>
            <a:lvl9pPr lvl="8">
              <a:buNone/>
              <a:defRPr sz="1300">
                <a:solidFill>
                  <a:srgbClr val="C3C9D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 1 1">
  <p:cSld name="TITLE_1_1_1_1_1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ctrTitle"/>
          </p:nvPr>
        </p:nvSpPr>
        <p:spPr>
          <a:xfrm>
            <a:off x="636700" y="366150"/>
            <a:ext cx="7870500" cy="128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1" name="Google Shape;81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C3C9D0"/>
                </a:solidFill>
              </a:defRPr>
            </a:lvl1pPr>
            <a:lvl2pPr lvl="1">
              <a:buNone/>
              <a:defRPr sz="1300">
                <a:solidFill>
                  <a:srgbClr val="C3C9D0"/>
                </a:solidFill>
              </a:defRPr>
            </a:lvl2pPr>
            <a:lvl3pPr lvl="2">
              <a:buNone/>
              <a:defRPr sz="1300">
                <a:solidFill>
                  <a:srgbClr val="C3C9D0"/>
                </a:solidFill>
              </a:defRPr>
            </a:lvl3pPr>
            <a:lvl4pPr lvl="3">
              <a:buNone/>
              <a:defRPr sz="1300">
                <a:solidFill>
                  <a:srgbClr val="C3C9D0"/>
                </a:solidFill>
              </a:defRPr>
            </a:lvl4pPr>
            <a:lvl5pPr lvl="4">
              <a:buNone/>
              <a:defRPr sz="1300">
                <a:solidFill>
                  <a:srgbClr val="C3C9D0"/>
                </a:solidFill>
              </a:defRPr>
            </a:lvl5pPr>
            <a:lvl6pPr lvl="5">
              <a:buNone/>
              <a:defRPr sz="1300">
                <a:solidFill>
                  <a:srgbClr val="C3C9D0"/>
                </a:solidFill>
              </a:defRPr>
            </a:lvl6pPr>
            <a:lvl7pPr lvl="6">
              <a:buNone/>
              <a:defRPr sz="1300">
                <a:solidFill>
                  <a:srgbClr val="C3C9D0"/>
                </a:solidFill>
              </a:defRPr>
            </a:lvl7pPr>
            <a:lvl8pPr lvl="7">
              <a:buNone/>
              <a:defRPr sz="1300">
                <a:solidFill>
                  <a:srgbClr val="C3C9D0"/>
                </a:solidFill>
              </a:defRPr>
            </a:lvl8pPr>
            <a:lvl9pPr lvl="8">
              <a:buNone/>
              <a:defRPr sz="1300">
                <a:solidFill>
                  <a:srgbClr val="C3C9D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1"/>
          <p:cNvPicPr preferRelativeResize="0"/>
          <p:nvPr/>
        </p:nvPicPr>
        <p:blipFill rotWithShape="1">
          <a:blip r:embed="rId2">
            <a:alphaModFix/>
          </a:blip>
          <a:srcRect b="0" l="77361" r="0" t="34777"/>
          <a:stretch/>
        </p:blipFill>
        <p:spPr>
          <a:xfrm>
            <a:off x="0" y="0"/>
            <a:ext cx="1598499" cy="460520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1"/>
          <p:cNvSpPr txBox="1"/>
          <p:nvPr>
            <p:ph type="ctrTitle"/>
          </p:nvPr>
        </p:nvSpPr>
        <p:spPr>
          <a:xfrm>
            <a:off x="636700" y="1192100"/>
            <a:ext cx="7870500" cy="275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b="1" sz="6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85" name="Google Shape;85;p21"/>
          <p:cNvSpPr txBox="1"/>
          <p:nvPr>
            <p:ph idx="1" type="subTitle"/>
          </p:nvPr>
        </p:nvSpPr>
        <p:spPr>
          <a:xfrm>
            <a:off x="4640925" y="4107600"/>
            <a:ext cx="3866400" cy="58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949F"/>
              </a:buClr>
              <a:buSzPts val="1600"/>
              <a:buNone/>
              <a:defRPr sz="1600">
                <a:solidFill>
                  <a:srgbClr val="89949F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86" name="Google Shape;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8876" y="880495"/>
            <a:ext cx="1666248" cy="31161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/>
          <p:nvPr>
            <p:ph idx="2" type="subTitle"/>
          </p:nvPr>
        </p:nvSpPr>
        <p:spPr>
          <a:xfrm>
            <a:off x="636700" y="4107600"/>
            <a:ext cx="3866400" cy="58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949F"/>
              </a:buClr>
              <a:buSzPts val="1600"/>
              <a:buNone/>
              <a:defRPr sz="1600">
                <a:solidFill>
                  <a:srgbClr val="89949F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8" name="Google Shape;88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C3C9D0"/>
                </a:solidFill>
              </a:defRPr>
            </a:lvl1pPr>
            <a:lvl2pPr lvl="1">
              <a:buNone/>
              <a:defRPr sz="1300">
                <a:solidFill>
                  <a:srgbClr val="C3C9D0"/>
                </a:solidFill>
              </a:defRPr>
            </a:lvl2pPr>
            <a:lvl3pPr lvl="2">
              <a:buNone/>
              <a:defRPr sz="1300">
                <a:solidFill>
                  <a:srgbClr val="C3C9D0"/>
                </a:solidFill>
              </a:defRPr>
            </a:lvl3pPr>
            <a:lvl4pPr lvl="3">
              <a:buNone/>
              <a:defRPr sz="1300">
                <a:solidFill>
                  <a:srgbClr val="C3C9D0"/>
                </a:solidFill>
              </a:defRPr>
            </a:lvl4pPr>
            <a:lvl5pPr lvl="4">
              <a:buNone/>
              <a:defRPr sz="1300">
                <a:solidFill>
                  <a:srgbClr val="C3C9D0"/>
                </a:solidFill>
              </a:defRPr>
            </a:lvl5pPr>
            <a:lvl6pPr lvl="5">
              <a:buNone/>
              <a:defRPr sz="1300">
                <a:solidFill>
                  <a:srgbClr val="C3C9D0"/>
                </a:solidFill>
              </a:defRPr>
            </a:lvl6pPr>
            <a:lvl7pPr lvl="6">
              <a:buNone/>
              <a:defRPr sz="1300">
                <a:solidFill>
                  <a:srgbClr val="C3C9D0"/>
                </a:solidFill>
              </a:defRPr>
            </a:lvl7pPr>
            <a:lvl8pPr lvl="7">
              <a:buNone/>
              <a:defRPr sz="1300">
                <a:solidFill>
                  <a:srgbClr val="C3C9D0"/>
                </a:solidFill>
              </a:defRPr>
            </a:lvl8pPr>
            <a:lvl9pPr lvl="8">
              <a:buNone/>
              <a:defRPr sz="1300">
                <a:solidFill>
                  <a:srgbClr val="C3C9D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 2">
  <p:cSld name="TITLE_1_1_1_1_2">
    <p:bg>
      <p:bgPr>
        <a:solidFill>
          <a:schemeClr val="dk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/>
          <p:nvPr>
            <p:ph type="ctrTitle"/>
          </p:nvPr>
        </p:nvSpPr>
        <p:spPr>
          <a:xfrm>
            <a:off x="636700" y="462300"/>
            <a:ext cx="7870500" cy="229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91" name="Google Shape;91;p22"/>
          <p:cNvSpPr txBox="1"/>
          <p:nvPr>
            <p:ph idx="1" type="subTitle"/>
          </p:nvPr>
        </p:nvSpPr>
        <p:spPr>
          <a:xfrm>
            <a:off x="311700" y="2759401"/>
            <a:ext cx="8520600" cy="20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/>
        </p:txBody>
      </p:sp>
      <p:pic>
        <p:nvPicPr>
          <p:cNvPr id="92" name="Google Shape;9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329950" y="-2795575"/>
            <a:ext cx="7060850" cy="70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4825" y="4534325"/>
            <a:ext cx="380575" cy="3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>
                <a:solidFill>
                  <a:srgbClr val="C3C9D0"/>
                </a:solidFill>
              </a:defRPr>
            </a:lvl1pPr>
            <a:lvl2pPr lvl="1">
              <a:buNone/>
              <a:defRPr sz="1300">
                <a:solidFill>
                  <a:srgbClr val="C3C9D0"/>
                </a:solidFill>
              </a:defRPr>
            </a:lvl2pPr>
            <a:lvl3pPr lvl="2">
              <a:buNone/>
              <a:defRPr sz="1300">
                <a:solidFill>
                  <a:srgbClr val="C3C9D0"/>
                </a:solidFill>
              </a:defRPr>
            </a:lvl3pPr>
            <a:lvl4pPr lvl="3">
              <a:buNone/>
              <a:defRPr sz="1300">
                <a:solidFill>
                  <a:srgbClr val="C3C9D0"/>
                </a:solidFill>
              </a:defRPr>
            </a:lvl4pPr>
            <a:lvl5pPr lvl="4">
              <a:buNone/>
              <a:defRPr sz="1300">
                <a:solidFill>
                  <a:srgbClr val="C3C9D0"/>
                </a:solidFill>
              </a:defRPr>
            </a:lvl5pPr>
            <a:lvl6pPr lvl="5">
              <a:buNone/>
              <a:defRPr sz="1300">
                <a:solidFill>
                  <a:srgbClr val="C3C9D0"/>
                </a:solidFill>
              </a:defRPr>
            </a:lvl6pPr>
            <a:lvl7pPr lvl="6">
              <a:buNone/>
              <a:defRPr sz="1300">
                <a:solidFill>
                  <a:srgbClr val="C3C9D0"/>
                </a:solidFill>
              </a:defRPr>
            </a:lvl7pPr>
            <a:lvl8pPr lvl="7">
              <a:buNone/>
              <a:defRPr sz="1300">
                <a:solidFill>
                  <a:srgbClr val="C3C9D0"/>
                </a:solidFill>
              </a:defRPr>
            </a:lvl8pPr>
            <a:lvl9pPr lvl="8">
              <a:buNone/>
              <a:defRPr sz="1300">
                <a:solidFill>
                  <a:srgbClr val="C3C9D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7" name="Google Shape;97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1" name="Google Shape;11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" name="Google Shape;11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" name="Google Shape;118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9" name="Google Shape;119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0" name="Google Shape;12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3" name="Google Shape;12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6" name="Google Shape;126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7" name="Google Shape;12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0" name="Google Shape;130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4" name="Google Shape;134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5" name="Google Shape;135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" name="Google Shape;13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9" name="Google Shape;139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2" name="Google Shape;142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3" name="Google Shape;14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 1 1 2">
  <p:cSld name="TITLE_1_1_1_1_2">
    <p:bg>
      <p:bgPr>
        <a:solidFill>
          <a:schemeClr val="dk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 txBox="1"/>
          <p:nvPr>
            <p:ph type="ctrTitle"/>
          </p:nvPr>
        </p:nvSpPr>
        <p:spPr>
          <a:xfrm>
            <a:off x="636700" y="462300"/>
            <a:ext cx="7870500" cy="229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b="1"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50" name="Google Shape;150;p38"/>
          <p:cNvSpPr txBox="1"/>
          <p:nvPr>
            <p:ph idx="1" type="subTitle"/>
          </p:nvPr>
        </p:nvSpPr>
        <p:spPr>
          <a:xfrm>
            <a:off x="311700" y="2759401"/>
            <a:ext cx="8520600" cy="200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>
                <a:solidFill>
                  <a:schemeClr val="accent3"/>
                </a:solidFill>
              </a:defRPr>
            </a:lvl9pPr>
          </a:lstStyle>
          <a:p/>
        </p:txBody>
      </p:sp>
      <p:pic>
        <p:nvPicPr>
          <p:cNvPr id="151" name="Google Shape;151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329950" y="-2795575"/>
            <a:ext cx="7060850" cy="70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34825" y="4534325"/>
            <a:ext cx="380575" cy="380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buNone/>
              <a:defRPr sz="1300">
                <a:solidFill>
                  <a:srgbClr val="C3C9D0"/>
                </a:solidFill>
              </a:defRPr>
            </a:lvl1pPr>
            <a:lvl2pPr lvl="1">
              <a:buNone/>
              <a:defRPr sz="1300">
                <a:solidFill>
                  <a:srgbClr val="C3C9D0"/>
                </a:solidFill>
              </a:defRPr>
            </a:lvl2pPr>
            <a:lvl3pPr lvl="2">
              <a:buNone/>
              <a:defRPr sz="1300">
                <a:solidFill>
                  <a:srgbClr val="C3C9D0"/>
                </a:solidFill>
              </a:defRPr>
            </a:lvl3pPr>
            <a:lvl4pPr lvl="3">
              <a:buNone/>
              <a:defRPr sz="1300">
                <a:solidFill>
                  <a:srgbClr val="C3C9D0"/>
                </a:solidFill>
              </a:defRPr>
            </a:lvl4pPr>
            <a:lvl5pPr lvl="4">
              <a:buNone/>
              <a:defRPr sz="1300">
                <a:solidFill>
                  <a:srgbClr val="C3C9D0"/>
                </a:solidFill>
              </a:defRPr>
            </a:lvl5pPr>
            <a:lvl6pPr lvl="5">
              <a:buNone/>
              <a:defRPr sz="1300">
                <a:solidFill>
                  <a:srgbClr val="C3C9D0"/>
                </a:solidFill>
              </a:defRPr>
            </a:lvl6pPr>
            <a:lvl7pPr lvl="6">
              <a:buNone/>
              <a:defRPr sz="1300">
                <a:solidFill>
                  <a:srgbClr val="C3C9D0"/>
                </a:solidFill>
              </a:defRPr>
            </a:lvl7pPr>
            <a:lvl8pPr lvl="7">
              <a:buNone/>
              <a:defRPr sz="1300">
                <a:solidFill>
                  <a:srgbClr val="C3C9D0"/>
                </a:solidFill>
              </a:defRPr>
            </a:lvl8pPr>
            <a:lvl9pPr lvl="8">
              <a:buNone/>
              <a:defRPr sz="1300">
                <a:solidFill>
                  <a:srgbClr val="C3C9D0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1" Type="http://schemas.openxmlformats.org/officeDocument/2006/relationships/image" Target="../media/image5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3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0151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b="1"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Inter"/>
              <a:buNone/>
              <a:defRPr sz="2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4D6"/>
              </a:buClr>
              <a:buSzPts val="1800"/>
              <a:buFont typeface="Inter"/>
              <a:buChar char="●"/>
              <a:defRPr sz="1800"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○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■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●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○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■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●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A4D6"/>
              </a:buClr>
              <a:buSzPts val="1400"/>
              <a:buFont typeface="Inter"/>
              <a:buChar char="○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A4D6"/>
              </a:buClr>
              <a:buSzPts val="1400"/>
              <a:buFont typeface="Inter"/>
              <a:buChar char="■"/>
              <a:defRPr>
                <a:solidFill>
                  <a:srgbClr val="C3C9D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76048" l="0" r="53678" t="0"/>
          <a:stretch/>
        </p:blipFill>
        <p:spPr>
          <a:xfrm>
            <a:off x="6761400" y="3911525"/>
            <a:ext cx="2382599" cy="12319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837183" y="454375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89949F"/>
              </a:solidFill>
            </a:endParaRPr>
          </a:p>
        </p:txBody>
      </p:sp>
      <p:pic>
        <p:nvPicPr>
          <p:cNvPr id="10" name="Google Shape;1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0288" y="4517013"/>
            <a:ext cx="447100" cy="4471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" name="Google Shape;103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4" name="Google Shape;10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Relationship Id="rId4" Type="http://schemas.openxmlformats.org/officeDocument/2006/relationships/hyperlink" Target="https://youtu.be/VEi7rub0jcs?si=fLemsUCnzcI9VvSm" TargetMode="External"/><Relationship Id="rId5" Type="http://schemas.openxmlformats.org/officeDocument/2006/relationships/image" Target="../media/image2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Relationship Id="rId4" Type="http://schemas.openxmlformats.org/officeDocument/2006/relationships/image" Target="../media/image21.png"/><Relationship Id="rId5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Relationship Id="rId4" Type="http://schemas.openxmlformats.org/officeDocument/2006/relationships/image" Target="../media/image27.png"/><Relationship Id="rId5" Type="http://schemas.openxmlformats.org/officeDocument/2006/relationships/image" Target="../media/image22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Relationship Id="rId4" Type="http://schemas.openxmlformats.org/officeDocument/2006/relationships/image" Target="../media/image18.png"/><Relationship Id="rId5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jpg"/><Relationship Id="rId4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2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59" name="Google Shape;159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60" name="Google Shape;16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7875" y="0"/>
            <a:ext cx="7096127" cy="3971926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39"/>
          <p:cNvSpPr/>
          <p:nvPr/>
        </p:nvSpPr>
        <p:spPr>
          <a:xfrm>
            <a:off x="609600" y="2433638"/>
            <a:ext cx="57438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A2ABB4"/>
              </a:buClr>
              <a:buSzPts val="2100"/>
              <a:buFont typeface="Inter"/>
              <a:buNone/>
            </a:pPr>
            <a:r>
              <a:rPr b="1" lang="en" sz="2100">
                <a:solidFill>
                  <a:srgbClr val="A2ABB4"/>
                </a:solidFill>
                <a:latin typeface="Inter"/>
                <a:ea typeface="Inter"/>
                <a:cs typeface="Inter"/>
                <a:sym typeface="Inter"/>
              </a:rPr>
              <a:t>CSC118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9"/>
          <p:cNvSpPr/>
          <p:nvPr/>
        </p:nvSpPr>
        <p:spPr>
          <a:xfrm>
            <a:off x="609600" y="2890838"/>
            <a:ext cx="65703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Tokenized Future: How Code Coordinates the World</a:t>
            </a:r>
            <a:endParaRPr b="1" sz="3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39"/>
          <p:cNvSpPr/>
          <p:nvPr/>
        </p:nvSpPr>
        <p:spPr>
          <a:xfrm>
            <a:off x="609600" y="4217200"/>
            <a:ext cx="61950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D3D6DC"/>
              </a:buClr>
              <a:buSzPts val="1400"/>
              <a:buFont typeface="Inter"/>
              <a:buNone/>
            </a:pPr>
            <a:r>
              <a:rPr lang="en">
                <a:solidFill>
                  <a:srgbClr val="D3D6DC"/>
                </a:solidFill>
                <a:latin typeface="Inter"/>
                <a:ea typeface="Inter"/>
                <a:cs typeface="Inter"/>
                <a:sym typeface="Inter"/>
              </a:rPr>
              <a:t>B</a:t>
            </a:r>
            <a:r>
              <a:rPr b="0" i="0" lang="en" sz="1400" u="none" cap="none" strike="noStrike">
                <a:solidFill>
                  <a:srgbClr val="D3D6DC"/>
                </a:solidFill>
                <a:latin typeface="Inter"/>
                <a:ea typeface="Inter"/>
                <a:cs typeface="Inter"/>
                <a:sym typeface="Inter"/>
              </a:rPr>
              <a:t>y</a:t>
            </a:r>
            <a:r>
              <a:rPr lang="en">
                <a:solidFill>
                  <a:srgbClr val="D3D6DC"/>
                </a:solidFill>
                <a:latin typeface="Inter"/>
                <a:ea typeface="Inter"/>
                <a:cs typeface="Inter"/>
                <a:sym typeface="Inter"/>
              </a:rPr>
              <a:t> Victor Rohlfs - VP of Solutions Engineering @ QuickNode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9" name="Google Shape;16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0" name="Google Shape;170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671638"/>
            <a:ext cx="240982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171" name="Google Shape;171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676376"/>
            <a:ext cx="8933762" cy="24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0"/>
          <p:cNvSpPr txBox="1"/>
          <p:nvPr/>
        </p:nvSpPr>
        <p:spPr>
          <a:xfrm>
            <a:off x="2664075" y="914075"/>
            <a:ext cx="6269700" cy="3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→ Today we’re going to explore how humans — and maybe soon, machines — coordinate.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Here are five questions we’ll answer together: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problem does money really solve?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we encode trust into code?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happens when ownership and participation becomes programmable?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markets make groups more intelligent? 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AI agents coordinate - and if so, with whom?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73" name="Google Shape;173;p40" title="Screenshot 2025-10-09 at 11.22.4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725" y="914075"/>
            <a:ext cx="2005800" cy="1243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79" name="Google Shape;17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1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The Trilogy: Intelligence, Attention, Coordination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How do intelligence, focus, and coordination define digital society?</a:t>
            </a:r>
            <a:endParaRPr b="1" sz="20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1" name="Google Shape;181;p41"/>
          <p:cNvSpPr txBox="1"/>
          <p:nvPr/>
        </p:nvSpPr>
        <p:spPr>
          <a:xfrm>
            <a:off x="443350" y="742150"/>
            <a:ext cx="8438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AI → scales thinking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Attention → scales focus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Crypto → scales coordination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Blockchain = the coordination layer of the internet.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82" name="Google Shape;18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6200" y="2248500"/>
            <a:ext cx="3351600" cy="2234400"/>
          </a:xfrm>
          <a:prstGeom prst="roundRect">
            <a:avLst>
              <a:gd fmla="val 9315" name="adj"/>
            </a:avLst>
          </a:prstGeom>
          <a:noFill/>
          <a:ln>
            <a:noFill/>
          </a:ln>
        </p:spPr>
      </p:pic>
      <p:sp>
        <p:nvSpPr>
          <p:cNvPr id="183" name="Google Shape;183;p41"/>
          <p:cNvSpPr txBox="1"/>
          <p:nvPr/>
        </p:nvSpPr>
        <p:spPr>
          <a:xfrm>
            <a:off x="2785500" y="4511750"/>
            <a:ext cx="3573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lt1"/>
                </a:solidFill>
              </a:rPr>
              <a:t>A set of database records (</a:t>
            </a:r>
            <a:r>
              <a:rPr b="1" i="1" lang="en" sz="1000">
                <a:solidFill>
                  <a:schemeClr val="accent4"/>
                </a:solidFill>
              </a:rPr>
              <a:t>transactions</a:t>
            </a:r>
            <a:r>
              <a:rPr i="1" lang="en" sz="1000">
                <a:solidFill>
                  <a:schemeClr val="lt1"/>
                </a:solidFill>
              </a:rPr>
              <a:t>) organized into pages (</a:t>
            </a:r>
            <a:r>
              <a:rPr b="1" i="1" lang="en" sz="1000">
                <a:solidFill>
                  <a:schemeClr val="accent4"/>
                </a:solidFill>
              </a:rPr>
              <a:t>blocks</a:t>
            </a:r>
            <a:r>
              <a:rPr i="1" lang="en" sz="1000">
                <a:solidFill>
                  <a:schemeClr val="lt1"/>
                </a:solidFill>
              </a:rPr>
              <a:t>) and linked together (</a:t>
            </a:r>
            <a:r>
              <a:rPr b="1" i="1" lang="en" sz="1000">
                <a:solidFill>
                  <a:schemeClr val="accent4"/>
                </a:solidFill>
              </a:rPr>
              <a:t>chained</a:t>
            </a:r>
            <a:r>
              <a:rPr i="1" lang="en" sz="1000">
                <a:solidFill>
                  <a:schemeClr val="lt1"/>
                </a:solidFill>
              </a:rPr>
              <a:t>) through cryptographic proofs.</a:t>
            </a:r>
            <a:endParaRPr i="1"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89" name="Google Shape;18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42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Money &amp; Trust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Human Problem: Coordination 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42"/>
          <p:cNvSpPr txBox="1"/>
          <p:nvPr/>
        </p:nvSpPr>
        <p:spPr>
          <a:xfrm>
            <a:off x="443350" y="742150"/>
            <a:ext cx="8438700" cy="18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Every civilization problem = a coordination problem.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Money, language, law = coordination tech.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But they rely on trust — fragile, slow, human.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Trust doesn’t scale efficiently.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Can we encode trust?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92" name="Google Shape;192;p42" title="Screenshot 2025-10-09 at 10.49.09 PM.png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09300" y="1508175"/>
            <a:ext cx="4108800" cy="3400800"/>
          </a:xfrm>
          <a:prstGeom prst="roundRect">
            <a:avLst>
              <a:gd fmla="val 504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98" name="Google Shape;1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43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Money &amp; Trust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Why was money humanity’s first coordination tool?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43"/>
          <p:cNvSpPr txBox="1"/>
          <p:nvPr/>
        </p:nvSpPr>
        <p:spPr>
          <a:xfrm>
            <a:off x="443350" y="742150"/>
            <a:ext cx="8438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Money = shared fiction that enables cooperation.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Properties: scarcity, durability, portability, divisibility.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Evolution: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Barter → Commodity → Fiat → Bitcoin/Crypto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Each stage: less personal, more systemic.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01" name="Google Shape;201;p43"/>
          <p:cNvGraphicFramePr/>
          <p:nvPr/>
        </p:nvGraphicFramePr>
        <p:xfrm>
          <a:off x="952500" y="2435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{AE45AB76-CEA9-4879-9456-5B4C5D15C55C}</a:tableStyleId>
              </a:tblPr>
              <a:tblGrid>
                <a:gridCol w="1447800"/>
                <a:gridCol w="1447800"/>
                <a:gridCol w="1447800"/>
                <a:gridCol w="1447800"/>
                <a:gridCol w="14478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Barter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Commodity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Fiat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Bitcoin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Scarcity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 b="1" sz="10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 b="1" sz="1000">
                        <a:solidFill>
                          <a:srgbClr val="00FF00"/>
                        </a:solidFill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Durability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Portability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lt1"/>
                          </a:solidFill>
                        </a:rPr>
                        <a:t>Divisibility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000">
                          <a:solidFill>
                            <a:srgbClr val="FF0000"/>
                          </a:solidFill>
                        </a:rPr>
                        <a:t>X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00FF00"/>
                          </a:solidFill>
                        </a:rPr>
                        <a:t>Y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202" name="Google Shape;202;p43" title="Screenshot 2025-10-09 at 5.42.29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15250" y="661825"/>
            <a:ext cx="3872400" cy="1533600"/>
          </a:xfrm>
          <a:prstGeom prst="roundRect">
            <a:avLst>
              <a:gd fmla="val 5246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8" name="Google Shape;20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44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Blockchain Revolution: Bitcoin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if coordination could run without institutions?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44"/>
          <p:cNvSpPr txBox="1"/>
          <p:nvPr/>
        </p:nvSpPr>
        <p:spPr>
          <a:xfrm>
            <a:off x="443350" y="742150"/>
            <a:ext cx="8438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Bitcoin = digital, trustless money.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Solves double-spend; incentives align via proof-of-work.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“Don’t trust, verify.”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Coordination through math instead of authority.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11" name="Google Shape;211;p44"/>
          <p:cNvPicPr preferRelativeResize="0"/>
          <p:nvPr/>
        </p:nvPicPr>
        <p:blipFill rotWithShape="1">
          <a:blip r:embed="rId4">
            <a:alphaModFix/>
          </a:blip>
          <a:srcRect b="0" l="3232" r="5974" t="5348"/>
          <a:stretch/>
        </p:blipFill>
        <p:spPr>
          <a:xfrm>
            <a:off x="555875" y="2158450"/>
            <a:ext cx="3494700" cy="2191800"/>
          </a:xfrm>
          <a:prstGeom prst="roundRect">
            <a:avLst>
              <a:gd fmla="val 8572" name="adj"/>
            </a:avLst>
          </a:prstGeom>
          <a:noFill/>
          <a:ln>
            <a:noFill/>
          </a:ln>
        </p:spPr>
      </p:pic>
      <p:sp>
        <p:nvSpPr>
          <p:cNvPr id="212" name="Google Shape;212;p44"/>
          <p:cNvSpPr txBox="1"/>
          <p:nvPr/>
        </p:nvSpPr>
        <p:spPr>
          <a:xfrm>
            <a:off x="555875" y="4398475"/>
            <a:ext cx="345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lt1"/>
                </a:solidFill>
              </a:rPr>
              <a:t>The Bitcoin Whitepaper - published on October 31, 2008, by Satoshi Nakamoto</a:t>
            </a:r>
            <a:endParaRPr i="1" sz="1000">
              <a:solidFill>
                <a:schemeClr val="lt1"/>
              </a:solidFill>
            </a:endParaRPr>
          </a:p>
        </p:txBody>
      </p:sp>
      <p:pic>
        <p:nvPicPr>
          <p:cNvPr id="213" name="Google Shape;21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69581" y="2158450"/>
            <a:ext cx="4937400" cy="2191800"/>
          </a:xfrm>
          <a:prstGeom prst="roundRect">
            <a:avLst>
              <a:gd fmla="val 5765" name="adj"/>
            </a:avLst>
          </a:prstGeom>
          <a:noFill/>
          <a:ln>
            <a:noFill/>
          </a:ln>
        </p:spPr>
      </p:pic>
      <p:sp>
        <p:nvSpPr>
          <p:cNvPr id="214" name="Google Shape;214;p44"/>
          <p:cNvSpPr txBox="1"/>
          <p:nvPr/>
        </p:nvSpPr>
        <p:spPr>
          <a:xfrm>
            <a:off x="4108925" y="4457350"/>
            <a:ext cx="4937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chemeClr val="lt1"/>
                </a:solidFill>
              </a:rPr>
              <a:t>Each halving lowers Bitcoin's inflation rate. The orange line is Bitcoin's inflation rate during a given period, while the blue line is the total number of bitcoins issued.</a:t>
            </a:r>
            <a:endParaRPr i="1" sz="1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20" name="Google Shape;22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45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Blockchain Revolution: Ethereum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we program the rules of coordination?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45"/>
          <p:cNvSpPr txBox="1"/>
          <p:nvPr/>
        </p:nvSpPr>
        <p:spPr>
          <a:xfrm>
            <a:off x="443350" y="742150"/>
            <a:ext cx="84387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Smart contracts = programmable rules.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DeFi, NFTs, DAOs, DePIN → new ways to cooperate.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Code doesn’t just store value — it enforces relationships.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3" name="Google Shape;223;p45" title="Screenshot 2025-10-09 at 11.47.5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5300" y="1828150"/>
            <a:ext cx="6113400" cy="3045000"/>
          </a:xfrm>
          <a:prstGeom prst="roundRect">
            <a:avLst>
              <a:gd fmla="val 7800" name="adj"/>
            </a:avLst>
          </a:prstGeom>
          <a:noFill/>
          <a:ln>
            <a:noFill/>
          </a:ln>
        </p:spPr>
      </p:pic>
      <p:pic>
        <p:nvPicPr>
          <p:cNvPr id="224" name="Google Shape;224;p45" title="a8ntc5.gi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57850" y="4080025"/>
            <a:ext cx="1729800" cy="970500"/>
          </a:xfrm>
          <a:prstGeom prst="roundRect">
            <a:avLst>
              <a:gd fmla="val 8688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30" name="Google Shape;23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6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Tokenization &amp; Markets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How does blockchain make coordination liquid?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46"/>
          <p:cNvSpPr txBox="1"/>
          <p:nvPr/>
        </p:nvSpPr>
        <p:spPr>
          <a:xfrm>
            <a:off x="443350" y="742150"/>
            <a:ext cx="5290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Tokenization = representing ownership or rights as tokens.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Internet evolution: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Web1 → read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Web2 → read &amp; write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Web3 → read, write &amp; own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Tokens align incentives → participation becomes coordination.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Examples: US Dollar (e.g. USDC), blood plasma, real estate, beer, memes!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33" name="Google Shape;233;p46" title="Screenshot 2025-10-09 at 10.55.2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9900" y="219275"/>
            <a:ext cx="3063900" cy="1402800"/>
          </a:xfrm>
          <a:prstGeom prst="roundRect">
            <a:avLst>
              <a:gd fmla="val 5490" name="adj"/>
            </a:avLst>
          </a:prstGeom>
          <a:noFill/>
          <a:ln>
            <a:noFill/>
          </a:ln>
        </p:spPr>
      </p:pic>
      <p:pic>
        <p:nvPicPr>
          <p:cNvPr id="234" name="Google Shape;234;p46" title="Screenshot 2025-10-09 at 11.06.20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58000" y="3308995"/>
            <a:ext cx="3107702" cy="158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6" title="Screenshot 2025-10-09 at 10.57.5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8000" y="1686888"/>
            <a:ext cx="3107700" cy="1480800"/>
          </a:xfrm>
          <a:prstGeom prst="roundRect">
            <a:avLst>
              <a:gd fmla="val 717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1" name="Google Shape;241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7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Tokenization &amp; Markets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markets think better than we can?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p47"/>
          <p:cNvSpPr txBox="1"/>
          <p:nvPr/>
        </p:nvSpPr>
        <p:spPr>
          <a:xfrm>
            <a:off x="443350" y="742150"/>
            <a:ext cx="8438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Prediction markets turn belief into price signals.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Polymarket, Augur → crypto-based forecasting.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Surveys = static; markets = dynamic &amp; incentivized.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Markets coordinate beliefs through incentives.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44" name="Google Shape;244;p47" title="Screenshot 2025-10-09 at 10.59.4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7122" y="2004252"/>
            <a:ext cx="6985500" cy="2892600"/>
          </a:xfrm>
          <a:prstGeom prst="roundRect">
            <a:avLst>
              <a:gd fmla="val 623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50" name="Google Shape;25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8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AI Agents &amp; The Future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machines join the economy?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48"/>
          <p:cNvSpPr txBox="1"/>
          <p:nvPr/>
        </p:nvSpPr>
        <p:spPr>
          <a:xfrm>
            <a:off x="443350" y="742150"/>
            <a:ext cx="84387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AI agents can have: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Identity (on-chain credentials)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Memory (immutable records)		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en">
                <a:solidFill>
                  <a:schemeClr val="lt1"/>
                </a:solidFill>
              </a:rPr>
              <a:t>Transacting (crypto wallets)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Agents can buy, sell, negotiate.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">
                <a:solidFill>
                  <a:schemeClr val="lt1"/>
                </a:solidFill>
              </a:rPr>
              <a:t>Blockchain gives AI a trust substrate.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53" name="Google Shape;253;p48" title="Screenshot 2025-10-09 at 11.27.1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8650" y="322850"/>
            <a:ext cx="4920600" cy="2753400"/>
          </a:xfrm>
          <a:prstGeom prst="roundRect">
            <a:avLst>
              <a:gd fmla="val 5280" name="adj"/>
            </a:avLst>
          </a:prstGeom>
          <a:noFill/>
          <a:ln>
            <a:noFill/>
          </a:ln>
        </p:spPr>
      </p:pic>
      <p:pic>
        <p:nvPicPr>
          <p:cNvPr id="254" name="Google Shape;254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0851" y="2469757"/>
            <a:ext cx="3858600" cy="2571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0" name="Google Shape;26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9"/>
          <p:cNvSpPr txBox="1"/>
          <p:nvPr/>
        </p:nvSpPr>
        <p:spPr>
          <a:xfrm>
            <a:off x="334850" y="29650"/>
            <a:ext cx="8752800" cy="5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747FF"/>
                </a:solidFill>
                <a:latin typeface="Inter"/>
                <a:ea typeface="Inter"/>
                <a:cs typeface="Inter"/>
                <a:sym typeface="Inter"/>
              </a:rPr>
              <a:t>AI Agents &amp; The Future</a:t>
            </a:r>
            <a:endParaRPr b="1" sz="2000">
              <a:solidFill>
                <a:srgbClr val="9747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Where is this evolution taking us?</a:t>
            </a:r>
            <a:endParaRPr i="1" sz="13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2" name="Google Shape;262;p49"/>
          <p:cNvSpPr txBox="1"/>
          <p:nvPr/>
        </p:nvSpPr>
        <p:spPr>
          <a:xfrm>
            <a:off x="352650" y="4095750"/>
            <a:ext cx="8438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As intelligence and attention scale digitally, blockchain scales coordination — from human trust to autonomous economies.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graphicFrame>
        <p:nvGraphicFramePr>
          <p:cNvPr id="263" name="Google Shape;263;p49"/>
          <p:cNvGraphicFramePr/>
          <p:nvPr/>
        </p:nvGraphicFramePr>
        <p:xfrm>
          <a:off x="952500" y="104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{AE45AB76-CEA9-4879-9456-5B4C5D15C55C}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lt1"/>
                          </a:solidFill>
                        </a:rPr>
                        <a:t>Era</a:t>
                      </a:r>
                      <a:endParaRPr b="1"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lt1"/>
                          </a:solidFill>
                        </a:rPr>
                        <a:t>Coordination Technology</a:t>
                      </a:r>
                      <a:endParaRPr b="1"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lt1"/>
                          </a:solidFill>
                        </a:rPr>
                        <a:t>Type of Trust</a:t>
                      </a:r>
                      <a:endParaRPr b="1"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chemeClr val="lt1"/>
                          </a:solidFill>
                        </a:rPr>
                        <a:t>Keyword</a:t>
                      </a:r>
                      <a:endParaRPr b="1"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Barter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Social agreements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Human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Relationships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Money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Shared value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Institutional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Currency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Bitcoin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Algorithmic scarcity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Mathematical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Verification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Ethereum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Smart contracts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Programmable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Code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Tokenization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Digital ownership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Software-defined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Incentives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Prediction Markets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Truth discovery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Market-based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Collective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AI Agents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Autonomous trade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Machine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lt1"/>
                          </a:solidFill>
                        </a:rPr>
                        <a:t>Autonomy</a:t>
                      </a:r>
                      <a:endParaRPr sz="1000">
                        <a:solidFill>
                          <a:schemeClr val="lt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69" name="Google Shape;2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0" name="Google Shape;270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671638"/>
            <a:ext cx="2409825" cy="733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71" name="Google Shape;271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2676376"/>
            <a:ext cx="8933762" cy="246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50"/>
          <p:cNvSpPr txBox="1"/>
          <p:nvPr/>
        </p:nvSpPr>
        <p:spPr>
          <a:xfrm>
            <a:off x="2664075" y="914075"/>
            <a:ext cx="6269700" cy="34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→ Today we explored how humans — and maybe soon, machines — coordinate.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Here are five questions we answered together:</a:t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problem does money really solve?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we encode trust into code?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What happens when ownership and participation becomes programmable?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markets make groups more intelligent? 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AutoNum type="arabicPeriod"/>
            </a:pPr>
            <a:r>
              <a:rPr lang="en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Can AI agents coordinate - and if so, with whom?</a:t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3" name="Google Shape;273;p50" title="Screenshot 2025-10-09 at 11.22.4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725" y="914075"/>
            <a:ext cx="2005800" cy="12438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79" name="Google Shape;27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51"/>
          <p:cNvSpPr txBox="1"/>
          <p:nvPr/>
        </p:nvSpPr>
        <p:spPr>
          <a:xfrm>
            <a:off x="311700" y="194977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Q&amp;A</a:t>
            </a:r>
            <a:endParaRPr b="1" sz="3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86" name="Google Shape;2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52"/>
          <p:cNvSpPr txBox="1"/>
          <p:nvPr/>
        </p:nvSpPr>
        <p:spPr>
          <a:xfrm>
            <a:off x="311700" y="194977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Appendix</a:t>
            </a:r>
            <a:endParaRPr b="1" sz="36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QuickNod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